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63" r:id="rId3"/>
    <p:sldId id="262" r:id="rId4"/>
    <p:sldId id="265" r:id="rId5"/>
    <p:sldId id="266" r:id="rId6"/>
    <p:sldId id="269" r:id="rId7"/>
    <p:sldId id="270" r:id="rId8"/>
    <p:sldId id="271" r:id="rId9"/>
    <p:sldId id="272" r:id="rId10"/>
    <p:sldId id="273" r:id="rId11"/>
    <p:sldId id="289" r:id="rId12"/>
    <p:sldId id="274" r:id="rId13"/>
    <p:sldId id="275" r:id="rId14"/>
    <p:sldId id="276" r:id="rId15"/>
    <p:sldId id="287" r:id="rId16"/>
    <p:sldId id="277" r:id="rId17"/>
    <p:sldId id="278" r:id="rId18"/>
    <p:sldId id="279" r:id="rId19"/>
    <p:sldId id="288" r:id="rId20"/>
    <p:sldId id="280" r:id="rId21"/>
    <p:sldId id="281" r:id="rId22"/>
    <p:sldId id="282" r:id="rId23"/>
    <p:sldId id="283" r:id="rId24"/>
    <p:sldId id="284" r:id="rId25"/>
    <p:sldId id="285" r:id="rId26"/>
    <p:sldId id="286" r:id="rId27"/>
    <p:sldId id="261"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lyn Taie" initials="JT" lastIdx="9" clrIdx="0">
    <p:extLst>
      <p:ext uri="{19B8F6BF-5375-455C-9EA6-DF929625EA0E}">
        <p15:presenceInfo xmlns:p15="http://schemas.microsoft.com/office/powerpoint/2012/main" userId="S::jtaie@cocc.edu::7c5aadae-bd61-4dc6-a162-8f4713b084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37F"/>
    <a:srgbClr val="1A2D54"/>
    <a:srgbClr val="009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297" autoAdjust="0"/>
  </p:normalViewPr>
  <p:slideViewPr>
    <p:cSldViewPr snapToGrid="0">
      <p:cViewPr varScale="1">
        <p:scale>
          <a:sx n="92" d="100"/>
          <a:sy n="92" d="100"/>
        </p:scale>
        <p:origin x="1314" y="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Arial" panose="020B0604020202020204" pitchFamily="34" charset="0"/>
                <a:ea typeface="+mn-ea"/>
                <a:cs typeface="+mn-cs"/>
              </a:defRPr>
            </a:pPr>
            <a:r>
              <a:rPr lang="en-US" dirty="0">
                <a:solidFill>
                  <a:schemeClr val="accent2"/>
                </a:solidFill>
              </a:rPr>
              <a:t>Chart Title</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Arial" panose="020B0604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392-2F47-91BB-BE55D4B8A900}"/>
            </c:ext>
          </c:extLst>
        </c:ser>
        <c:ser>
          <c:idx val="1"/>
          <c:order val="1"/>
          <c:tx>
            <c:strRef>
              <c:f>Sheet1!$C$1</c:f>
              <c:strCache>
                <c:ptCount val="1"/>
                <c:pt idx="0">
                  <c:v>Series 2</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392-2F47-91BB-BE55D4B8A90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392-2F47-91BB-BE55D4B8A900}"/>
            </c:ext>
          </c:extLst>
        </c:ser>
        <c:dLbls>
          <c:dLblPos val="outEnd"/>
          <c:showLegendKey val="0"/>
          <c:showVal val="1"/>
          <c:showCatName val="0"/>
          <c:showSerName val="0"/>
          <c:showPercent val="0"/>
          <c:showBubbleSize val="0"/>
        </c:dLbls>
        <c:gapWidth val="444"/>
        <c:overlap val="-90"/>
        <c:axId val="682748304"/>
        <c:axId val="670788768"/>
      </c:barChart>
      <c:catAx>
        <c:axId val="682748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Arial" panose="020B0604020202020204" pitchFamily="34" charset="0"/>
                <a:ea typeface="+mn-ea"/>
                <a:cs typeface="+mn-cs"/>
              </a:defRPr>
            </a:pPr>
            <a:endParaRPr lang="en-US"/>
          </a:p>
        </c:txPr>
        <c:crossAx val="670788768"/>
        <c:crosses val="autoZero"/>
        <c:auto val="1"/>
        <c:lblAlgn val="ctr"/>
        <c:lblOffset val="100"/>
        <c:noMultiLvlLbl val="0"/>
      </c:catAx>
      <c:valAx>
        <c:axId val="670788768"/>
        <c:scaling>
          <c:orientation val="minMax"/>
        </c:scaling>
        <c:delete val="1"/>
        <c:axPos val="l"/>
        <c:numFmt formatCode="General" sourceLinked="1"/>
        <c:majorTickMark val="none"/>
        <c:minorTickMark val="none"/>
        <c:tickLblPos val="nextTo"/>
        <c:crossAx val="6827483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latin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Arial" panose="020B0604020202020204" pitchFamily="34" charset="0"/>
                <a:ea typeface="+mn-ea"/>
                <a:cs typeface="+mn-cs"/>
              </a:defRPr>
            </a:pPr>
            <a:r>
              <a:rPr lang="en-US" sz="2130" dirty="0">
                <a:solidFill>
                  <a:schemeClr val="accent2"/>
                </a:solidFill>
              </a:rPr>
              <a:t>Chart </a:t>
            </a:r>
            <a:r>
              <a:rPr lang="en-US" sz="2130" dirty="0" err="1">
                <a:solidFill>
                  <a:schemeClr val="accent2"/>
                </a:solidFill>
              </a:rPr>
              <a:t>titlE</a:t>
            </a:r>
            <a:endParaRPr lang="en-US" sz="2130" dirty="0">
              <a:solidFill>
                <a:schemeClr val="accent2"/>
              </a:solidFill>
            </a:endParaRPr>
          </a:p>
        </c:rich>
      </c:tx>
      <c:layout>
        <c:manualLayout>
          <c:xMode val="edge"/>
          <c:yMode val="edge"/>
          <c:x val="0.30818676745906848"/>
          <c:y val="3.1974687182397654E-2"/>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Arial" panose="020B060402020202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chemeClr val="accent4"/>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4E2-E642-B75A-48491E987DB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4-A4E2-E642-B75A-48491E987DB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A4E2-E642-B75A-48491E987DB6}"/>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2-A4E2-E642-B75A-48491E987DB6}"/>
              </c:ext>
            </c:extLst>
          </c:dPt>
          <c:dLbls>
            <c:dLbl>
              <c:idx val="0"/>
              <c:layout>
                <c:manualLayout>
                  <c:x val="-0.16107106222028963"/>
                  <c:y val="-4.6494074378434121E-2"/>
                </c:manualLayout>
              </c:layout>
              <c:tx>
                <c:rich>
                  <a:bodyPr/>
                  <a:lstStyle/>
                  <a:p>
                    <a:fld id="{38DE4393-855D-E04C-8933-9E8997B5D6C7}" type="PERCENTAGE">
                      <a:rPr lang="en-US" sz="1600" b="1">
                        <a:solidFill>
                          <a:schemeClr val="bg1"/>
                        </a:solidFill>
                        <a:latin typeface="Arial" panose="020B0604020202020204" pitchFamily="34" charset="0"/>
                        <a:cs typeface="Arial" panose="020B0604020202020204" pitchFamily="34" charset="0"/>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E2-E642-B75A-48491E987DB6}"/>
                </c:ext>
              </c:extLst>
            </c:dLbl>
            <c:dLbl>
              <c:idx val="1"/>
              <c:layout>
                <c:manualLayout>
                  <c:x val="0.13000600267605333"/>
                  <c:y val="-5.2352725544222621E-2"/>
                </c:manualLayout>
              </c:layout>
              <c:tx>
                <c:rich>
                  <a:bodyPr/>
                  <a:lstStyle/>
                  <a:p>
                    <a:fld id="{5669068D-0743-2944-A402-9ADE92D46B9F}" type="PERCENTAGE">
                      <a:rPr lang="en-US" sz="1600" b="1">
                        <a:solidFill>
                          <a:schemeClr val="bg1"/>
                        </a:solidFill>
                        <a:latin typeface="Arial" panose="020B0604020202020204" pitchFamily="34" charset="0"/>
                        <a:cs typeface="Arial" panose="020B0604020202020204" pitchFamily="34" charset="0"/>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4E2-E642-B75A-48491E987DB6}"/>
                </c:ext>
              </c:extLst>
            </c:dLbl>
            <c:dLbl>
              <c:idx val="2"/>
              <c:layout>
                <c:manualLayout>
                  <c:x val="0.10456728753936108"/>
                  <c:y val="9.5403614991701649E-2"/>
                </c:manualLayout>
              </c:layout>
              <c:tx>
                <c:rich>
                  <a:bodyPr/>
                  <a:lstStyle/>
                  <a:p>
                    <a:fld id="{FB46CA16-DF1E-394F-896B-60E679F14ED9}" type="PERCENTAGE">
                      <a:rPr lang="en-US" sz="1600" b="1">
                        <a:solidFill>
                          <a:schemeClr val="accent2"/>
                        </a:solidFill>
                        <a:latin typeface="Arial" panose="020B0604020202020204" pitchFamily="34" charset="0"/>
                        <a:cs typeface="Arial" panose="020B0604020202020204" pitchFamily="34" charset="0"/>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4E2-E642-B75A-48491E987DB6}"/>
                </c:ext>
              </c:extLst>
            </c:dLbl>
            <c:dLbl>
              <c:idx val="3"/>
              <c:layout>
                <c:manualLayout>
                  <c:x val="4.9497858076766439E-2"/>
                  <c:y val="0.12112528399477933"/>
                </c:manualLayout>
              </c:layout>
              <c:tx>
                <c:rich>
                  <a:bodyPr/>
                  <a:lstStyle/>
                  <a:p>
                    <a:fld id="{8F257913-F0AC-CA4A-8860-B2F6C5D221BF}" type="PERCENTAGE">
                      <a:rPr lang="en-US" sz="1600" b="1">
                        <a:solidFill>
                          <a:schemeClr val="bg1"/>
                        </a:solidFill>
                        <a:latin typeface="Arial" panose="020B0604020202020204" pitchFamily="34" charset="0"/>
                        <a:cs typeface="Arial" panose="020B0604020202020204" pitchFamily="34" charset="0"/>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E2-E642-B75A-48491E987DB6}"/>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A4E2-E642-B75A-48491E987DB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F66D5-CC7D-9342-876A-3261E7CC6CB7}"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4D812-4A9A-F048-9D31-B1B006D28359}" type="slidenum">
              <a:rPr lang="en-US" smtClean="0"/>
              <a:t>‹#›</a:t>
            </a:fld>
            <a:endParaRPr lang="en-US"/>
          </a:p>
        </p:txBody>
      </p:sp>
    </p:spTree>
    <p:extLst>
      <p:ext uri="{BB962C8B-B14F-4D97-AF65-F5344CB8AC3E}">
        <p14:creationId xmlns:p14="http://schemas.microsoft.com/office/powerpoint/2010/main" val="194648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4D812-4A9A-F048-9D31-B1B006D28359}" type="slidenum">
              <a:rPr lang="en-US" smtClean="0"/>
              <a:t>1</a:t>
            </a:fld>
            <a:endParaRPr lang="en-US"/>
          </a:p>
        </p:txBody>
      </p:sp>
    </p:spTree>
    <p:extLst>
      <p:ext uri="{BB962C8B-B14F-4D97-AF65-F5344CB8AC3E}">
        <p14:creationId xmlns:p14="http://schemas.microsoft.com/office/powerpoint/2010/main" val="186347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for chat: https://cocc.edu/programs/nursing/nursing-program-application-information </a:t>
            </a:r>
          </a:p>
        </p:txBody>
      </p:sp>
      <p:sp>
        <p:nvSpPr>
          <p:cNvPr id="4" name="Slide Number Placeholder 3"/>
          <p:cNvSpPr>
            <a:spLocks noGrp="1"/>
          </p:cNvSpPr>
          <p:nvPr>
            <p:ph type="sldNum" sz="quarter" idx="5"/>
          </p:nvPr>
        </p:nvSpPr>
        <p:spPr/>
        <p:txBody>
          <a:bodyPr/>
          <a:lstStyle/>
          <a:p>
            <a:fld id="{40F4D812-4A9A-F048-9D31-B1B006D28359}" type="slidenum">
              <a:rPr lang="en-US" smtClean="0"/>
              <a:t>2</a:t>
            </a:fld>
            <a:endParaRPr lang="en-US"/>
          </a:p>
        </p:txBody>
      </p:sp>
    </p:spTree>
    <p:extLst>
      <p:ext uri="{BB962C8B-B14F-4D97-AF65-F5344CB8AC3E}">
        <p14:creationId xmlns:p14="http://schemas.microsoft.com/office/powerpoint/2010/main" val="3740684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4D812-4A9A-F048-9D31-B1B006D28359}" type="slidenum">
              <a:rPr lang="en-US" smtClean="0"/>
              <a:t>6</a:t>
            </a:fld>
            <a:endParaRPr lang="en-US"/>
          </a:p>
        </p:txBody>
      </p:sp>
    </p:spTree>
    <p:extLst>
      <p:ext uri="{BB962C8B-B14F-4D97-AF65-F5344CB8AC3E}">
        <p14:creationId xmlns:p14="http://schemas.microsoft.com/office/powerpoint/2010/main" val="4209684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4D812-4A9A-F048-9D31-B1B006D28359}" type="slidenum">
              <a:rPr lang="en-US" smtClean="0"/>
              <a:t>14</a:t>
            </a:fld>
            <a:endParaRPr lang="en-US"/>
          </a:p>
        </p:txBody>
      </p:sp>
    </p:spTree>
    <p:extLst>
      <p:ext uri="{BB962C8B-B14F-4D97-AF65-F5344CB8AC3E}">
        <p14:creationId xmlns:p14="http://schemas.microsoft.com/office/powerpoint/2010/main" val="1548612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F4D812-4A9A-F048-9D31-B1B006D28359}" type="slidenum">
              <a:rPr lang="en-US" smtClean="0"/>
              <a:t>15</a:t>
            </a:fld>
            <a:endParaRPr lang="en-US"/>
          </a:p>
        </p:txBody>
      </p:sp>
    </p:spTree>
    <p:extLst>
      <p:ext uri="{BB962C8B-B14F-4D97-AF65-F5344CB8AC3E}">
        <p14:creationId xmlns:p14="http://schemas.microsoft.com/office/powerpoint/2010/main" val="3512063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E038DE-17C9-7906-B7D2-92D26C29B74D}"/>
              </a:ext>
            </a:extLst>
          </p:cNvPr>
          <p:cNvPicPr>
            <a:picLocks noChangeAspect="1"/>
          </p:cNvPicPr>
          <p:nvPr userDrawn="1"/>
        </p:nvPicPr>
        <p:blipFill>
          <a:blip r:embed="rId2"/>
          <a:srcRect t="42088" b="13140"/>
          <a:stretch/>
        </p:blipFill>
        <p:spPr>
          <a:xfrm>
            <a:off x="-30997" y="0"/>
            <a:ext cx="12253993" cy="6858000"/>
          </a:xfrm>
          <a:prstGeom prst="rect">
            <a:avLst/>
          </a:prstGeom>
        </p:spPr>
      </p:pic>
      <p:sp>
        <p:nvSpPr>
          <p:cNvPr id="13" name="Rectangle 12">
            <a:extLst>
              <a:ext uri="{FF2B5EF4-FFF2-40B4-BE49-F238E27FC236}">
                <a16:creationId xmlns:a16="http://schemas.microsoft.com/office/drawing/2014/main" id="{49C1A830-E2F9-3037-7320-E60DFBF0150C}"/>
              </a:ext>
            </a:extLst>
          </p:cNvPr>
          <p:cNvSpPr/>
          <p:nvPr userDrawn="1"/>
        </p:nvSpPr>
        <p:spPr>
          <a:xfrm>
            <a:off x="7529513" y="-1"/>
            <a:ext cx="4693483" cy="6858001"/>
          </a:xfrm>
          <a:prstGeom prst="rect">
            <a:avLst/>
          </a:prstGeom>
          <a:solidFill>
            <a:schemeClr val="accent2">
              <a:alpha val="53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8011E60-9FFF-6086-6BBB-013029D0FC4A}"/>
              </a:ext>
            </a:extLst>
          </p:cNvPr>
          <p:cNvSpPr/>
          <p:nvPr userDrawn="1"/>
        </p:nvSpPr>
        <p:spPr>
          <a:xfrm>
            <a:off x="5897266" y="709047"/>
            <a:ext cx="5439905" cy="5439905"/>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7" name="Picture 16" descr="A white circle with black background&#10;&#10;Description automatically generated">
            <a:extLst>
              <a:ext uri="{FF2B5EF4-FFF2-40B4-BE49-F238E27FC236}">
                <a16:creationId xmlns:a16="http://schemas.microsoft.com/office/drawing/2014/main" id="{6DB911BB-F7ED-8211-6D95-8BF2266DF26E}"/>
              </a:ext>
            </a:extLst>
          </p:cNvPr>
          <p:cNvPicPr>
            <a:picLocks noChangeAspect="1"/>
          </p:cNvPicPr>
          <p:nvPr userDrawn="1"/>
        </p:nvPicPr>
        <p:blipFill>
          <a:blip r:embed="rId3">
            <a:alphaModFix amt="26000"/>
          </a:blip>
          <a:srcRect t="25675" r="43519"/>
          <a:stretch/>
        </p:blipFill>
        <p:spPr>
          <a:xfrm>
            <a:off x="8655491" y="-1"/>
            <a:ext cx="3567505" cy="4634833"/>
          </a:xfrm>
          <a:prstGeom prst="rect">
            <a:avLst/>
          </a:prstGeom>
          <a:noFill/>
        </p:spPr>
      </p:pic>
      <p:sp>
        <p:nvSpPr>
          <p:cNvPr id="2" name="Title 1">
            <a:extLst>
              <a:ext uri="{FF2B5EF4-FFF2-40B4-BE49-F238E27FC236}">
                <a16:creationId xmlns:a16="http://schemas.microsoft.com/office/drawing/2014/main" id="{303A6000-9F61-143B-7474-EA7EBB369F12}"/>
              </a:ext>
            </a:extLst>
          </p:cNvPr>
          <p:cNvSpPr>
            <a:spLocks noGrp="1"/>
          </p:cNvSpPr>
          <p:nvPr>
            <p:ph type="ctrTitle" hasCustomPrompt="1"/>
          </p:nvPr>
        </p:nvSpPr>
        <p:spPr>
          <a:xfrm>
            <a:off x="6230381" y="2223167"/>
            <a:ext cx="4783775" cy="1822803"/>
          </a:xfrm>
          <a:prstGeom prst="rect">
            <a:avLst/>
          </a:prstGeom>
        </p:spPr>
        <p:txBody>
          <a:bodyPr anchor="b">
            <a:normAutofit/>
          </a:bodyPr>
          <a:lstStyle>
            <a:lvl1pPr algn="l">
              <a:defRPr sz="4400" b="1" i="0">
                <a:solidFill>
                  <a:schemeClr val="accent2"/>
                </a:solidFill>
                <a:latin typeface="Arial" panose="020B0604020202020204" pitchFamily="34" charset="0"/>
                <a:cs typeface="Arial" panose="020B0604020202020204" pitchFamily="34" charset="0"/>
              </a:defRPr>
            </a:lvl1pPr>
          </a:lstStyle>
          <a:p>
            <a:r>
              <a:rPr lang="en-US" dirty="0"/>
              <a:t>Click to enter title name</a:t>
            </a:r>
          </a:p>
        </p:txBody>
      </p:sp>
      <p:sp>
        <p:nvSpPr>
          <p:cNvPr id="3" name="Subtitle 2">
            <a:extLst>
              <a:ext uri="{FF2B5EF4-FFF2-40B4-BE49-F238E27FC236}">
                <a16:creationId xmlns:a16="http://schemas.microsoft.com/office/drawing/2014/main" id="{E7A8A259-5ABF-8944-E8D7-4DA3AE7123EC}"/>
              </a:ext>
            </a:extLst>
          </p:cNvPr>
          <p:cNvSpPr>
            <a:spLocks noGrp="1"/>
          </p:cNvSpPr>
          <p:nvPr>
            <p:ph type="subTitle" idx="1" hasCustomPrompt="1"/>
          </p:nvPr>
        </p:nvSpPr>
        <p:spPr>
          <a:xfrm>
            <a:off x="6230381" y="4138046"/>
            <a:ext cx="4783774" cy="568518"/>
          </a:xfrm>
        </p:spPr>
        <p:txBody>
          <a:bodyPr>
            <a:normAutofit/>
          </a:bodyPr>
          <a:lstStyle>
            <a:lvl1pPr marL="0" indent="0" algn="l">
              <a:buNone/>
              <a:defRPr sz="2000" b="1" i="1">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a:t>
            </a:r>
          </a:p>
        </p:txBody>
      </p:sp>
      <p:sp>
        <p:nvSpPr>
          <p:cNvPr id="7" name="Date Placeholder 3">
            <a:extLst>
              <a:ext uri="{FF2B5EF4-FFF2-40B4-BE49-F238E27FC236}">
                <a16:creationId xmlns:a16="http://schemas.microsoft.com/office/drawing/2014/main" id="{C821922E-BC78-BB6F-7359-CB259A8FABBB}"/>
              </a:ext>
            </a:extLst>
          </p:cNvPr>
          <p:cNvSpPr>
            <a:spLocks noGrp="1"/>
          </p:cNvSpPr>
          <p:nvPr>
            <p:ph type="dt" sz="half" idx="10"/>
          </p:nvPr>
        </p:nvSpPr>
        <p:spPr>
          <a:xfrm>
            <a:off x="6230380" y="5292593"/>
            <a:ext cx="4783773" cy="743260"/>
          </a:xfrm>
          <a:prstGeom prst="rect">
            <a:avLst/>
          </a:prstGeom>
        </p:spPr>
        <p:txBody>
          <a:bodyPr/>
          <a:lstStyle>
            <a:lvl1pPr>
              <a:defRPr sz="1600" b="0" i="0">
                <a:solidFill>
                  <a:schemeClr val="accent2"/>
                </a:solidFill>
                <a:latin typeface="Arial" panose="020B0604020202020204" pitchFamily="34" charset="0"/>
                <a:cs typeface="Arial" panose="020B0604020202020204" pitchFamily="34" charset="0"/>
              </a:defRPr>
            </a:lvl1pPr>
          </a:lstStyle>
          <a:p>
            <a:r>
              <a:rPr lang="en-US" dirty="0"/>
              <a:t>Monday, October 28, 2024</a:t>
            </a:r>
          </a:p>
        </p:txBody>
      </p:sp>
      <p:pic>
        <p:nvPicPr>
          <p:cNvPr id="12" name="Picture 11" descr="A logo for a community&#10;&#10;Description automatically generated">
            <a:extLst>
              <a:ext uri="{FF2B5EF4-FFF2-40B4-BE49-F238E27FC236}">
                <a16:creationId xmlns:a16="http://schemas.microsoft.com/office/drawing/2014/main" id="{1A282420-3FDB-2571-76C4-93AFEB0BCB75}"/>
              </a:ext>
            </a:extLst>
          </p:cNvPr>
          <p:cNvPicPr>
            <a:picLocks noChangeAspect="1"/>
          </p:cNvPicPr>
          <p:nvPr userDrawn="1"/>
        </p:nvPicPr>
        <p:blipFill>
          <a:blip r:embed="rId4"/>
          <a:stretch>
            <a:fillRect/>
          </a:stretch>
        </p:blipFill>
        <p:spPr>
          <a:xfrm>
            <a:off x="7785461" y="1001500"/>
            <a:ext cx="3228695" cy="1221668"/>
          </a:xfrm>
          <a:prstGeom prst="rect">
            <a:avLst/>
          </a:prstGeom>
        </p:spPr>
      </p:pic>
      <p:sp>
        <p:nvSpPr>
          <p:cNvPr id="6" name="Text Placeholder 5">
            <a:extLst>
              <a:ext uri="{FF2B5EF4-FFF2-40B4-BE49-F238E27FC236}">
                <a16:creationId xmlns:a16="http://schemas.microsoft.com/office/drawing/2014/main" id="{0F8A403C-1FAE-C0C3-6D6F-F1089D245E0A}"/>
              </a:ext>
            </a:extLst>
          </p:cNvPr>
          <p:cNvSpPr>
            <a:spLocks noGrp="1"/>
          </p:cNvSpPr>
          <p:nvPr>
            <p:ph type="body" sz="quarter" idx="11" hasCustomPrompt="1"/>
          </p:nvPr>
        </p:nvSpPr>
        <p:spPr>
          <a:xfrm>
            <a:off x="6230381" y="4951071"/>
            <a:ext cx="4783774" cy="456846"/>
          </a:xfrm>
        </p:spPr>
        <p:txBody>
          <a:bodyPr>
            <a:normAutofit/>
          </a:bodyPr>
          <a:lstStyle>
            <a:lvl1pPr marL="0" indent="0">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enter Presenter Name</a:t>
            </a:r>
          </a:p>
        </p:txBody>
      </p:sp>
    </p:spTree>
    <p:extLst>
      <p:ext uri="{BB962C8B-B14F-4D97-AF65-F5344CB8AC3E}">
        <p14:creationId xmlns:p14="http://schemas.microsoft.com/office/powerpoint/2010/main" val="208173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F2E010-7C7B-B643-BA71-ACDA77E0547A}"/>
              </a:ext>
            </a:extLst>
          </p:cNvPr>
          <p:cNvSpPr/>
          <p:nvPr userDrawn="1"/>
        </p:nvSpPr>
        <p:spPr>
          <a:xfrm>
            <a:off x="0" y="0"/>
            <a:ext cx="12192000" cy="68580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848FB0-54DD-67E8-D135-715948890CE9}"/>
              </a:ext>
            </a:extLst>
          </p:cNvPr>
          <p:cNvSpPr/>
          <p:nvPr userDrawn="1"/>
        </p:nvSpPr>
        <p:spPr>
          <a:xfrm>
            <a:off x="854829" y="709046"/>
            <a:ext cx="10482343" cy="5439905"/>
          </a:xfrm>
          <a:prstGeom prst="rect">
            <a:avLst/>
          </a:prstGeom>
          <a:solidFill>
            <a:schemeClr val="accent1">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49954B2-7A0C-30D3-510C-947D878DFD41}"/>
              </a:ext>
            </a:extLst>
          </p:cNvPr>
          <p:cNvPicPr>
            <a:picLocks noChangeAspect="1"/>
          </p:cNvPicPr>
          <p:nvPr userDrawn="1"/>
        </p:nvPicPr>
        <p:blipFill>
          <a:blip r:embed="rId2">
            <a:alphaModFix amt="40000"/>
          </a:blip>
          <a:srcRect l="-2109" t="27125" r="33185" b="-21601"/>
          <a:stretch/>
        </p:blipFill>
        <p:spPr>
          <a:xfrm>
            <a:off x="6643688" y="-1"/>
            <a:ext cx="5572907" cy="7541667"/>
          </a:xfrm>
          <a:prstGeom prst="rect">
            <a:avLst/>
          </a:prstGeom>
        </p:spPr>
      </p:pic>
      <p:sp>
        <p:nvSpPr>
          <p:cNvPr id="11" name="Rectangle 10">
            <a:extLst>
              <a:ext uri="{FF2B5EF4-FFF2-40B4-BE49-F238E27FC236}">
                <a16:creationId xmlns:a16="http://schemas.microsoft.com/office/drawing/2014/main" id="{9D8067EA-B3CA-A18A-C78C-15ACFC916399}"/>
              </a:ext>
            </a:extLst>
          </p:cNvPr>
          <p:cNvSpPr/>
          <p:nvPr userDrawn="1"/>
        </p:nvSpPr>
        <p:spPr>
          <a:xfrm>
            <a:off x="0" y="2966565"/>
            <a:ext cx="12201853" cy="2142907"/>
          </a:xfrm>
          <a:prstGeom prst="rect">
            <a:avLst/>
          </a:prstGeom>
          <a:solidFill>
            <a:schemeClr val="bg1">
              <a:alpha val="730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A6000-9F61-143B-7474-EA7EBB369F12}"/>
              </a:ext>
            </a:extLst>
          </p:cNvPr>
          <p:cNvSpPr>
            <a:spLocks noGrp="1"/>
          </p:cNvSpPr>
          <p:nvPr>
            <p:ph type="ctrTitle" hasCustomPrompt="1"/>
          </p:nvPr>
        </p:nvSpPr>
        <p:spPr>
          <a:xfrm>
            <a:off x="1758999" y="3429000"/>
            <a:ext cx="9255158" cy="948679"/>
          </a:xfrm>
          <a:prstGeom prst="rect">
            <a:avLst/>
          </a:prstGeom>
        </p:spPr>
        <p:txBody>
          <a:bodyPr anchor="b">
            <a:normAutofit/>
          </a:bodyPr>
          <a:lstStyle>
            <a:lvl1pPr algn="l">
              <a:defRPr sz="4400" b="1" i="0">
                <a:solidFill>
                  <a:schemeClr val="accent2"/>
                </a:solidFill>
                <a:latin typeface="Arial" panose="020B0604020202020204" pitchFamily="34" charset="0"/>
                <a:cs typeface="Arial" panose="020B0604020202020204" pitchFamily="34" charset="0"/>
              </a:defRPr>
            </a:lvl1pPr>
          </a:lstStyle>
          <a:p>
            <a:r>
              <a:rPr lang="en-US" dirty="0"/>
              <a:t>Click to enter section name</a:t>
            </a:r>
          </a:p>
        </p:txBody>
      </p:sp>
      <p:pic>
        <p:nvPicPr>
          <p:cNvPr id="16" name="Picture 15">
            <a:extLst>
              <a:ext uri="{FF2B5EF4-FFF2-40B4-BE49-F238E27FC236}">
                <a16:creationId xmlns:a16="http://schemas.microsoft.com/office/drawing/2014/main" id="{B5DE06FB-80BB-D03F-4614-8BC79B73B7B6}"/>
              </a:ext>
            </a:extLst>
          </p:cNvPr>
          <p:cNvPicPr>
            <a:picLocks noChangeAspect="1"/>
          </p:cNvPicPr>
          <p:nvPr userDrawn="1"/>
        </p:nvPicPr>
        <p:blipFill>
          <a:blip r:embed="rId3"/>
          <a:srcRect/>
          <a:stretch/>
        </p:blipFill>
        <p:spPr>
          <a:xfrm>
            <a:off x="1758999" y="1284461"/>
            <a:ext cx="3065981" cy="1083248"/>
          </a:xfrm>
          <a:prstGeom prst="rect">
            <a:avLst/>
          </a:prstGeom>
        </p:spPr>
      </p:pic>
    </p:spTree>
    <p:extLst>
      <p:ext uri="{BB962C8B-B14F-4D97-AF65-F5344CB8AC3E}">
        <p14:creationId xmlns:p14="http://schemas.microsoft.com/office/powerpoint/2010/main" val="264324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23E2-2A16-3F76-0D67-D5D62302FA15}"/>
              </a:ext>
            </a:extLst>
          </p:cNvPr>
          <p:cNvSpPr>
            <a:spLocks noGrp="1"/>
          </p:cNvSpPr>
          <p:nvPr>
            <p:ph type="title" hasCustomPrompt="1"/>
          </p:nvPr>
        </p:nvSpPr>
        <p:spPr>
          <a:xfrm>
            <a:off x="1252728" y="777240"/>
            <a:ext cx="9920288" cy="1325563"/>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dirty="0"/>
              <a:t>Click to enter title</a:t>
            </a:r>
          </a:p>
        </p:txBody>
      </p:sp>
      <p:sp>
        <p:nvSpPr>
          <p:cNvPr id="3" name="Content Placeholder 2">
            <a:extLst>
              <a:ext uri="{FF2B5EF4-FFF2-40B4-BE49-F238E27FC236}">
                <a16:creationId xmlns:a16="http://schemas.microsoft.com/office/drawing/2014/main" id="{60764E91-83C2-5F0E-F249-9E9BD8560A05}"/>
              </a:ext>
            </a:extLst>
          </p:cNvPr>
          <p:cNvSpPr>
            <a:spLocks noGrp="1"/>
          </p:cNvSpPr>
          <p:nvPr>
            <p:ph idx="1" hasCustomPrompt="1"/>
          </p:nvPr>
        </p:nvSpPr>
        <p:spPr>
          <a:xfrm>
            <a:off x="1252728" y="2253617"/>
            <a:ext cx="9920288" cy="3074287"/>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593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23E2-2A16-3F76-0D67-D5D62302FA15}"/>
              </a:ext>
            </a:extLst>
          </p:cNvPr>
          <p:cNvSpPr>
            <a:spLocks noGrp="1"/>
          </p:cNvSpPr>
          <p:nvPr>
            <p:ph type="title" hasCustomPrompt="1"/>
          </p:nvPr>
        </p:nvSpPr>
        <p:spPr>
          <a:xfrm>
            <a:off x="4009398" y="1302173"/>
            <a:ext cx="7085322" cy="1325563"/>
          </a:xfrm>
          <a:prstGeom prst="rect">
            <a:avLst/>
          </a:prstGeom>
        </p:spPr>
        <p:txBody>
          <a:bodyPr/>
          <a:lstStyle>
            <a:lvl1pPr>
              <a:defRPr b="1" i="0">
                <a:latin typeface="Arial" panose="020B0604020202020204" pitchFamily="34" charset="0"/>
                <a:cs typeface="Arial" panose="020B0604020202020204" pitchFamily="34" charset="0"/>
              </a:defRPr>
            </a:lvl1pPr>
          </a:lstStyle>
          <a:p>
            <a:r>
              <a:rPr lang="en-US" dirty="0"/>
              <a:t>Click to enter title</a:t>
            </a:r>
          </a:p>
        </p:txBody>
      </p:sp>
      <p:sp>
        <p:nvSpPr>
          <p:cNvPr id="3" name="Content Placeholder 2">
            <a:extLst>
              <a:ext uri="{FF2B5EF4-FFF2-40B4-BE49-F238E27FC236}">
                <a16:creationId xmlns:a16="http://schemas.microsoft.com/office/drawing/2014/main" id="{60764E91-83C2-5F0E-F249-9E9BD8560A05}"/>
              </a:ext>
            </a:extLst>
          </p:cNvPr>
          <p:cNvSpPr>
            <a:spLocks noGrp="1"/>
          </p:cNvSpPr>
          <p:nvPr>
            <p:ph idx="1" hasCustomPrompt="1"/>
          </p:nvPr>
        </p:nvSpPr>
        <p:spPr>
          <a:xfrm>
            <a:off x="4009398" y="2778550"/>
            <a:ext cx="7085322" cy="2549354"/>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CF3BDE20-432D-B555-1265-AAD87C59FA68}"/>
              </a:ext>
            </a:extLst>
          </p:cNvPr>
          <p:cNvSpPr>
            <a:spLocks noGrp="1"/>
          </p:cNvSpPr>
          <p:nvPr>
            <p:ph type="pic" sz="quarter" idx="14"/>
          </p:nvPr>
        </p:nvSpPr>
        <p:spPr>
          <a:xfrm>
            <a:off x="0" y="0"/>
            <a:ext cx="3236913" cy="3236913"/>
          </a:xfrm>
        </p:spPr>
        <p:txBody>
          <a:bodyPr/>
          <a:lstStyle/>
          <a:p>
            <a:r>
              <a:rPr lang="en-US"/>
              <a:t>Click icon to add picture</a:t>
            </a:r>
            <a:endParaRPr lang="en-US" dirty="0"/>
          </a:p>
        </p:txBody>
      </p:sp>
    </p:spTree>
    <p:extLst>
      <p:ext uri="{BB962C8B-B14F-4D97-AF65-F5344CB8AC3E}">
        <p14:creationId xmlns:p14="http://schemas.microsoft.com/office/powerpoint/2010/main" val="249186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7F2644-FCBA-4A49-83C1-E59BD3A81781}"/>
              </a:ext>
            </a:extLst>
          </p:cNvPr>
          <p:cNvSpPr>
            <a:spLocks noGrp="1"/>
          </p:cNvSpPr>
          <p:nvPr>
            <p:ph type="body" idx="1" hasCustomPrompt="1"/>
          </p:nvPr>
        </p:nvSpPr>
        <p:spPr>
          <a:xfrm>
            <a:off x="1252729" y="2120257"/>
            <a:ext cx="4490618" cy="717338"/>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subtitle text</a:t>
            </a:r>
          </a:p>
        </p:txBody>
      </p:sp>
      <p:sp>
        <p:nvSpPr>
          <p:cNvPr id="4" name="Content Placeholder 3">
            <a:extLst>
              <a:ext uri="{FF2B5EF4-FFF2-40B4-BE49-F238E27FC236}">
                <a16:creationId xmlns:a16="http://schemas.microsoft.com/office/drawing/2014/main" id="{EB858D3D-6EBC-A298-FF84-029147289EB3}"/>
              </a:ext>
            </a:extLst>
          </p:cNvPr>
          <p:cNvSpPr>
            <a:spLocks noGrp="1"/>
          </p:cNvSpPr>
          <p:nvPr>
            <p:ph sz="half" idx="2" hasCustomPrompt="1"/>
          </p:nvPr>
        </p:nvSpPr>
        <p:spPr>
          <a:xfrm>
            <a:off x="1252729" y="2944169"/>
            <a:ext cx="4490618" cy="2550743"/>
          </a:xfrm>
        </p:spPr>
        <p:txBody>
          <a:bodyPr>
            <a:normAutofit/>
          </a:bodyPr>
          <a:lstStyle>
            <a:lvl1pPr>
              <a:defRPr sz="24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400" b="0" i="0">
                <a:latin typeface="Arial" panose="020B0604020202020204" pitchFamily="34" charset="0"/>
                <a:cs typeface="Arial" panose="020B0604020202020204" pitchFamily="34" charset="0"/>
              </a:defRPr>
            </a:lvl4pPr>
            <a:lvl5pPr>
              <a:defRPr sz="2400" b="0" i="0">
                <a:latin typeface="Arial" panose="020B0604020202020204" pitchFamily="34" charset="0"/>
                <a:cs typeface="Arial" panose="020B0604020202020204" pitchFamily="34" charset="0"/>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AE01B74-7E19-16A7-EF3F-E8A066B0A2BE}"/>
              </a:ext>
            </a:extLst>
          </p:cNvPr>
          <p:cNvSpPr>
            <a:spLocks noGrp="1"/>
          </p:cNvSpPr>
          <p:nvPr>
            <p:ph type="body" sz="quarter" idx="3" hasCustomPrompt="1"/>
          </p:nvPr>
        </p:nvSpPr>
        <p:spPr>
          <a:xfrm>
            <a:off x="6172200" y="2120257"/>
            <a:ext cx="4512733" cy="717337"/>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enter subtitle text</a:t>
            </a:r>
          </a:p>
        </p:txBody>
      </p:sp>
      <p:sp>
        <p:nvSpPr>
          <p:cNvPr id="6" name="Content Placeholder 5">
            <a:extLst>
              <a:ext uri="{FF2B5EF4-FFF2-40B4-BE49-F238E27FC236}">
                <a16:creationId xmlns:a16="http://schemas.microsoft.com/office/drawing/2014/main" id="{BD4F41E8-9202-00C0-C0A9-566C21C31252}"/>
              </a:ext>
            </a:extLst>
          </p:cNvPr>
          <p:cNvSpPr>
            <a:spLocks noGrp="1"/>
          </p:cNvSpPr>
          <p:nvPr>
            <p:ph sz="quarter" idx="4" hasCustomPrompt="1"/>
          </p:nvPr>
        </p:nvSpPr>
        <p:spPr>
          <a:xfrm>
            <a:off x="6172200" y="2944169"/>
            <a:ext cx="4512733" cy="2550740"/>
          </a:xfrm>
        </p:spPr>
        <p:txBody>
          <a:bodyPr>
            <a:normAutofit/>
          </a:bodyPr>
          <a:lstStyle>
            <a:lvl1pPr>
              <a:defRPr sz="2400" b="0" i="0">
                <a:latin typeface="Arial" panose="020B0604020202020204" pitchFamily="34" charset="0"/>
                <a:cs typeface="Arial" panose="020B0604020202020204" pitchFamily="34" charset="0"/>
              </a:defRPr>
            </a:lvl1pPr>
            <a:lvl2pPr>
              <a:defRPr sz="24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400" b="0" i="0">
                <a:latin typeface="Arial" panose="020B0604020202020204" pitchFamily="34" charset="0"/>
                <a:cs typeface="Arial" panose="020B0604020202020204" pitchFamily="34" charset="0"/>
              </a:defRPr>
            </a:lvl4pPr>
            <a:lvl5pPr>
              <a:defRPr sz="2400" b="0" i="0">
                <a:latin typeface="Arial" panose="020B0604020202020204" pitchFamily="34" charset="0"/>
                <a:cs typeface="Arial" panose="020B0604020202020204" pitchFamily="34" charset="0"/>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F795E9D7-36BC-42EF-8ECB-28EBB3E6A2A1}"/>
              </a:ext>
            </a:extLst>
          </p:cNvPr>
          <p:cNvSpPr>
            <a:spLocks noGrp="1"/>
          </p:cNvSpPr>
          <p:nvPr>
            <p:ph type="title" hasCustomPrompt="1"/>
          </p:nvPr>
        </p:nvSpPr>
        <p:spPr>
          <a:xfrm>
            <a:off x="1252728" y="777240"/>
            <a:ext cx="9432205" cy="1325563"/>
          </a:xfrm>
          <a:prstGeom prst="rect">
            <a:avLst/>
          </a:prstGeom>
        </p:spPr>
        <p:txBody>
          <a:bodyPr/>
          <a:lstStyle/>
          <a:p>
            <a:r>
              <a:rPr lang="en-US" dirty="0"/>
              <a:t>Click to enter title</a:t>
            </a:r>
          </a:p>
        </p:txBody>
      </p:sp>
    </p:spTree>
    <p:extLst>
      <p:ext uri="{BB962C8B-B14F-4D97-AF65-F5344CB8AC3E}">
        <p14:creationId xmlns:p14="http://schemas.microsoft.com/office/powerpoint/2010/main" val="126883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Templates">
    <p:bg>
      <p:bgPr>
        <a:solidFill>
          <a:schemeClr val="bg1">
            <a:alpha val="61684"/>
          </a:schemeClr>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50718B3-9594-0FFD-2237-1A8288F965F5}"/>
              </a:ext>
            </a:extLst>
          </p:cNvPr>
          <p:cNvGraphicFramePr/>
          <p:nvPr userDrawn="1">
            <p:extLst>
              <p:ext uri="{D42A27DB-BD31-4B8C-83A1-F6EECF244321}">
                <p14:modId xmlns:p14="http://schemas.microsoft.com/office/powerpoint/2010/main" val="2043160090"/>
              </p:ext>
            </p:extLst>
          </p:nvPr>
        </p:nvGraphicFramePr>
        <p:xfrm>
          <a:off x="5215815" y="1369207"/>
          <a:ext cx="5772254" cy="3848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5D824CD5-148E-2A5A-7AAB-827A851A5CA3}"/>
              </a:ext>
            </a:extLst>
          </p:cNvPr>
          <p:cNvGraphicFramePr/>
          <p:nvPr userDrawn="1">
            <p:extLst>
              <p:ext uri="{D42A27DB-BD31-4B8C-83A1-F6EECF244321}">
                <p14:modId xmlns:p14="http://schemas.microsoft.com/office/powerpoint/2010/main" val="1741024466"/>
              </p:ext>
            </p:extLst>
          </p:nvPr>
        </p:nvGraphicFramePr>
        <p:xfrm>
          <a:off x="683895" y="1309411"/>
          <a:ext cx="5200392" cy="38481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362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alpha val="61684"/>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74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E038DE-17C9-7906-B7D2-92D26C29B74D}"/>
              </a:ext>
            </a:extLst>
          </p:cNvPr>
          <p:cNvPicPr>
            <a:picLocks noChangeAspect="1"/>
          </p:cNvPicPr>
          <p:nvPr userDrawn="1"/>
        </p:nvPicPr>
        <p:blipFill>
          <a:blip r:embed="rId2"/>
          <a:srcRect l="10496" t="14167" r="-227" b="10269"/>
          <a:stretch/>
        </p:blipFill>
        <p:spPr>
          <a:xfrm>
            <a:off x="-30997" y="0"/>
            <a:ext cx="12253993" cy="6858000"/>
          </a:xfrm>
          <a:prstGeom prst="rect">
            <a:avLst/>
          </a:prstGeom>
        </p:spPr>
      </p:pic>
      <p:sp>
        <p:nvSpPr>
          <p:cNvPr id="13" name="Rectangle 12">
            <a:extLst>
              <a:ext uri="{FF2B5EF4-FFF2-40B4-BE49-F238E27FC236}">
                <a16:creationId xmlns:a16="http://schemas.microsoft.com/office/drawing/2014/main" id="{49C1A830-E2F9-3037-7320-E60DFBF0150C}"/>
              </a:ext>
            </a:extLst>
          </p:cNvPr>
          <p:cNvSpPr/>
          <p:nvPr userDrawn="1"/>
        </p:nvSpPr>
        <p:spPr>
          <a:xfrm>
            <a:off x="7529513" y="-1"/>
            <a:ext cx="4662487" cy="6858001"/>
          </a:xfrm>
          <a:prstGeom prst="rect">
            <a:avLst/>
          </a:prstGeom>
          <a:solidFill>
            <a:schemeClr val="accent2">
              <a:alpha val="53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white circle with black background&#10;&#10;Description automatically generated">
            <a:extLst>
              <a:ext uri="{FF2B5EF4-FFF2-40B4-BE49-F238E27FC236}">
                <a16:creationId xmlns:a16="http://schemas.microsoft.com/office/drawing/2014/main" id="{6DB911BB-F7ED-8211-6D95-8BF2266DF26E}"/>
              </a:ext>
            </a:extLst>
          </p:cNvPr>
          <p:cNvPicPr>
            <a:picLocks noChangeAspect="1"/>
          </p:cNvPicPr>
          <p:nvPr userDrawn="1"/>
        </p:nvPicPr>
        <p:blipFill>
          <a:blip r:embed="rId3">
            <a:alphaModFix amt="26000"/>
          </a:blip>
          <a:srcRect t="28466" r="43422"/>
          <a:stretch/>
        </p:blipFill>
        <p:spPr>
          <a:xfrm>
            <a:off x="8649395" y="-1"/>
            <a:ext cx="3573601" cy="4460775"/>
          </a:xfrm>
          <a:prstGeom prst="rect">
            <a:avLst/>
          </a:prstGeom>
          <a:noFill/>
        </p:spPr>
      </p:pic>
      <p:sp>
        <p:nvSpPr>
          <p:cNvPr id="2" name="Title 1">
            <a:extLst>
              <a:ext uri="{FF2B5EF4-FFF2-40B4-BE49-F238E27FC236}">
                <a16:creationId xmlns:a16="http://schemas.microsoft.com/office/drawing/2014/main" id="{303A6000-9F61-143B-7474-EA7EBB369F12}"/>
              </a:ext>
            </a:extLst>
          </p:cNvPr>
          <p:cNvSpPr>
            <a:spLocks noGrp="1"/>
          </p:cNvSpPr>
          <p:nvPr>
            <p:ph type="ctrTitle" hasCustomPrompt="1"/>
          </p:nvPr>
        </p:nvSpPr>
        <p:spPr>
          <a:xfrm>
            <a:off x="804941" y="3395514"/>
            <a:ext cx="4783775" cy="2387600"/>
          </a:xfrm>
          <a:prstGeom prst="rect">
            <a:avLst/>
          </a:prstGeo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US" dirty="0"/>
              <a:t>Questions?</a:t>
            </a:r>
          </a:p>
        </p:txBody>
      </p:sp>
      <p:pic>
        <p:nvPicPr>
          <p:cNvPr id="12" name="Picture 11">
            <a:extLst>
              <a:ext uri="{FF2B5EF4-FFF2-40B4-BE49-F238E27FC236}">
                <a16:creationId xmlns:a16="http://schemas.microsoft.com/office/drawing/2014/main" id="{1A282420-3FDB-2571-76C4-93AFEB0BCB75}"/>
              </a:ext>
            </a:extLst>
          </p:cNvPr>
          <p:cNvPicPr>
            <a:picLocks noChangeAspect="1"/>
          </p:cNvPicPr>
          <p:nvPr userDrawn="1"/>
        </p:nvPicPr>
        <p:blipFill>
          <a:blip r:embed="rId4"/>
          <a:srcRect/>
          <a:stretch/>
        </p:blipFill>
        <p:spPr>
          <a:xfrm>
            <a:off x="7785461" y="4717853"/>
            <a:ext cx="3228695" cy="1140737"/>
          </a:xfrm>
          <a:prstGeom prst="rect">
            <a:avLst/>
          </a:prstGeom>
        </p:spPr>
      </p:pic>
    </p:spTree>
    <p:extLst>
      <p:ext uri="{BB962C8B-B14F-4D97-AF65-F5344CB8AC3E}">
        <p14:creationId xmlns:p14="http://schemas.microsoft.com/office/powerpoint/2010/main" val="1125450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329B53-5955-6285-5DBE-00968F151E2F}"/>
              </a:ext>
            </a:extLst>
          </p:cNvPr>
          <p:cNvSpPr/>
          <p:nvPr userDrawn="1"/>
        </p:nvSpPr>
        <p:spPr>
          <a:xfrm>
            <a:off x="-9852" y="0"/>
            <a:ext cx="8908191" cy="6850743"/>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58565EA-3E6C-2478-A5D7-9BB1DFA7CB83}"/>
              </a:ext>
            </a:extLst>
          </p:cNvPr>
          <p:cNvSpPr/>
          <p:nvPr userDrawn="1"/>
        </p:nvSpPr>
        <p:spPr>
          <a:xfrm>
            <a:off x="8850572" y="0"/>
            <a:ext cx="3341427" cy="6850743"/>
          </a:xfrm>
          <a:prstGeom prst="rect">
            <a:avLst/>
          </a:prstGeom>
          <a:solidFill>
            <a:srgbClr val="2D637F"/>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4C40DB-3AB3-3264-A6C6-5E29A73D5862}"/>
              </a:ext>
            </a:extLst>
          </p:cNvPr>
          <p:cNvSpPr/>
          <p:nvPr userDrawn="1"/>
        </p:nvSpPr>
        <p:spPr>
          <a:xfrm>
            <a:off x="854829" y="709046"/>
            <a:ext cx="10482343" cy="5439905"/>
          </a:xfrm>
          <a:prstGeom prst="rect">
            <a:avLst/>
          </a:prstGeom>
          <a:solidFill>
            <a:schemeClr val="bg1">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E6D8539-28AB-FDDF-0EC6-84ECDB34C71A}"/>
              </a:ext>
            </a:extLst>
          </p:cNvPr>
          <p:cNvPicPr>
            <a:picLocks noChangeAspect="1"/>
          </p:cNvPicPr>
          <p:nvPr userDrawn="1"/>
        </p:nvPicPr>
        <p:blipFill>
          <a:blip r:embed="rId10">
            <a:alphaModFix amt="40000"/>
          </a:blip>
          <a:srcRect t="27138" r="24244"/>
          <a:stretch/>
        </p:blipFill>
        <p:spPr>
          <a:xfrm>
            <a:off x="6643688" y="-1"/>
            <a:ext cx="5558165" cy="5277812"/>
          </a:xfrm>
          <a:prstGeom prst="rect">
            <a:avLst/>
          </a:prstGeom>
        </p:spPr>
      </p:pic>
      <p:pic>
        <p:nvPicPr>
          <p:cNvPr id="10" name="Picture 9" descr="A logo for a community&#10;&#10;Description automatically generated">
            <a:extLst>
              <a:ext uri="{FF2B5EF4-FFF2-40B4-BE49-F238E27FC236}">
                <a16:creationId xmlns:a16="http://schemas.microsoft.com/office/drawing/2014/main" id="{8B25AB13-15F8-9476-D5A6-3124ACFE2C06}"/>
              </a:ext>
            </a:extLst>
          </p:cNvPr>
          <p:cNvPicPr>
            <a:picLocks noChangeAspect="1"/>
          </p:cNvPicPr>
          <p:nvPr userDrawn="1"/>
        </p:nvPicPr>
        <p:blipFill rotWithShape="1">
          <a:blip r:embed="rId11"/>
          <a:srcRect l="36674"/>
          <a:stretch/>
        </p:blipFill>
        <p:spPr>
          <a:xfrm>
            <a:off x="9095448" y="4967660"/>
            <a:ext cx="2044614" cy="1221668"/>
          </a:xfrm>
          <a:prstGeom prst="rect">
            <a:avLst/>
          </a:prstGeom>
        </p:spPr>
      </p:pic>
      <p:sp>
        <p:nvSpPr>
          <p:cNvPr id="5" name="Title Placeholder 4">
            <a:extLst>
              <a:ext uri="{FF2B5EF4-FFF2-40B4-BE49-F238E27FC236}">
                <a16:creationId xmlns:a16="http://schemas.microsoft.com/office/drawing/2014/main" id="{8B434F9C-7A85-81D9-F435-2C695189EEF6}"/>
              </a:ext>
            </a:extLst>
          </p:cNvPr>
          <p:cNvSpPr>
            <a:spLocks noGrp="1"/>
          </p:cNvSpPr>
          <p:nvPr>
            <p:ph type="title"/>
          </p:nvPr>
        </p:nvSpPr>
        <p:spPr>
          <a:xfrm>
            <a:off x="1248986" y="781690"/>
            <a:ext cx="9780964" cy="1325563"/>
          </a:xfrm>
          <a:prstGeom prst="rect">
            <a:avLst/>
          </a:prstGeom>
        </p:spPr>
        <p:txBody>
          <a:bodyPr vert="horz" lIns="91440" tIns="45720" rIns="91440" bIns="45720" rtlCol="0" anchor="ctr">
            <a:normAutofit/>
          </a:bodyPr>
          <a:lstStyle/>
          <a:p>
            <a:r>
              <a:rPr lang="en-US" dirty="0"/>
              <a:t>Click to enter title</a:t>
            </a:r>
          </a:p>
        </p:txBody>
      </p:sp>
      <p:sp>
        <p:nvSpPr>
          <p:cNvPr id="3" name="Text Placeholder 2">
            <a:extLst>
              <a:ext uri="{FF2B5EF4-FFF2-40B4-BE49-F238E27FC236}">
                <a16:creationId xmlns:a16="http://schemas.microsoft.com/office/drawing/2014/main" id="{E3BF5D37-9812-EC7E-3ECF-BD6C3A61FB71}"/>
              </a:ext>
            </a:extLst>
          </p:cNvPr>
          <p:cNvSpPr>
            <a:spLocks noGrp="1"/>
          </p:cNvSpPr>
          <p:nvPr>
            <p:ph type="body" idx="1"/>
          </p:nvPr>
        </p:nvSpPr>
        <p:spPr>
          <a:xfrm>
            <a:off x="1248986" y="2242190"/>
            <a:ext cx="9780964" cy="3731600"/>
          </a:xfrm>
          <a:prstGeom prst="rect">
            <a:avLst/>
          </a:prstGeom>
        </p:spPr>
        <p:txBody>
          <a:bodyPr vert="horz" lIns="91440" tIns="45720" rIns="91440" bIns="45720" rtlCol="0">
            <a:normAutofit/>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0210113"/>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6" r:id="rId4"/>
    <p:sldLayoutId id="2147483653" r:id="rId5"/>
    <p:sldLayoutId id="2147483665" r:id="rId6"/>
    <p:sldLayoutId id="2147483669" r:id="rId7"/>
    <p:sldLayoutId id="2147483667" r:id="rId8"/>
  </p:sldLayoutIdLst>
  <p:hf sldNum="0" hdr="0" ftr="0"/>
  <p:txStyles>
    <p:titleStyle>
      <a:lvl1pPr algn="l" defTabSz="914400" rtl="0" eaLnBrk="1" latinLnBrk="0" hangingPunct="1">
        <a:lnSpc>
          <a:spcPct val="90000"/>
        </a:lnSpc>
        <a:spcBef>
          <a:spcPct val="0"/>
        </a:spcBef>
        <a:buNone/>
        <a:defRPr sz="44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cocc.edu/programs/nursing/frequently-asked-questions"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F83A-81FC-2557-21FA-AF0513E5A9BE}"/>
              </a:ext>
            </a:extLst>
          </p:cNvPr>
          <p:cNvSpPr>
            <a:spLocks noGrp="1"/>
          </p:cNvSpPr>
          <p:nvPr>
            <p:ph type="ctrTitle"/>
          </p:nvPr>
        </p:nvSpPr>
        <p:spPr/>
        <p:txBody>
          <a:bodyPr>
            <a:normAutofit/>
          </a:bodyPr>
          <a:lstStyle/>
          <a:p>
            <a:r>
              <a:rPr lang="en-US" dirty="0">
                <a:solidFill>
                  <a:srgbClr val="1A2D54"/>
                </a:solidFill>
              </a:rPr>
              <a:t>Welcome!</a:t>
            </a:r>
          </a:p>
        </p:txBody>
      </p:sp>
      <p:sp>
        <p:nvSpPr>
          <p:cNvPr id="3" name="Subtitle 2">
            <a:extLst>
              <a:ext uri="{FF2B5EF4-FFF2-40B4-BE49-F238E27FC236}">
                <a16:creationId xmlns:a16="http://schemas.microsoft.com/office/drawing/2014/main" id="{3D2FC597-B536-5D25-E0D9-4ED43EDFCEFD}"/>
              </a:ext>
            </a:extLst>
          </p:cNvPr>
          <p:cNvSpPr>
            <a:spLocks noGrp="1"/>
          </p:cNvSpPr>
          <p:nvPr>
            <p:ph type="subTitle" idx="1"/>
          </p:nvPr>
        </p:nvSpPr>
        <p:spPr/>
        <p:txBody>
          <a:bodyPr/>
          <a:lstStyle/>
          <a:p>
            <a:r>
              <a:rPr lang="en-US" dirty="0"/>
              <a:t>Nursing Program Information Session</a:t>
            </a:r>
          </a:p>
        </p:txBody>
      </p:sp>
      <p:sp>
        <p:nvSpPr>
          <p:cNvPr id="4" name="Text Placeholder 3">
            <a:extLst>
              <a:ext uri="{FF2B5EF4-FFF2-40B4-BE49-F238E27FC236}">
                <a16:creationId xmlns:a16="http://schemas.microsoft.com/office/drawing/2014/main" id="{4099626E-2F32-01BD-3C92-9A17F021C3E1}"/>
              </a:ext>
            </a:extLst>
          </p:cNvPr>
          <p:cNvSpPr>
            <a:spLocks noGrp="1"/>
          </p:cNvSpPr>
          <p:nvPr>
            <p:ph type="body" sz="quarter" idx="11"/>
          </p:nvPr>
        </p:nvSpPr>
        <p:spPr>
          <a:xfrm>
            <a:off x="6230381" y="5519590"/>
            <a:ext cx="4783774" cy="456846"/>
          </a:xfrm>
        </p:spPr>
        <p:txBody>
          <a:bodyPr>
            <a:normAutofit fontScale="55000" lnSpcReduction="20000"/>
          </a:bodyPr>
          <a:lstStyle/>
          <a:p>
            <a:r>
              <a:rPr lang="en-US" b="1" dirty="0"/>
              <a:t>Amanda Bevington Drungil, EdD</a:t>
            </a:r>
          </a:p>
          <a:p>
            <a:r>
              <a:rPr lang="en-US" dirty="0"/>
              <a:t>Assistant Director of Admissions &amp; Records</a:t>
            </a:r>
          </a:p>
        </p:txBody>
      </p:sp>
      <p:sp>
        <p:nvSpPr>
          <p:cNvPr id="5" name="Date Placeholder 4">
            <a:extLst>
              <a:ext uri="{FF2B5EF4-FFF2-40B4-BE49-F238E27FC236}">
                <a16:creationId xmlns:a16="http://schemas.microsoft.com/office/drawing/2014/main" id="{B3EF2939-7697-B8A5-AE09-6787EF7453B1}"/>
              </a:ext>
            </a:extLst>
          </p:cNvPr>
          <p:cNvSpPr>
            <a:spLocks noGrp="1"/>
          </p:cNvSpPr>
          <p:nvPr>
            <p:ph type="dt" sz="half" idx="10"/>
          </p:nvPr>
        </p:nvSpPr>
        <p:spPr>
          <a:xfrm>
            <a:off x="6230381" y="4457188"/>
            <a:ext cx="4783773" cy="743260"/>
          </a:xfrm>
        </p:spPr>
        <p:txBody>
          <a:bodyPr/>
          <a:lstStyle/>
          <a:p>
            <a:r>
              <a:rPr lang="en-US" dirty="0"/>
              <a:t>Spring 2026</a:t>
            </a:r>
          </a:p>
        </p:txBody>
      </p:sp>
    </p:spTree>
    <p:extLst>
      <p:ext uri="{BB962C8B-B14F-4D97-AF65-F5344CB8AC3E}">
        <p14:creationId xmlns:p14="http://schemas.microsoft.com/office/powerpoint/2010/main" val="14118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APPLICATION ELIGIBILITY</a:t>
            </a:r>
            <a:br>
              <a:rPr lang="en-US" dirty="0"/>
            </a:br>
            <a:r>
              <a:rPr lang="en-US" sz="3200" i="1" dirty="0">
                <a:solidFill>
                  <a:schemeClr val="accent2">
                    <a:lumMod val="50000"/>
                  </a:schemeClr>
                </a:solidFill>
              </a:rPr>
              <a:t>Residency Map:</a:t>
            </a:r>
            <a:endParaRPr lang="en-US" i="1" dirty="0">
              <a:solidFill>
                <a:schemeClr val="accent2">
                  <a:lumMod val="50000"/>
                </a:schemeClr>
              </a:solidFill>
            </a:endParaRPr>
          </a:p>
        </p:txBody>
      </p:sp>
      <p:pic>
        <p:nvPicPr>
          <p:cNvPr id="5" name="Content Placeholder 4">
            <a:extLst>
              <a:ext uri="{FF2B5EF4-FFF2-40B4-BE49-F238E27FC236}">
                <a16:creationId xmlns:a16="http://schemas.microsoft.com/office/drawing/2014/main" id="{92C0371F-84FE-4FE8-8CBC-2B00EEE926B9}"/>
              </a:ext>
            </a:extLst>
          </p:cNvPr>
          <p:cNvPicPr>
            <a:picLocks noGrp="1" noChangeAspect="1"/>
          </p:cNvPicPr>
          <p:nvPr>
            <p:ph idx="1"/>
          </p:nvPr>
        </p:nvPicPr>
        <p:blipFill>
          <a:blip r:embed="rId2"/>
          <a:stretch>
            <a:fillRect/>
          </a:stretch>
        </p:blipFill>
        <p:spPr>
          <a:xfrm>
            <a:off x="4545494" y="1541407"/>
            <a:ext cx="4096371" cy="4394999"/>
          </a:xfrm>
          <a:prstGeom prst="rect">
            <a:avLst/>
          </a:prstGeom>
          <a:ln w="9525">
            <a:solidFill>
              <a:srgbClr val="1A2D54"/>
            </a:solidFill>
          </a:ln>
        </p:spPr>
      </p:pic>
    </p:spTree>
    <p:extLst>
      <p:ext uri="{BB962C8B-B14F-4D97-AF65-F5344CB8AC3E}">
        <p14:creationId xmlns:p14="http://schemas.microsoft.com/office/powerpoint/2010/main" val="154527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APPLICATION ELIGIBILITY</a:t>
            </a:r>
            <a:br>
              <a:rPr lang="en-US" dirty="0"/>
            </a:br>
            <a:r>
              <a:rPr lang="en-US" sz="3200" i="1" dirty="0">
                <a:solidFill>
                  <a:schemeClr val="accent2">
                    <a:lumMod val="50000"/>
                  </a:schemeClr>
                </a:solidFill>
              </a:rPr>
              <a:t>Madras Cohort Notes</a:t>
            </a:r>
            <a:endParaRPr lang="en-US" i="1" dirty="0">
              <a:solidFill>
                <a:schemeClr val="accent2">
                  <a:lumMod val="50000"/>
                </a:schemeClr>
              </a:solidFill>
            </a:endParaRPr>
          </a:p>
        </p:txBody>
      </p:sp>
      <p:sp>
        <p:nvSpPr>
          <p:cNvPr id="4" name="Content Placeholder 3">
            <a:extLst>
              <a:ext uri="{FF2B5EF4-FFF2-40B4-BE49-F238E27FC236}">
                <a16:creationId xmlns:a16="http://schemas.microsoft.com/office/drawing/2014/main" id="{F7D46FFD-ED23-4963-AFC5-B5D220148B94}"/>
              </a:ext>
            </a:extLst>
          </p:cNvPr>
          <p:cNvSpPr>
            <a:spLocks noGrp="1"/>
          </p:cNvSpPr>
          <p:nvPr>
            <p:ph idx="1"/>
          </p:nvPr>
        </p:nvSpPr>
        <p:spPr/>
        <p:txBody>
          <a:bodyPr>
            <a:normAutofit/>
          </a:bodyPr>
          <a:lstStyle/>
          <a:p>
            <a:r>
              <a:rPr lang="en-US" dirty="0"/>
              <a:t>The Madras cohort is in person in the Madras classroom but theory classes are facilitated in Bend and so attendance is synchronous and remote. </a:t>
            </a:r>
          </a:p>
          <a:p>
            <a:r>
              <a:rPr lang="en-US" dirty="0"/>
              <a:t>The Madras cohort skills labs are on site in Madras in the new Madras health careers center (same building as the theory classes) and the clinical experiences are all offered in Madras and Prineville areas. </a:t>
            </a:r>
          </a:p>
        </p:txBody>
      </p:sp>
    </p:spTree>
    <p:extLst>
      <p:ext uri="{BB962C8B-B14F-4D97-AF65-F5344CB8AC3E}">
        <p14:creationId xmlns:p14="http://schemas.microsoft.com/office/powerpoint/2010/main" val="276787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APPLICATION ELIGIBILITY</a:t>
            </a:r>
            <a:br>
              <a:rPr lang="en-US" dirty="0"/>
            </a:br>
            <a:r>
              <a:rPr lang="en-US" sz="3200" b="1" i="1" dirty="0">
                <a:solidFill>
                  <a:schemeClr val="accent2">
                    <a:lumMod val="50000"/>
                  </a:schemeClr>
                </a:solidFill>
              </a:rPr>
              <a:t>Pre-Requisite Course Requirements</a:t>
            </a:r>
            <a:endParaRPr lang="en-US" i="1" dirty="0">
              <a:solidFill>
                <a:schemeClr val="accent2">
                  <a:lumMod val="50000"/>
                </a:schemeClr>
              </a:solidFill>
            </a:endParaRPr>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252728" y="2253617"/>
            <a:ext cx="9920288" cy="4042679"/>
          </a:xfrm>
        </p:spPr>
        <p:txBody>
          <a:bodyPr>
            <a:normAutofit fontScale="25000" lnSpcReduction="20000"/>
          </a:bodyPr>
          <a:lstStyle/>
          <a:p>
            <a:pPr marL="0" indent="0">
              <a:lnSpc>
                <a:spcPct val="120000"/>
              </a:lnSpc>
              <a:buNone/>
            </a:pPr>
            <a:r>
              <a:rPr lang="en-US" sz="8000" b="1" dirty="0">
                <a:solidFill>
                  <a:srgbClr val="1A2D54"/>
                </a:solidFill>
                <a:cs typeface="Arial" pitchFamily="34" charset="0"/>
              </a:rPr>
              <a:t>Must maintain a 3.0 GPA in these prerequisite courses to apply to the program (only whole grades are used in calculation):</a:t>
            </a:r>
            <a:endParaRPr lang="en-US" sz="8000" dirty="0">
              <a:solidFill>
                <a:srgbClr val="1A2D54"/>
              </a:solidFill>
              <a:cs typeface="Arial" pitchFamily="34" charset="0"/>
            </a:endParaRPr>
          </a:p>
          <a:p>
            <a:pPr marL="800100" lvl="1" indent="-342900">
              <a:lnSpc>
                <a:spcPct val="120000"/>
              </a:lnSpc>
              <a:buFont typeface="Arial" charset="0"/>
              <a:buChar char="•"/>
            </a:pPr>
            <a:r>
              <a:rPr lang="en-US" sz="7200" dirty="0"/>
              <a:t>Anatomy &amp; Physiology 1 (BI 231)*</a:t>
            </a:r>
          </a:p>
          <a:p>
            <a:pPr marL="800100" lvl="1" indent="-342900">
              <a:lnSpc>
                <a:spcPct val="120000"/>
              </a:lnSpc>
              <a:buFont typeface="Arial" charset="0"/>
              <a:buChar char="•"/>
            </a:pPr>
            <a:r>
              <a:rPr lang="en-US" sz="7200" dirty="0"/>
              <a:t>Anatomy &amp; Physiology 2 (BI 232)*</a:t>
            </a:r>
          </a:p>
          <a:p>
            <a:pPr marL="800100" lvl="1" indent="-342900">
              <a:lnSpc>
                <a:spcPct val="120000"/>
              </a:lnSpc>
              <a:buFont typeface="Arial" charset="0"/>
              <a:buChar char="•"/>
            </a:pPr>
            <a:r>
              <a:rPr lang="en-US" sz="7200" dirty="0"/>
              <a:t>Anatomy &amp; Physiology 3 (BI 233)*</a:t>
            </a:r>
          </a:p>
          <a:p>
            <a:pPr marL="800100" lvl="1" indent="-342900">
              <a:lnSpc>
                <a:spcPct val="120000"/>
              </a:lnSpc>
              <a:buFont typeface="Arial" charset="0"/>
              <a:buChar char="•"/>
            </a:pPr>
            <a:r>
              <a:rPr lang="en-US" sz="7200" dirty="0"/>
              <a:t>Microbiology (BI 234)*</a:t>
            </a:r>
          </a:p>
          <a:p>
            <a:pPr marL="800100" lvl="1" indent="-342900">
              <a:lnSpc>
                <a:spcPct val="120000"/>
              </a:lnSpc>
              <a:buFont typeface="Arial" charset="0"/>
              <a:buChar char="•"/>
            </a:pPr>
            <a:r>
              <a:rPr lang="en-US" sz="7200" dirty="0"/>
              <a:t>Math in Society (MTH 105/105Z) or a course from the foundational requirements list</a:t>
            </a:r>
          </a:p>
          <a:p>
            <a:pPr marL="800100" lvl="1" indent="-342900">
              <a:lnSpc>
                <a:spcPct val="120000"/>
              </a:lnSpc>
              <a:buFont typeface="Arial" charset="0"/>
              <a:buChar char="•"/>
            </a:pPr>
            <a:r>
              <a:rPr lang="en-US" sz="7200" dirty="0"/>
              <a:t>Composition I (WR 121/121Z)</a:t>
            </a:r>
            <a:endParaRPr lang="en-US" sz="8000" dirty="0"/>
          </a:p>
          <a:p>
            <a:pPr marL="0" indent="0">
              <a:lnSpc>
                <a:spcPct val="120000"/>
              </a:lnSpc>
              <a:buNone/>
            </a:pPr>
            <a:r>
              <a:rPr lang="en-US" sz="6400" b="1" dirty="0">
                <a:solidFill>
                  <a:srgbClr val="1A2D54"/>
                </a:solidFill>
              </a:rPr>
              <a:t>*These course cannot be older than five years: </a:t>
            </a:r>
            <a:r>
              <a:rPr lang="en-US" sz="6400" dirty="0">
                <a:solidFill>
                  <a:srgbClr val="1A2D54"/>
                </a:solidFill>
              </a:rPr>
              <a:t>(e.g., Five years from 2026 would be Fall 2021)</a:t>
            </a:r>
          </a:p>
          <a:p>
            <a:pPr marL="0" indent="0">
              <a:buNone/>
            </a:pPr>
            <a:endParaRPr lang="en-US" dirty="0"/>
          </a:p>
        </p:txBody>
      </p:sp>
      <p:pic>
        <p:nvPicPr>
          <p:cNvPr id="4" name="Picture 3">
            <a:extLst>
              <a:ext uri="{FF2B5EF4-FFF2-40B4-BE49-F238E27FC236}">
                <a16:creationId xmlns:a16="http://schemas.microsoft.com/office/drawing/2014/main" id="{67CB4FC2-0E4E-4B0B-9CAD-E8B8300933B4}"/>
              </a:ext>
            </a:extLst>
          </p:cNvPr>
          <p:cNvPicPr>
            <a:picLocks noChangeAspect="1"/>
          </p:cNvPicPr>
          <p:nvPr/>
        </p:nvPicPr>
        <p:blipFill>
          <a:blip r:embed="rId2"/>
          <a:stretch>
            <a:fillRect/>
          </a:stretch>
        </p:blipFill>
        <p:spPr>
          <a:xfrm>
            <a:off x="8942197" y="259953"/>
            <a:ext cx="1842850" cy="1842850"/>
          </a:xfrm>
          <a:prstGeom prst="rect">
            <a:avLst/>
          </a:prstGeom>
        </p:spPr>
      </p:pic>
    </p:spTree>
    <p:extLst>
      <p:ext uri="{BB962C8B-B14F-4D97-AF65-F5344CB8AC3E}">
        <p14:creationId xmlns:p14="http://schemas.microsoft.com/office/powerpoint/2010/main" val="384512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a:xfrm>
            <a:off x="1252728" y="777240"/>
            <a:ext cx="9920288" cy="881743"/>
          </a:xfrm>
        </p:spPr>
        <p:txBody>
          <a:bodyPr>
            <a:normAutofit/>
          </a:bodyPr>
          <a:lstStyle/>
          <a:p>
            <a:r>
              <a:rPr lang="en-US" dirty="0"/>
              <a:t>APPLICATION POINTS CRITERIA</a:t>
            </a:r>
            <a:endParaRPr lang="en-US" i="1" dirty="0"/>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396420" y="1796417"/>
            <a:ext cx="9920288" cy="4042679"/>
          </a:xfrm>
        </p:spPr>
        <p:txBody>
          <a:bodyPr>
            <a:normAutofit/>
          </a:bodyPr>
          <a:lstStyle/>
          <a:p>
            <a:pPr marL="0" indent="0">
              <a:buNone/>
            </a:pPr>
            <a:r>
              <a:rPr lang="en-US" sz="2400" b="1" dirty="0">
                <a:solidFill>
                  <a:srgbClr val="1A2D54"/>
                </a:solidFill>
              </a:rPr>
              <a:t>Application Points</a:t>
            </a:r>
          </a:p>
          <a:p>
            <a:pPr lvl="1"/>
            <a:r>
              <a:rPr lang="en-US" sz="2000" dirty="0"/>
              <a:t>Like most nursing program admissions, your application success is dependent on a certain amount of points.</a:t>
            </a:r>
          </a:p>
          <a:p>
            <a:pPr lvl="1"/>
            <a:r>
              <a:rPr lang="en-US" sz="2000" dirty="0"/>
              <a:t>Point Breakdown:</a:t>
            </a:r>
          </a:p>
          <a:p>
            <a:pPr lvl="2"/>
            <a:r>
              <a:rPr lang="en-US" b="1" dirty="0">
                <a:solidFill>
                  <a:srgbClr val="1A2D54"/>
                </a:solidFill>
              </a:rPr>
              <a:t>Support Courses (30 points maximum)</a:t>
            </a:r>
          </a:p>
          <a:p>
            <a:pPr lvl="2"/>
            <a:r>
              <a:rPr lang="en-US" b="1" dirty="0">
                <a:solidFill>
                  <a:srgbClr val="1A2D54"/>
                </a:solidFill>
              </a:rPr>
              <a:t>HSRT-AD Score (27.5 points maximum)</a:t>
            </a:r>
          </a:p>
          <a:p>
            <a:pPr lvl="2"/>
            <a:r>
              <a:rPr lang="en-US" b="1" dirty="0">
                <a:solidFill>
                  <a:srgbClr val="1A2D54"/>
                </a:solidFill>
              </a:rPr>
              <a:t>ATI TEAS Score (37.5 points maximum)</a:t>
            </a:r>
          </a:p>
          <a:p>
            <a:pPr lvl="2"/>
            <a:r>
              <a:rPr lang="en-US" b="1" dirty="0">
                <a:solidFill>
                  <a:srgbClr val="1A2D54"/>
                </a:solidFill>
              </a:rPr>
              <a:t>Healthcare Experience (5 points maximum)</a:t>
            </a:r>
          </a:p>
          <a:p>
            <a:endParaRPr lang="en-US" dirty="0"/>
          </a:p>
        </p:txBody>
      </p:sp>
      <p:pic>
        <p:nvPicPr>
          <p:cNvPr id="4" name="Picture 3">
            <a:extLst>
              <a:ext uri="{FF2B5EF4-FFF2-40B4-BE49-F238E27FC236}">
                <a16:creationId xmlns:a16="http://schemas.microsoft.com/office/drawing/2014/main" id="{684315F9-AE02-403D-B820-169D863254FC}"/>
              </a:ext>
            </a:extLst>
          </p:cNvPr>
          <p:cNvPicPr>
            <a:picLocks noChangeAspect="1"/>
          </p:cNvPicPr>
          <p:nvPr/>
        </p:nvPicPr>
        <p:blipFill>
          <a:blip r:embed="rId2"/>
          <a:stretch>
            <a:fillRect/>
          </a:stretch>
        </p:blipFill>
        <p:spPr>
          <a:xfrm>
            <a:off x="8044069" y="3631621"/>
            <a:ext cx="3935350" cy="2951513"/>
          </a:xfrm>
          <a:prstGeom prst="rect">
            <a:avLst/>
          </a:prstGeom>
          <a:ln w="9525">
            <a:solidFill>
              <a:schemeClr val="tx1"/>
            </a:solidFill>
          </a:ln>
        </p:spPr>
      </p:pic>
    </p:spTree>
    <p:extLst>
      <p:ext uri="{BB962C8B-B14F-4D97-AF65-F5344CB8AC3E}">
        <p14:creationId xmlns:p14="http://schemas.microsoft.com/office/powerpoint/2010/main" val="23839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a:xfrm>
            <a:off x="1252728" y="777240"/>
            <a:ext cx="9920288" cy="881743"/>
          </a:xfrm>
        </p:spPr>
        <p:txBody>
          <a:bodyPr>
            <a:normAutofit/>
          </a:bodyPr>
          <a:lstStyle/>
          <a:p>
            <a:r>
              <a:rPr lang="en-US" dirty="0"/>
              <a:t>APPLICATION POINTS CRITERIA</a:t>
            </a:r>
            <a:endParaRPr lang="en-US" i="1" dirty="0"/>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252728" y="1831262"/>
            <a:ext cx="9920288" cy="3467670"/>
          </a:xfrm>
        </p:spPr>
        <p:txBody>
          <a:bodyPr>
            <a:normAutofit fontScale="92500" lnSpcReduction="10000"/>
          </a:bodyPr>
          <a:lstStyle/>
          <a:p>
            <a:pPr marL="0" indent="0">
              <a:buNone/>
            </a:pPr>
            <a:r>
              <a:rPr lang="en-US" sz="2400" b="1" dirty="0">
                <a:solidFill>
                  <a:srgbClr val="1A2D54"/>
                </a:solidFill>
              </a:rPr>
              <a:t>Support Courses </a:t>
            </a:r>
            <a:r>
              <a:rPr lang="en-US" sz="2000" dirty="0"/>
              <a:t>(30 points maximum) </a:t>
            </a:r>
          </a:p>
          <a:p>
            <a:pPr marL="0" indent="0">
              <a:lnSpc>
                <a:spcPct val="100000"/>
              </a:lnSpc>
              <a:buNone/>
            </a:pPr>
            <a:r>
              <a:rPr lang="en-US" sz="2000" dirty="0"/>
              <a:t>Must have a “C” or better in these courses to get points.</a:t>
            </a:r>
          </a:p>
          <a:p>
            <a:pPr lvl="1">
              <a:lnSpc>
                <a:spcPct val="100000"/>
              </a:lnSpc>
            </a:pPr>
            <a:r>
              <a:rPr lang="en-US" sz="2000" dirty="0"/>
              <a:t>Highly encouraged to take ALL of these courses by the application deadline.</a:t>
            </a:r>
          </a:p>
          <a:p>
            <a:pPr marL="1200150" lvl="2" indent="-285750">
              <a:lnSpc>
                <a:spcPct val="100000"/>
              </a:lnSpc>
              <a:spcBef>
                <a:spcPts val="0"/>
              </a:spcBef>
              <a:defRPr/>
            </a:pPr>
            <a:r>
              <a:rPr kumimoji="0" lang="en-US" b="0" i="0" u="none" strike="noStrike" kern="0" cap="none" spc="0" normalizeH="0" baseline="0" noProof="0" dirty="0">
                <a:ln>
                  <a:noFill/>
                </a:ln>
                <a:solidFill>
                  <a:srgbClr val="2D637F"/>
                </a:solidFill>
                <a:effectLst/>
                <a:uLnTx/>
                <a:uFillTx/>
                <a:latin typeface="Arial"/>
                <a:cs typeface="Arial" pitchFamily="34" charset="0"/>
              </a:rPr>
              <a:t>Human Nutrition (FN 225) </a:t>
            </a:r>
          </a:p>
          <a:p>
            <a:pPr marL="1200150" lvl="2" indent="-285750">
              <a:lnSpc>
                <a:spcPct val="100000"/>
              </a:lnSpc>
              <a:spcBef>
                <a:spcPts val="0"/>
              </a:spcBef>
              <a:defRPr/>
            </a:pPr>
            <a:r>
              <a:rPr kumimoji="0" lang="en-US" b="0" i="0" u="none" strike="noStrike" kern="0" cap="none" spc="0" normalizeH="0" baseline="0" noProof="0" dirty="0">
                <a:ln>
                  <a:noFill/>
                </a:ln>
                <a:solidFill>
                  <a:srgbClr val="2D637F"/>
                </a:solidFill>
                <a:effectLst/>
                <a:uLnTx/>
                <a:uFillTx/>
                <a:latin typeface="Arial"/>
                <a:cs typeface="Arial" pitchFamily="34" charset="0"/>
              </a:rPr>
              <a:t>Composition II or Technical Writing (WR 122/122Z or WR 227/227Z)</a:t>
            </a:r>
          </a:p>
          <a:p>
            <a:pPr marL="1200150" lvl="2" indent="-285750">
              <a:lnSpc>
                <a:spcPct val="100000"/>
              </a:lnSpc>
              <a:spcBef>
                <a:spcPts val="0"/>
              </a:spcBef>
              <a:defRPr/>
            </a:pPr>
            <a:r>
              <a:rPr kumimoji="0" lang="en-US" b="0" i="0" u="none" strike="noStrike" kern="0" cap="none" spc="0" normalizeH="0" baseline="0" noProof="0" dirty="0">
                <a:ln>
                  <a:noFill/>
                </a:ln>
                <a:solidFill>
                  <a:srgbClr val="2D637F"/>
                </a:solidFill>
                <a:effectLst/>
                <a:uLnTx/>
                <a:uFillTx/>
                <a:latin typeface="Arial"/>
                <a:cs typeface="Arial" pitchFamily="34" charset="0"/>
              </a:rPr>
              <a:t>Developmental Psychology (PSY 215)</a:t>
            </a:r>
          </a:p>
          <a:p>
            <a:pPr marL="1200150" lvl="2" indent="-285750">
              <a:lnSpc>
                <a:spcPct val="100000"/>
              </a:lnSpc>
              <a:spcBef>
                <a:spcPts val="0"/>
              </a:spcBef>
              <a:defRPr/>
            </a:pPr>
            <a:r>
              <a:rPr kumimoji="0" lang="en-US" b="0" i="0" u="none" strike="noStrike" kern="0" cap="none" spc="0" normalizeH="0" baseline="0" noProof="0" dirty="0">
                <a:ln>
                  <a:noFill/>
                </a:ln>
                <a:solidFill>
                  <a:srgbClr val="2D637F"/>
                </a:solidFill>
                <a:effectLst/>
                <a:uLnTx/>
                <a:uFillTx/>
                <a:latin typeface="Arial"/>
                <a:cs typeface="Arial" pitchFamily="34" charset="0"/>
              </a:rPr>
              <a:t>Introduction to Chemistry or General Chemistry (CH 104 or CH 221/221Z w/ lab 227Z)*</a:t>
            </a:r>
          </a:p>
          <a:p>
            <a:pPr marL="1200150" lvl="2" indent="-285750">
              <a:lnSpc>
                <a:spcPct val="100000"/>
              </a:lnSpc>
              <a:spcBef>
                <a:spcPts val="0"/>
              </a:spcBef>
              <a:defRPr/>
            </a:pPr>
            <a:r>
              <a:rPr kumimoji="0" lang="en-US" b="0" i="0" u="none" strike="noStrike" kern="0" cap="none" spc="0" normalizeH="0" baseline="0" noProof="0" dirty="0">
                <a:ln>
                  <a:noFill/>
                </a:ln>
                <a:solidFill>
                  <a:srgbClr val="2D637F"/>
                </a:solidFill>
                <a:effectLst/>
                <a:uLnTx/>
                <a:uFillTx/>
                <a:latin typeface="Arial"/>
                <a:cs typeface="Arial" pitchFamily="34" charset="0"/>
              </a:rPr>
              <a:t>Human Relations Requirement (Choose One):</a:t>
            </a:r>
          </a:p>
          <a:p>
            <a:pPr marL="1371600" lvl="3" indent="0">
              <a:lnSpc>
                <a:spcPct val="100000"/>
              </a:lnSpc>
              <a:spcBef>
                <a:spcPts val="0"/>
              </a:spcBef>
              <a:buNone/>
              <a:defRPr/>
            </a:pPr>
            <a:r>
              <a:rPr kumimoji="0" lang="en-US" sz="2000" b="0" i="0" u="none" strike="noStrike" kern="0" cap="none" spc="0" normalizeH="0" baseline="0" noProof="0" dirty="0">
                <a:ln>
                  <a:noFill/>
                </a:ln>
                <a:solidFill>
                  <a:srgbClr val="2D637F"/>
                </a:solidFill>
                <a:effectLst/>
                <a:uLnTx/>
                <a:uFillTx/>
                <a:latin typeface="Arial"/>
                <a:cs typeface="Arial" pitchFamily="34" charset="0"/>
              </a:rPr>
              <a:t>Intro to Psychology II (PSY202/202Z), Positive Psychology (PSY 228), Intro to Sociology (SOC 201/SOC204Z) or Race, Class, and Gender (SOC 212)</a:t>
            </a:r>
          </a:p>
          <a:p>
            <a:pPr lvl="1">
              <a:lnSpc>
                <a:spcPct val="100000"/>
              </a:lnSpc>
            </a:pPr>
            <a:endParaRPr lang="en-US" sz="2200" dirty="0"/>
          </a:p>
          <a:p>
            <a:pPr>
              <a:lnSpc>
                <a:spcPct val="100000"/>
              </a:lnSpc>
            </a:pPr>
            <a:endParaRPr lang="en-US" sz="2000" b="1" dirty="0">
              <a:solidFill>
                <a:schemeClr val="tx2"/>
              </a:solidFill>
            </a:endParaRPr>
          </a:p>
          <a:p>
            <a:pPr marL="0" indent="0">
              <a:buNone/>
            </a:pPr>
            <a:endParaRPr lang="en-US" dirty="0"/>
          </a:p>
        </p:txBody>
      </p:sp>
      <p:sp>
        <p:nvSpPr>
          <p:cNvPr id="8" name="TextBox 7">
            <a:extLst>
              <a:ext uri="{FF2B5EF4-FFF2-40B4-BE49-F238E27FC236}">
                <a16:creationId xmlns:a16="http://schemas.microsoft.com/office/drawing/2014/main" id="{0C63E522-B07C-4D4B-8201-244A3A91C164}"/>
              </a:ext>
            </a:extLst>
          </p:cNvPr>
          <p:cNvSpPr txBox="1"/>
          <p:nvPr/>
        </p:nvSpPr>
        <p:spPr>
          <a:xfrm>
            <a:off x="924378" y="5126653"/>
            <a:ext cx="8057478" cy="95410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1A2D54"/>
              </a:solidFill>
              <a:effectLst/>
              <a:uLnTx/>
              <a:uFillTx/>
              <a:latin typeface="Arial"/>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00" b="1" kern="0" dirty="0">
              <a:solidFill>
                <a:srgbClr val="1A2D54"/>
              </a:solidFill>
              <a:latin typeface="Arial"/>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1A2D54"/>
              </a:solidFill>
              <a:effectLst/>
              <a:uLnTx/>
              <a:uFillTx/>
              <a:latin typeface="Arial"/>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1A2D54"/>
                </a:solidFill>
                <a:effectLst/>
                <a:uLnTx/>
                <a:uFillTx/>
                <a:latin typeface="Arial"/>
                <a:cs typeface="Arial" pitchFamily="34" charset="0"/>
              </a:rPr>
              <a:t>*</a:t>
            </a:r>
            <a:r>
              <a:rPr kumimoji="0" lang="en-US" sz="1400" b="0" i="0" u="none" strike="noStrike" kern="0" cap="none" spc="0" normalizeH="0" baseline="0" noProof="0" dirty="0">
                <a:ln>
                  <a:noFill/>
                </a:ln>
                <a:solidFill>
                  <a:srgbClr val="1A2D54"/>
                </a:solidFill>
                <a:effectLst/>
                <a:uLnTx/>
                <a:uFillTx/>
                <a:latin typeface="Arial"/>
                <a:cs typeface="Arial" pitchFamily="34" charset="0"/>
              </a:rPr>
              <a:t>This course cannot be older than five years (.e.g., Five years from 2026 would be Fall 2021)</a:t>
            </a:r>
          </a:p>
        </p:txBody>
      </p:sp>
    </p:spTree>
    <p:extLst>
      <p:ext uri="{BB962C8B-B14F-4D97-AF65-F5344CB8AC3E}">
        <p14:creationId xmlns:p14="http://schemas.microsoft.com/office/powerpoint/2010/main" val="133988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a:xfrm>
            <a:off x="1252728" y="777240"/>
            <a:ext cx="9920288" cy="881743"/>
          </a:xfrm>
        </p:spPr>
        <p:txBody>
          <a:bodyPr>
            <a:normAutofit/>
          </a:bodyPr>
          <a:lstStyle/>
          <a:p>
            <a:r>
              <a:rPr lang="en-US" dirty="0"/>
              <a:t>APPLICATION POINTS CRITERIA</a:t>
            </a:r>
            <a:endParaRPr lang="en-US" i="1" dirty="0"/>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252728" y="1658983"/>
            <a:ext cx="9920288" cy="4042679"/>
          </a:xfrm>
        </p:spPr>
        <p:txBody>
          <a:bodyPr>
            <a:normAutofit/>
          </a:bodyPr>
          <a:lstStyle/>
          <a:p>
            <a:pPr marL="0" indent="0">
              <a:buNone/>
            </a:pPr>
            <a:r>
              <a:rPr lang="en-US" sz="2400" b="1" dirty="0">
                <a:solidFill>
                  <a:srgbClr val="1A2D54"/>
                </a:solidFill>
              </a:rPr>
              <a:t>Support Courses </a:t>
            </a:r>
            <a:r>
              <a:rPr lang="en-US" sz="2000" dirty="0"/>
              <a:t>(30 points maximum)</a:t>
            </a:r>
          </a:p>
          <a:p>
            <a:r>
              <a:rPr lang="en-US" sz="2400" b="1" dirty="0">
                <a:solidFill>
                  <a:srgbClr val="2D637F"/>
                </a:solidFill>
              </a:rPr>
              <a:t>5 classes = 30 points</a:t>
            </a:r>
          </a:p>
          <a:p>
            <a:r>
              <a:rPr lang="en-US" sz="2400" b="1" dirty="0">
                <a:solidFill>
                  <a:srgbClr val="2D637F"/>
                </a:solidFill>
              </a:rPr>
              <a:t>4 classes = 24 points</a:t>
            </a:r>
          </a:p>
          <a:p>
            <a:r>
              <a:rPr lang="en-US" sz="2400" b="1" dirty="0">
                <a:solidFill>
                  <a:srgbClr val="2D637F"/>
                </a:solidFill>
              </a:rPr>
              <a:t>3 classes = 18 points</a:t>
            </a:r>
          </a:p>
          <a:p>
            <a:r>
              <a:rPr lang="en-US" sz="2400" b="1" dirty="0">
                <a:solidFill>
                  <a:srgbClr val="2D637F"/>
                </a:solidFill>
              </a:rPr>
              <a:t>2 classes = 12points</a:t>
            </a:r>
          </a:p>
          <a:p>
            <a:r>
              <a:rPr lang="en-US" sz="2400" b="1" dirty="0">
                <a:solidFill>
                  <a:srgbClr val="2D637F"/>
                </a:solidFill>
              </a:rPr>
              <a:t>1 class = 6 points</a:t>
            </a:r>
          </a:p>
          <a:p>
            <a:r>
              <a:rPr lang="en-US" sz="2400" b="1" dirty="0">
                <a:solidFill>
                  <a:srgbClr val="2D637F"/>
                </a:solidFill>
              </a:rPr>
              <a:t>No classes = 0 points</a:t>
            </a:r>
            <a:endParaRPr lang="en-US" sz="2400" dirty="0"/>
          </a:p>
        </p:txBody>
      </p:sp>
      <p:pic>
        <p:nvPicPr>
          <p:cNvPr id="8" name="Picture 7">
            <a:extLst>
              <a:ext uri="{FF2B5EF4-FFF2-40B4-BE49-F238E27FC236}">
                <a16:creationId xmlns:a16="http://schemas.microsoft.com/office/drawing/2014/main" id="{D1A8FFB5-37F6-48E2-B71C-FEAC7C2BB018}"/>
              </a:ext>
            </a:extLst>
          </p:cNvPr>
          <p:cNvPicPr>
            <a:picLocks noChangeAspect="1"/>
          </p:cNvPicPr>
          <p:nvPr/>
        </p:nvPicPr>
        <p:blipFill>
          <a:blip r:embed="rId3"/>
          <a:stretch>
            <a:fillRect/>
          </a:stretch>
        </p:blipFill>
        <p:spPr>
          <a:xfrm>
            <a:off x="5548920" y="2540726"/>
            <a:ext cx="6127680" cy="2551063"/>
          </a:xfrm>
          <a:prstGeom prst="rect">
            <a:avLst/>
          </a:prstGeom>
          <a:ln w="9525">
            <a:solidFill>
              <a:srgbClr val="1A2D54"/>
            </a:solidFill>
          </a:ln>
        </p:spPr>
      </p:pic>
    </p:spTree>
    <p:extLst>
      <p:ext uri="{BB962C8B-B14F-4D97-AF65-F5344CB8AC3E}">
        <p14:creationId xmlns:p14="http://schemas.microsoft.com/office/powerpoint/2010/main" val="334250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a:xfrm>
            <a:off x="1252728" y="777240"/>
            <a:ext cx="9920288" cy="881743"/>
          </a:xfrm>
        </p:spPr>
        <p:txBody>
          <a:bodyPr>
            <a:normAutofit/>
          </a:bodyPr>
          <a:lstStyle/>
          <a:p>
            <a:r>
              <a:rPr lang="en-US" dirty="0"/>
              <a:t>APPLICATION POINTS CRITERIA</a:t>
            </a:r>
            <a:endParaRPr lang="en-US" i="1" dirty="0"/>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396420" y="1796417"/>
            <a:ext cx="9920288" cy="4042679"/>
          </a:xfrm>
        </p:spPr>
        <p:txBody>
          <a:bodyPr>
            <a:normAutofit lnSpcReduction="10000"/>
          </a:bodyPr>
          <a:lstStyle/>
          <a:p>
            <a:pPr marL="0" indent="0">
              <a:buNone/>
            </a:pPr>
            <a:r>
              <a:rPr lang="en-US" sz="2400" b="1" dirty="0">
                <a:solidFill>
                  <a:srgbClr val="1A2D54"/>
                </a:solidFill>
              </a:rPr>
              <a:t>Course Expiration Re-Cap</a:t>
            </a:r>
          </a:p>
          <a:p>
            <a:pPr marL="0" indent="0">
              <a:buNone/>
            </a:pPr>
            <a:endParaRPr lang="en-US" sz="1050" dirty="0"/>
          </a:p>
          <a:p>
            <a:pPr marL="0" indent="0">
              <a:buNone/>
            </a:pPr>
            <a:r>
              <a:rPr lang="en-US" sz="2000" dirty="0"/>
              <a:t>All of these courses expire after five years:</a:t>
            </a:r>
          </a:p>
          <a:p>
            <a:pPr marL="742950" lvl="1" indent="-285750">
              <a:lnSpc>
                <a:spcPct val="150000"/>
              </a:lnSpc>
              <a:buFont typeface="Arial" charset="0"/>
              <a:buChar char="•"/>
            </a:pPr>
            <a:r>
              <a:rPr lang="en-US" sz="2000" b="1" dirty="0">
                <a:cs typeface="Arial" pitchFamily="34" charset="0"/>
              </a:rPr>
              <a:t>Anatomy and Physiology series                     </a:t>
            </a:r>
          </a:p>
          <a:p>
            <a:pPr marL="742950" lvl="1" indent="-285750">
              <a:lnSpc>
                <a:spcPct val="150000"/>
              </a:lnSpc>
              <a:buFont typeface="Arial" charset="0"/>
              <a:buChar char="•"/>
            </a:pPr>
            <a:r>
              <a:rPr lang="en-US" sz="2000" b="1" dirty="0">
                <a:cs typeface="Arial" pitchFamily="34" charset="0"/>
              </a:rPr>
              <a:t>Microbiology</a:t>
            </a:r>
          </a:p>
          <a:p>
            <a:pPr marL="742950" lvl="1" indent="-285750">
              <a:lnSpc>
                <a:spcPct val="150000"/>
              </a:lnSpc>
              <a:buFont typeface="Arial" charset="0"/>
              <a:buChar char="•"/>
            </a:pPr>
            <a:r>
              <a:rPr lang="en-US" sz="2000" b="1" dirty="0">
                <a:cs typeface="Arial" pitchFamily="34" charset="0"/>
              </a:rPr>
              <a:t>Chemistry</a:t>
            </a:r>
          </a:p>
          <a:p>
            <a:pPr marL="0" indent="0">
              <a:lnSpc>
                <a:spcPct val="150000"/>
              </a:lnSpc>
              <a:buNone/>
            </a:pPr>
            <a:endParaRPr lang="en-US" sz="2000" dirty="0"/>
          </a:p>
          <a:p>
            <a:pPr marL="0" indent="0">
              <a:lnSpc>
                <a:spcPct val="150000"/>
              </a:lnSpc>
              <a:buNone/>
            </a:pPr>
            <a:endParaRPr lang="en-US" sz="2000" dirty="0">
              <a:cs typeface="Arial" pitchFamily="34" charset="0"/>
            </a:endParaRPr>
          </a:p>
          <a:p>
            <a:pPr marL="0" indent="0">
              <a:buNone/>
            </a:pPr>
            <a:r>
              <a:rPr lang="en-US" sz="1400" dirty="0">
                <a:solidFill>
                  <a:srgbClr val="1A2D54"/>
                </a:solidFill>
                <a:cs typeface="Arial" pitchFamily="34" charset="0"/>
              </a:rPr>
              <a:t>*Your </a:t>
            </a:r>
            <a:r>
              <a:rPr lang="en-US" sz="1400" dirty="0" err="1">
                <a:solidFill>
                  <a:srgbClr val="1A2D54"/>
                </a:solidFill>
                <a:cs typeface="Arial" pitchFamily="34" charset="0"/>
              </a:rPr>
              <a:t>english</a:t>
            </a:r>
            <a:r>
              <a:rPr lang="en-US" sz="1400" dirty="0">
                <a:solidFill>
                  <a:srgbClr val="1A2D54"/>
                </a:solidFill>
                <a:cs typeface="Arial" pitchFamily="34" charset="0"/>
              </a:rPr>
              <a:t>, math, psychology, human relations, and nutrition classes do not expire.</a:t>
            </a:r>
          </a:p>
        </p:txBody>
      </p:sp>
      <p:pic>
        <p:nvPicPr>
          <p:cNvPr id="5" name="Picture 4">
            <a:extLst>
              <a:ext uri="{FF2B5EF4-FFF2-40B4-BE49-F238E27FC236}">
                <a16:creationId xmlns:a16="http://schemas.microsoft.com/office/drawing/2014/main" id="{59C614E4-A573-494F-8662-EF7AD9691A6A}"/>
              </a:ext>
            </a:extLst>
          </p:cNvPr>
          <p:cNvPicPr>
            <a:picLocks noChangeAspect="1"/>
          </p:cNvPicPr>
          <p:nvPr/>
        </p:nvPicPr>
        <p:blipFill rotWithShape="1">
          <a:blip r:embed="rId2"/>
          <a:srcRect l="2530"/>
          <a:stretch/>
        </p:blipFill>
        <p:spPr>
          <a:xfrm>
            <a:off x="7182678" y="2205859"/>
            <a:ext cx="4594294" cy="2446281"/>
          </a:xfrm>
          <a:prstGeom prst="rect">
            <a:avLst/>
          </a:prstGeom>
          <a:ln w="9525">
            <a:solidFill>
              <a:schemeClr val="tx1"/>
            </a:solidFill>
          </a:ln>
        </p:spPr>
      </p:pic>
    </p:spTree>
    <p:extLst>
      <p:ext uri="{BB962C8B-B14F-4D97-AF65-F5344CB8AC3E}">
        <p14:creationId xmlns:p14="http://schemas.microsoft.com/office/powerpoint/2010/main" val="2049492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a:xfrm>
            <a:off x="1252728" y="777240"/>
            <a:ext cx="9920288" cy="881743"/>
          </a:xfrm>
        </p:spPr>
        <p:txBody>
          <a:bodyPr>
            <a:normAutofit/>
          </a:bodyPr>
          <a:lstStyle/>
          <a:p>
            <a:r>
              <a:rPr lang="en-US" dirty="0"/>
              <a:t>APPLICATION POINTS CRITERIA</a:t>
            </a:r>
            <a:endParaRPr lang="en-US" i="1" dirty="0"/>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396420" y="1796417"/>
            <a:ext cx="9920288" cy="4042679"/>
          </a:xfrm>
        </p:spPr>
        <p:txBody>
          <a:bodyPr>
            <a:normAutofit/>
          </a:bodyPr>
          <a:lstStyle/>
          <a:p>
            <a:pPr marL="0" indent="0">
              <a:lnSpc>
                <a:spcPct val="100000"/>
              </a:lnSpc>
              <a:buNone/>
            </a:pPr>
            <a:r>
              <a:rPr lang="en-US" sz="2400" b="1" dirty="0">
                <a:solidFill>
                  <a:srgbClr val="1A2D54"/>
                </a:solidFill>
              </a:rPr>
              <a:t>HSRT-AD Exam – up to 27.5 points:</a:t>
            </a:r>
          </a:p>
          <a:p>
            <a:pPr marL="0" indent="0">
              <a:lnSpc>
                <a:spcPct val="100000"/>
              </a:lnSpc>
              <a:buNone/>
            </a:pPr>
            <a:r>
              <a:rPr lang="en-US" sz="2000" dirty="0"/>
              <a:t>Health Science Reasoning Test, Associates Degree</a:t>
            </a:r>
          </a:p>
          <a:p>
            <a:pPr marL="742950" lvl="1" indent="-285750">
              <a:lnSpc>
                <a:spcPct val="100000"/>
              </a:lnSpc>
              <a:buFont typeface="Arial" panose="020B0604020202020204" pitchFamily="34" charset="0"/>
              <a:buChar char="•"/>
            </a:pPr>
            <a:r>
              <a:rPr lang="en-US" sz="2000" dirty="0"/>
              <a:t>Scenario-based/critical thinking test</a:t>
            </a:r>
          </a:p>
          <a:p>
            <a:pPr marL="742950" lvl="1" indent="-285750">
              <a:lnSpc>
                <a:spcPct val="100000"/>
              </a:lnSpc>
              <a:buFont typeface="Arial" panose="020B0604020202020204" pitchFamily="34" charset="0"/>
              <a:buChar char="•"/>
            </a:pPr>
            <a:r>
              <a:rPr lang="en-US" sz="2000" dirty="0"/>
              <a:t>Up to 2 chances before applying to the program for the first time; 1 chance per application year after (application takes highest score of all attempts) tests taken before your first application year will count toward your two total attempts.</a:t>
            </a:r>
          </a:p>
          <a:p>
            <a:pPr marL="1200150" lvl="2" indent="-285750">
              <a:lnSpc>
                <a:spcPct val="100000"/>
              </a:lnSpc>
              <a:buFont typeface="Arial" panose="020B0604020202020204" pitchFamily="34" charset="0"/>
              <a:buChar char="•"/>
            </a:pPr>
            <a:r>
              <a:rPr lang="en-US" b="1" dirty="0">
                <a:solidFill>
                  <a:srgbClr val="1A2D54"/>
                </a:solidFill>
              </a:rPr>
              <a:t>Must be taken at COCC – seats fill quickly, reserve your seat early.</a:t>
            </a:r>
          </a:p>
          <a:p>
            <a:pPr marL="742950" lvl="1" indent="-285750">
              <a:lnSpc>
                <a:spcPct val="100000"/>
              </a:lnSpc>
              <a:buFont typeface="Arial" panose="020B0604020202020204" pitchFamily="34" charset="0"/>
              <a:buChar char="•"/>
            </a:pPr>
            <a:r>
              <a:rPr lang="en-US" sz="2000" dirty="0"/>
              <a:t>Insightassessment.com, click Login in the upper right hand corner, then click Continue as a Guest, then click the Demo Reasoning Skills Questions Aid</a:t>
            </a:r>
          </a:p>
          <a:p>
            <a:endParaRPr lang="en-US" dirty="0"/>
          </a:p>
        </p:txBody>
      </p:sp>
    </p:spTree>
    <p:extLst>
      <p:ext uri="{BB962C8B-B14F-4D97-AF65-F5344CB8AC3E}">
        <p14:creationId xmlns:p14="http://schemas.microsoft.com/office/powerpoint/2010/main" val="398219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a:xfrm>
            <a:off x="1252728" y="777240"/>
            <a:ext cx="9920288" cy="881743"/>
          </a:xfrm>
        </p:spPr>
        <p:txBody>
          <a:bodyPr>
            <a:normAutofit/>
          </a:bodyPr>
          <a:lstStyle/>
          <a:p>
            <a:r>
              <a:rPr lang="en-US" dirty="0"/>
              <a:t>APPLICATION POINTS CRITERIA</a:t>
            </a:r>
            <a:endParaRPr lang="en-US" i="1" dirty="0"/>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396420" y="1796417"/>
            <a:ext cx="9920288" cy="4042679"/>
          </a:xfrm>
        </p:spPr>
        <p:txBody>
          <a:bodyPr>
            <a:normAutofit/>
          </a:bodyPr>
          <a:lstStyle/>
          <a:p>
            <a:pPr marL="0" indent="0">
              <a:buNone/>
            </a:pPr>
            <a:r>
              <a:rPr lang="en-US" sz="2400" b="1" dirty="0">
                <a:solidFill>
                  <a:srgbClr val="1A2D54"/>
                </a:solidFill>
              </a:rPr>
              <a:t>ATI TEAS Exam – up to 37.5 points:</a:t>
            </a:r>
          </a:p>
          <a:p>
            <a:pPr marL="0" indent="0">
              <a:buNone/>
            </a:pPr>
            <a:r>
              <a:rPr lang="en-US" sz="2000" dirty="0"/>
              <a:t>Test of Essential Academic Skills</a:t>
            </a:r>
          </a:p>
          <a:p>
            <a:pPr marL="742950" lvl="1" indent="-285750">
              <a:lnSpc>
                <a:spcPct val="100000"/>
              </a:lnSpc>
              <a:buFont typeface="Arial" panose="020B0604020202020204" pitchFamily="34" charset="0"/>
              <a:buChar char="•"/>
            </a:pPr>
            <a:r>
              <a:rPr lang="en-US" sz="2000" dirty="0"/>
              <a:t>Scholastic aptitude test</a:t>
            </a:r>
          </a:p>
          <a:p>
            <a:pPr marL="742950" lvl="1" indent="-285750">
              <a:lnSpc>
                <a:spcPct val="100000"/>
              </a:lnSpc>
              <a:buFont typeface="Arial" panose="020B0604020202020204" pitchFamily="34" charset="0"/>
              <a:buChar char="•"/>
            </a:pPr>
            <a:r>
              <a:rPr lang="en-US" sz="2000" dirty="0"/>
              <a:t>Up to 2 chances before applying to the program for the first time; 1 chance per application year after (application takes highest score of all attempts); tests taken before your first application year will count toward your two total attempts.</a:t>
            </a:r>
          </a:p>
        </p:txBody>
      </p:sp>
      <p:pic>
        <p:nvPicPr>
          <p:cNvPr id="7" name="Picture 6">
            <a:extLst>
              <a:ext uri="{FF2B5EF4-FFF2-40B4-BE49-F238E27FC236}">
                <a16:creationId xmlns:a16="http://schemas.microsoft.com/office/drawing/2014/main" id="{8715FE69-9818-4009-A84E-8FBEB23DE3C3}"/>
              </a:ext>
            </a:extLst>
          </p:cNvPr>
          <p:cNvPicPr>
            <a:picLocks noChangeAspect="1"/>
          </p:cNvPicPr>
          <p:nvPr/>
        </p:nvPicPr>
        <p:blipFill>
          <a:blip r:embed="rId2"/>
          <a:stretch>
            <a:fillRect/>
          </a:stretch>
        </p:blipFill>
        <p:spPr>
          <a:xfrm>
            <a:off x="286881" y="4165825"/>
            <a:ext cx="5941797" cy="2535406"/>
          </a:xfrm>
          <a:prstGeom prst="rect">
            <a:avLst/>
          </a:prstGeom>
          <a:ln w="9525">
            <a:solidFill>
              <a:srgbClr val="1A2D54"/>
            </a:solidFill>
          </a:ln>
        </p:spPr>
      </p:pic>
    </p:spTree>
    <p:extLst>
      <p:ext uri="{BB962C8B-B14F-4D97-AF65-F5344CB8AC3E}">
        <p14:creationId xmlns:p14="http://schemas.microsoft.com/office/powerpoint/2010/main" val="1492184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a:xfrm>
            <a:off x="1252728" y="777240"/>
            <a:ext cx="9920288" cy="881743"/>
          </a:xfrm>
        </p:spPr>
        <p:txBody>
          <a:bodyPr>
            <a:normAutofit/>
          </a:bodyPr>
          <a:lstStyle/>
          <a:p>
            <a:r>
              <a:rPr lang="en-US" dirty="0"/>
              <a:t>APPLICATION POINTS CRITERIA</a:t>
            </a:r>
            <a:endParaRPr lang="en-US" i="1" dirty="0"/>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396420" y="1796417"/>
            <a:ext cx="9920288" cy="4042679"/>
          </a:xfrm>
        </p:spPr>
        <p:txBody>
          <a:bodyPr>
            <a:normAutofit/>
          </a:bodyPr>
          <a:lstStyle/>
          <a:p>
            <a:pPr marL="0" indent="0">
              <a:buNone/>
            </a:pPr>
            <a:r>
              <a:rPr lang="en-US" sz="2400" b="1" dirty="0">
                <a:solidFill>
                  <a:srgbClr val="1A2D54"/>
                </a:solidFill>
              </a:rPr>
              <a:t>Healthcare Experience – up to 5 points:</a:t>
            </a:r>
          </a:p>
          <a:p>
            <a:r>
              <a:rPr lang="en-US" sz="2000" dirty="0">
                <a:solidFill>
                  <a:srgbClr val="2D637F"/>
                </a:solidFill>
              </a:rPr>
              <a:t>A minimum of 200 hours will be required for Healthcare Experience points for 2026 application, and then an increase to 600 hours minimum beginning in 2027. </a:t>
            </a:r>
          </a:p>
          <a:p>
            <a:r>
              <a:rPr lang="en-US" sz="2000" dirty="0">
                <a:solidFill>
                  <a:srgbClr val="2D637F"/>
                </a:solidFill>
              </a:rPr>
              <a:t>Verification of Employment form and release to contact employer for verification will be required.</a:t>
            </a:r>
          </a:p>
          <a:p>
            <a:r>
              <a:rPr lang="en-US" sz="2000" dirty="0">
                <a:solidFill>
                  <a:srgbClr val="2D637F"/>
                </a:solidFill>
              </a:rPr>
              <a:t>Accepted experiences listed in the handbook. If you would like an experience considered that is not on a list, you must complete the Exception portion of the Verification of Employment form.</a:t>
            </a:r>
          </a:p>
        </p:txBody>
      </p:sp>
    </p:spTree>
    <p:extLst>
      <p:ext uri="{BB962C8B-B14F-4D97-AF65-F5344CB8AC3E}">
        <p14:creationId xmlns:p14="http://schemas.microsoft.com/office/powerpoint/2010/main" val="301490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WHILE YOU WAIT…</a:t>
            </a:r>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018984" y="2102802"/>
            <a:ext cx="9840927" cy="3977957"/>
          </a:xfrm>
        </p:spPr>
        <p:txBody>
          <a:bodyPr>
            <a:normAutofit fontScale="85000" lnSpcReduction="20000"/>
          </a:bodyPr>
          <a:lstStyle/>
          <a:p>
            <a:pPr marL="0" indent="0">
              <a:buNone/>
            </a:pPr>
            <a:r>
              <a:rPr lang="en-US" b="1" dirty="0">
                <a:solidFill>
                  <a:srgbClr val="1A2D54"/>
                </a:solidFill>
              </a:rPr>
              <a:t>Download the following documents:</a:t>
            </a:r>
          </a:p>
          <a:p>
            <a:pPr marL="0" indent="0">
              <a:buNone/>
            </a:pPr>
            <a:endParaRPr lang="en-US" b="1" dirty="0">
              <a:solidFill>
                <a:srgbClr val="1A2D54"/>
              </a:solidFill>
            </a:endParaRPr>
          </a:p>
          <a:p>
            <a:pPr lvl="1"/>
            <a:r>
              <a:rPr lang="en-US" b="1" dirty="0"/>
              <a:t>Selective Admissions Handbook</a:t>
            </a:r>
          </a:p>
          <a:p>
            <a:pPr lvl="1"/>
            <a:endParaRPr lang="en-US" b="1" dirty="0"/>
          </a:p>
          <a:p>
            <a:pPr lvl="1"/>
            <a:r>
              <a:rPr lang="en-US" b="1" dirty="0"/>
              <a:t>Healthcare Experience Form</a:t>
            </a:r>
          </a:p>
          <a:p>
            <a:pPr lvl="1"/>
            <a:endParaRPr lang="en-US" b="1" dirty="0"/>
          </a:p>
          <a:p>
            <a:pPr lvl="1"/>
            <a:r>
              <a:rPr lang="en-US" b="1" dirty="0"/>
              <a:t>Info and Stats Sheet</a:t>
            </a:r>
          </a:p>
          <a:p>
            <a:pPr lvl="1"/>
            <a:endParaRPr lang="en-US" b="1" dirty="0"/>
          </a:p>
          <a:p>
            <a:pPr lvl="1"/>
            <a:r>
              <a:rPr lang="en-US" b="1" dirty="0"/>
              <a:t>Tech Standards and Policies </a:t>
            </a:r>
          </a:p>
          <a:p>
            <a:pPr marL="0" indent="0">
              <a:buNone/>
            </a:pPr>
            <a:endParaRPr lang="en-US" dirty="0">
              <a:sym typeface="Wingdings" panose="05000000000000000000" pitchFamily="2" charset="2"/>
            </a:endParaRPr>
          </a:p>
          <a:p>
            <a:pPr>
              <a:buFont typeface="Wingdings" panose="05000000000000000000" pitchFamily="2" charset="2"/>
              <a:buChar char="à"/>
            </a:pPr>
            <a:r>
              <a:rPr lang="en-US" sz="2600" dirty="0">
                <a:sym typeface="Wingdings" panose="05000000000000000000" pitchFamily="2" charset="2"/>
              </a:rPr>
              <a:t> S</a:t>
            </a:r>
            <a:r>
              <a:rPr lang="en-US" sz="2600" dirty="0"/>
              <a:t>earch ‘Nursing Program Application’ in COCC webpage search bar, choose the first option to appear on the search list, and then you will see the links to download </a:t>
            </a:r>
          </a:p>
          <a:p>
            <a:endParaRPr lang="en-US" dirty="0"/>
          </a:p>
        </p:txBody>
      </p:sp>
      <p:pic>
        <p:nvPicPr>
          <p:cNvPr id="6" name="Picture 5">
            <a:extLst>
              <a:ext uri="{FF2B5EF4-FFF2-40B4-BE49-F238E27FC236}">
                <a16:creationId xmlns:a16="http://schemas.microsoft.com/office/drawing/2014/main" id="{D00ABD8A-E04D-4802-AEF2-D586A78D309C}"/>
              </a:ext>
            </a:extLst>
          </p:cNvPr>
          <p:cNvPicPr>
            <a:picLocks noChangeAspect="1"/>
          </p:cNvPicPr>
          <p:nvPr/>
        </p:nvPicPr>
        <p:blipFill>
          <a:blip r:embed="rId3"/>
          <a:stretch>
            <a:fillRect/>
          </a:stretch>
        </p:blipFill>
        <p:spPr>
          <a:xfrm>
            <a:off x="6546575" y="2617992"/>
            <a:ext cx="5035826" cy="2308512"/>
          </a:xfrm>
          <a:prstGeom prst="rect">
            <a:avLst/>
          </a:prstGeom>
        </p:spPr>
      </p:pic>
    </p:spTree>
    <p:extLst>
      <p:ext uri="{BB962C8B-B14F-4D97-AF65-F5344CB8AC3E}">
        <p14:creationId xmlns:p14="http://schemas.microsoft.com/office/powerpoint/2010/main" val="396250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APPLICATION ELIGIBILITY</a:t>
            </a:r>
            <a:br>
              <a:rPr lang="en-US" dirty="0"/>
            </a:br>
            <a:r>
              <a:rPr lang="en-US" sz="3200" i="1" dirty="0">
                <a:solidFill>
                  <a:schemeClr val="accent2">
                    <a:lumMod val="50000"/>
                  </a:schemeClr>
                </a:solidFill>
              </a:rPr>
              <a:t>Application Status</a:t>
            </a:r>
            <a:endParaRPr lang="en-US" i="1" dirty="0">
              <a:solidFill>
                <a:schemeClr val="accent2">
                  <a:lumMod val="50000"/>
                </a:schemeClr>
              </a:solidFill>
            </a:endParaRPr>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252728" y="2253617"/>
            <a:ext cx="9920288" cy="4042679"/>
          </a:xfrm>
        </p:spPr>
        <p:txBody>
          <a:bodyPr>
            <a:normAutofit/>
          </a:bodyPr>
          <a:lstStyle/>
          <a:p>
            <a:pPr marL="0" indent="0">
              <a:buNone/>
            </a:pPr>
            <a:r>
              <a:rPr lang="en-US" sz="2400" b="1" dirty="0">
                <a:solidFill>
                  <a:srgbClr val="1A2D54"/>
                </a:solidFill>
              </a:rPr>
              <a:t>Application status emails will be sent by May 15</a:t>
            </a:r>
          </a:p>
          <a:p>
            <a:pPr marL="0" indent="0">
              <a:buNone/>
            </a:pPr>
            <a:r>
              <a:rPr lang="en-US" sz="2000" dirty="0"/>
              <a:t>There are four types of application statuses: </a:t>
            </a:r>
          </a:p>
          <a:p>
            <a:pPr marL="742950" lvl="1" indent="-285750">
              <a:buFont typeface="Arial" panose="020B0604020202020204" pitchFamily="34" charset="0"/>
              <a:buChar char="•"/>
            </a:pPr>
            <a:r>
              <a:rPr lang="en-US" sz="2000" dirty="0"/>
              <a:t>Selected (approved to register in nursing courses) </a:t>
            </a:r>
          </a:p>
          <a:p>
            <a:pPr marL="742950" lvl="1" indent="-285750">
              <a:buFont typeface="Arial" panose="020B0604020202020204" pitchFamily="34" charset="0"/>
              <a:buChar char="•"/>
            </a:pPr>
            <a:r>
              <a:rPr lang="en-US" sz="2000" dirty="0"/>
              <a:t>Alternate (up to 6 spots) – have guaranteed admission the following year</a:t>
            </a:r>
          </a:p>
          <a:p>
            <a:pPr marL="742950" lvl="1" indent="-285750">
              <a:buFont typeface="Arial" panose="020B0604020202020204" pitchFamily="34" charset="0"/>
              <a:buChar char="•"/>
            </a:pPr>
            <a:r>
              <a:rPr lang="en-US" sz="2000" dirty="0"/>
              <a:t>Not selected – may reapply next year if desired</a:t>
            </a:r>
          </a:p>
          <a:p>
            <a:pPr marL="742950" lvl="1" indent="-285750">
              <a:buFont typeface="Arial" panose="020B0604020202020204" pitchFamily="34" charset="0"/>
              <a:buChar char="•"/>
            </a:pPr>
            <a:r>
              <a:rPr lang="en-US" sz="2000" dirty="0"/>
              <a:t>Ineligible Applicants – application not considered for selection because application requirements not met by deadline (e.g. missing/expired pre-requisites, pre-req. GPA below 3.0, and/or out-of-district residency status); may reapply next year if desired)</a:t>
            </a:r>
          </a:p>
          <a:p>
            <a:pPr marL="0" indent="0">
              <a:buNone/>
            </a:pPr>
            <a:endParaRPr lang="en-US" dirty="0"/>
          </a:p>
        </p:txBody>
      </p:sp>
    </p:spTree>
    <p:extLst>
      <p:ext uri="{BB962C8B-B14F-4D97-AF65-F5344CB8AC3E}">
        <p14:creationId xmlns:p14="http://schemas.microsoft.com/office/powerpoint/2010/main" val="2138481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APPLICATION ELIGIBILITY</a:t>
            </a:r>
            <a:br>
              <a:rPr lang="en-US" dirty="0"/>
            </a:br>
            <a:r>
              <a:rPr lang="en-US" sz="3200" i="1" dirty="0">
                <a:solidFill>
                  <a:schemeClr val="accent2">
                    <a:lumMod val="50000"/>
                  </a:schemeClr>
                </a:solidFill>
              </a:rPr>
              <a:t>Application Status</a:t>
            </a:r>
            <a:endParaRPr lang="en-US" i="1" dirty="0">
              <a:solidFill>
                <a:schemeClr val="accent2">
                  <a:lumMod val="50000"/>
                </a:schemeClr>
              </a:solidFill>
            </a:endParaRPr>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252728" y="2253617"/>
            <a:ext cx="9920288" cy="4042679"/>
          </a:xfrm>
        </p:spPr>
        <p:txBody>
          <a:bodyPr>
            <a:normAutofit/>
          </a:bodyPr>
          <a:lstStyle/>
          <a:p>
            <a:pPr marL="0" indent="0">
              <a:buNone/>
            </a:pPr>
            <a:r>
              <a:rPr lang="en-US" sz="2400" b="1" dirty="0">
                <a:solidFill>
                  <a:srgbClr val="1A2D54"/>
                </a:solidFill>
              </a:rPr>
              <a:t>Selected Status</a:t>
            </a:r>
            <a:endParaRPr lang="en-US" sz="2400" b="1" dirty="0">
              <a:solidFill>
                <a:schemeClr val="tx2"/>
              </a:solidFill>
            </a:endParaRPr>
          </a:p>
          <a:p>
            <a:pPr marL="0" indent="0">
              <a:buNone/>
            </a:pPr>
            <a:r>
              <a:rPr lang="en-US" sz="2000" dirty="0"/>
              <a:t>Receive admittance package:</a:t>
            </a:r>
          </a:p>
          <a:p>
            <a:pPr marL="285750" indent="-285750"/>
            <a:r>
              <a:rPr lang="en-US" sz="1800" dirty="0"/>
              <a:t>Drug screening</a:t>
            </a:r>
          </a:p>
          <a:p>
            <a:pPr marL="285750" indent="-285750"/>
            <a:r>
              <a:rPr lang="en-US" sz="1800" dirty="0"/>
              <a:t>Criminal background check</a:t>
            </a:r>
          </a:p>
          <a:p>
            <a:pPr marL="285750" indent="-285750"/>
            <a:r>
              <a:rPr lang="en-US" sz="1800" dirty="0"/>
              <a:t>Immunizations</a:t>
            </a:r>
          </a:p>
          <a:p>
            <a:pPr marL="285750" indent="-285750"/>
            <a:r>
              <a:rPr lang="en-US" sz="1800" dirty="0"/>
              <a:t>Healthcare Provider (HCP) card through American Heart Association</a:t>
            </a:r>
          </a:p>
          <a:p>
            <a:pPr marL="0" indent="0">
              <a:buNone/>
            </a:pPr>
            <a:endParaRPr lang="en-US" sz="1400" b="1" dirty="0">
              <a:solidFill>
                <a:srgbClr val="1A2D54"/>
              </a:solidFill>
            </a:endParaRPr>
          </a:p>
          <a:p>
            <a:pPr marL="0" indent="0">
              <a:buNone/>
            </a:pPr>
            <a:r>
              <a:rPr lang="en-US" sz="1400" b="1" dirty="0">
                <a:solidFill>
                  <a:srgbClr val="1A2D54"/>
                </a:solidFill>
              </a:rPr>
              <a:t>Important Notes</a:t>
            </a:r>
          </a:p>
          <a:p>
            <a:r>
              <a:rPr lang="en-US" sz="1400" dirty="0">
                <a:solidFill>
                  <a:srgbClr val="2D637F"/>
                </a:solidFill>
              </a:rPr>
              <a:t>If you decline your seat, you will be required to apply the following year, the program does not defer admissions.</a:t>
            </a:r>
          </a:p>
          <a:p>
            <a:r>
              <a:rPr lang="en-US" sz="1200" dirty="0">
                <a:solidFill>
                  <a:srgbClr val="2D637F"/>
                </a:solidFill>
              </a:rPr>
              <a:t>See Nursing Program Entrance and Technical Standards and Policies document for criminal history and immunization info (on COCC’s website).</a:t>
            </a:r>
          </a:p>
          <a:p>
            <a:pPr marL="0" indent="0">
              <a:buNone/>
            </a:pPr>
            <a:endParaRPr lang="en-US" dirty="0"/>
          </a:p>
        </p:txBody>
      </p:sp>
      <p:pic>
        <p:nvPicPr>
          <p:cNvPr id="5" name="Picture 4">
            <a:extLst>
              <a:ext uri="{FF2B5EF4-FFF2-40B4-BE49-F238E27FC236}">
                <a16:creationId xmlns:a16="http://schemas.microsoft.com/office/drawing/2014/main" id="{AE42718D-3AFF-4703-B6E7-B439F0FB33D4}"/>
              </a:ext>
            </a:extLst>
          </p:cNvPr>
          <p:cNvPicPr>
            <a:picLocks noChangeAspect="1"/>
          </p:cNvPicPr>
          <p:nvPr/>
        </p:nvPicPr>
        <p:blipFill>
          <a:blip r:embed="rId2"/>
          <a:stretch>
            <a:fillRect/>
          </a:stretch>
        </p:blipFill>
        <p:spPr>
          <a:xfrm>
            <a:off x="7103165" y="1730427"/>
            <a:ext cx="4854788" cy="2299637"/>
          </a:xfrm>
          <a:prstGeom prst="rect">
            <a:avLst/>
          </a:prstGeom>
          <a:ln w="9525">
            <a:solidFill>
              <a:srgbClr val="1A2D54"/>
            </a:solidFill>
          </a:ln>
        </p:spPr>
      </p:pic>
    </p:spTree>
    <p:extLst>
      <p:ext uri="{BB962C8B-B14F-4D97-AF65-F5344CB8AC3E}">
        <p14:creationId xmlns:p14="http://schemas.microsoft.com/office/powerpoint/2010/main" val="3042394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APPLICATION ELIGIBILITY</a:t>
            </a:r>
            <a:br>
              <a:rPr lang="en-US" dirty="0"/>
            </a:br>
            <a:r>
              <a:rPr lang="en-US" sz="3200" i="1" dirty="0">
                <a:solidFill>
                  <a:schemeClr val="accent2">
                    <a:lumMod val="50000"/>
                  </a:schemeClr>
                </a:solidFill>
              </a:rPr>
              <a:t>Application Status</a:t>
            </a:r>
            <a:endParaRPr lang="en-US" i="1" dirty="0">
              <a:solidFill>
                <a:schemeClr val="accent2">
                  <a:lumMod val="50000"/>
                </a:schemeClr>
              </a:solidFill>
            </a:endParaRPr>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252728" y="2253617"/>
            <a:ext cx="9920288" cy="4042679"/>
          </a:xfrm>
        </p:spPr>
        <p:txBody>
          <a:bodyPr>
            <a:normAutofit/>
          </a:bodyPr>
          <a:lstStyle/>
          <a:p>
            <a:pPr marL="0" indent="0">
              <a:buNone/>
            </a:pPr>
            <a:r>
              <a:rPr lang="en-US" sz="2400" b="1" dirty="0">
                <a:solidFill>
                  <a:srgbClr val="1A2D54"/>
                </a:solidFill>
              </a:rPr>
              <a:t>Alternate Status</a:t>
            </a:r>
          </a:p>
          <a:p>
            <a:pPr marL="0" indent="0">
              <a:buNone/>
            </a:pPr>
            <a:r>
              <a:rPr lang="en-US" sz="2000" dirty="0"/>
              <a:t>Will be notified of their position on the wait list</a:t>
            </a:r>
          </a:p>
          <a:p>
            <a:pPr marL="742950" lvl="1" indent="-285750"/>
            <a:r>
              <a:rPr lang="en-US" sz="1800" dirty="0"/>
              <a:t>Will be granted conditional admittance if an admitted student declines (may be granted as late as a week before the term start date).</a:t>
            </a:r>
          </a:p>
          <a:p>
            <a:pPr marL="742950" lvl="1" indent="-285750"/>
            <a:r>
              <a:rPr lang="en-US" sz="1800" dirty="0"/>
              <a:t>Guaranteed admittance the following year; No action needed until acceptance packages are sent the following year.</a:t>
            </a:r>
          </a:p>
          <a:p>
            <a:pPr marL="285750" indent="-285750">
              <a:buFont typeface="Arial" panose="020B0604020202020204" pitchFamily="34" charset="0"/>
              <a:buChar char="•"/>
            </a:pPr>
            <a:endParaRPr lang="en-US" sz="2000" dirty="0"/>
          </a:p>
          <a:p>
            <a:pPr marL="0" indent="0">
              <a:buNone/>
            </a:pPr>
            <a:r>
              <a:rPr lang="en-US" sz="2000" b="1" dirty="0">
                <a:solidFill>
                  <a:srgbClr val="C00000"/>
                </a:solidFill>
              </a:rPr>
              <a:t>If you decline your alternate seat, you will be required to re-apply the following year as the program does not defer admittance if you choose not to accept your alternate seat.</a:t>
            </a:r>
          </a:p>
          <a:p>
            <a:pPr marL="0" indent="0">
              <a:buNone/>
            </a:pPr>
            <a:endParaRPr lang="en-US" dirty="0"/>
          </a:p>
        </p:txBody>
      </p:sp>
    </p:spTree>
    <p:extLst>
      <p:ext uri="{BB962C8B-B14F-4D97-AF65-F5344CB8AC3E}">
        <p14:creationId xmlns:p14="http://schemas.microsoft.com/office/powerpoint/2010/main" val="1289366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APPLICATION ELIGIBILITY</a:t>
            </a:r>
            <a:br>
              <a:rPr lang="en-US" dirty="0"/>
            </a:br>
            <a:r>
              <a:rPr lang="en-US" sz="3200" i="1" dirty="0">
                <a:solidFill>
                  <a:srgbClr val="1A2D54"/>
                </a:solidFill>
              </a:rPr>
              <a:t>Application</a:t>
            </a:r>
            <a:r>
              <a:rPr lang="en-US" sz="3200" i="1" dirty="0">
                <a:solidFill>
                  <a:schemeClr val="accent2">
                    <a:lumMod val="50000"/>
                  </a:schemeClr>
                </a:solidFill>
              </a:rPr>
              <a:t> Status</a:t>
            </a:r>
            <a:endParaRPr lang="en-US" i="1" dirty="0">
              <a:solidFill>
                <a:schemeClr val="accent2">
                  <a:lumMod val="50000"/>
                </a:schemeClr>
              </a:solidFill>
            </a:endParaRPr>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252728" y="2253617"/>
            <a:ext cx="9920288" cy="3255361"/>
          </a:xfrm>
        </p:spPr>
        <p:txBody>
          <a:bodyPr>
            <a:noAutofit/>
          </a:bodyPr>
          <a:lstStyle/>
          <a:p>
            <a:pPr marL="0" indent="0">
              <a:lnSpc>
                <a:spcPct val="100000"/>
              </a:lnSpc>
              <a:buNone/>
            </a:pPr>
            <a:r>
              <a:rPr lang="en-US" sz="2000" b="1" dirty="0">
                <a:solidFill>
                  <a:srgbClr val="1A2D54"/>
                </a:solidFill>
              </a:rPr>
              <a:t>Message from Financial Aid: </a:t>
            </a:r>
            <a:r>
              <a:rPr lang="en-US" sz="2000" b="1" i="1" dirty="0">
                <a:solidFill>
                  <a:srgbClr val="1A2D54"/>
                </a:solidFill>
              </a:rPr>
              <a:t>Plan Ahead!</a:t>
            </a:r>
          </a:p>
          <a:p>
            <a:pPr>
              <a:lnSpc>
                <a:spcPct val="100000"/>
              </a:lnSpc>
            </a:pPr>
            <a:r>
              <a:rPr lang="en-US" sz="1800" dirty="0">
                <a:solidFill>
                  <a:srgbClr val="2D637F"/>
                </a:solidFill>
              </a:rPr>
              <a:t>Because the Nursing Program is longer than most, the credits per term vary between 9 and 11 credits (i.e. it will not be full-time enrollment).</a:t>
            </a:r>
          </a:p>
          <a:p>
            <a:pPr marL="0" indent="0">
              <a:lnSpc>
                <a:spcPct val="100000"/>
              </a:lnSpc>
              <a:buNone/>
            </a:pPr>
            <a:r>
              <a:rPr lang="en-US" sz="2000" b="1" dirty="0">
                <a:solidFill>
                  <a:srgbClr val="1A2D54"/>
                </a:solidFill>
                <a:latin typeface="Arial"/>
              </a:rPr>
              <a:t>Financial Aid is based on a student’s enrollment status </a:t>
            </a:r>
          </a:p>
          <a:p>
            <a:pPr>
              <a:lnSpc>
                <a:spcPct val="100000"/>
              </a:lnSpc>
            </a:pPr>
            <a:r>
              <a:rPr lang="en-US" sz="1800" dirty="0">
                <a:solidFill>
                  <a:srgbClr val="2D637F"/>
                </a:solidFill>
                <a:latin typeface="Arial"/>
              </a:rPr>
              <a:t>9-11 credits is considered 3Q Time</a:t>
            </a:r>
          </a:p>
          <a:p>
            <a:pPr marL="628650" lvl="1" indent="-171450">
              <a:lnSpc>
                <a:spcPct val="100000"/>
              </a:lnSpc>
            </a:pPr>
            <a:r>
              <a:rPr lang="en-US" sz="1800" dirty="0">
                <a:solidFill>
                  <a:srgbClr val="2D637F"/>
                </a:solidFill>
                <a:latin typeface="Arial"/>
              </a:rPr>
              <a:t>Grants and Scholarships = </a:t>
            </a:r>
            <a:r>
              <a:rPr lang="en-US" sz="1800" b="1" u="sng" dirty="0">
                <a:solidFill>
                  <a:srgbClr val="2D637F"/>
                </a:solidFill>
                <a:latin typeface="Arial"/>
              </a:rPr>
              <a:t>50-70% </a:t>
            </a:r>
            <a:r>
              <a:rPr lang="en-US" sz="1800" dirty="0">
                <a:solidFill>
                  <a:srgbClr val="2D637F"/>
                </a:solidFill>
                <a:latin typeface="Arial"/>
              </a:rPr>
              <a:t>(depending on the fund)</a:t>
            </a:r>
          </a:p>
          <a:p>
            <a:pPr marL="628650" lvl="1" indent="-171450">
              <a:lnSpc>
                <a:spcPct val="100000"/>
              </a:lnSpc>
            </a:pPr>
            <a:r>
              <a:rPr lang="en-US" sz="1800" dirty="0">
                <a:solidFill>
                  <a:srgbClr val="2D637F"/>
                </a:solidFill>
                <a:latin typeface="Arial"/>
              </a:rPr>
              <a:t>The exception is the COCC Foundation Scholarship and some OSAC Scholarships</a:t>
            </a:r>
          </a:p>
          <a:p>
            <a:pPr marL="628650" lvl="1" indent="-171450">
              <a:lnSpc>
                <a:spcPct val="100000"/>
              </a:lnSpc>
            </a:pPr>
            <a:r>
              <a:rPr lang="en-US" sz="1800" dirty="0">
                <a:solidFill>
                  <a:srgbClr val="2D637F"/>
                </a:solidFill>
                <a:latin typeface="Arial"/>
              </a:rPr>
              <a:t>All other aid must follow federal regulations</a:t>
            </a:r>
          </a:p>
          <a:p>
            <a:pPr marL="628650" lvl="1" indent="-171450">
              <a:lnSpc>
                <a:spcPct val="100000"/>
              </a:lnSpc>
            </a:pPr>
            <a:r>
              <a:rPr lang="en-US" sz="1800" dirty="0">
                <a:solidFill>
                  <a:srgbClr val="2D637F"/>
                </a:solidFill>
                <a:latin typeface="Arial"/>
              </a:rPr>
              <a:t>Will impact Veteran Housing Allowance as well</a:t>
            </a:r>
            <a:endParaRPr lang="en-US" sz="1800" dirty="0">
              <a:solidFill>
                <a:srgbClr val="2D637F"/>
              </a:solidFill>
            </a:endParaRPr>
          </a:p>
          <a:p>
            <a:pPr marL="0" indent="0">
              <a:lnSpc>
                <a:spcPct val="100000"/>
              </a:lnSpc>
              <a:buNone/>
            </a:pPr>
            <a:r>
              <a:rPr lang="en-US" sz="1400" b="1" dirty="0"/>
              <a:t>Important Note: </a:t>
            </a:r>
            <a:r>
              <a:rPr lang="en-US" sz="1400" dirty="0"/>
              <a:t>Always talk to your Academic Advisor, the Financial Aid Office and the Veteran Certifying Official before adding a course that is not required for your program.</a:t>
            </a:r>
          </a:p>
        </p:txBody>
      </p:sp>
      <p:pic>
        <p:nvPicPr>
          <p:cNvPr id="5" name="Picture 4">
            <a:extLst>
              <a:ext uri="{FF2B5EF4-FFF2-40B4-BE49-F238E27FC236}">
                <a16:creationId xmlns:a16="http://schemas.microsoft.com/office/drawing/2014/main" id="{ED0E1BA4-6C43-4A4A-B11F-13711869627B}"/>
              </a:ext>
            </a:extLst>
          </p:cNvPr>
          <p:cNvPicPr>
            <a:picLocks noChangeAspect="1"/>
          </p:cNvPicPr>
          <p:nvPr/>
        </p:nvPicPr>
        <p:blipFill>
          <a:blip r:embed="rId2"/>
          <a:stretch>
            <a:fillRect/>
          </a:stretch>
        </p:blipFill>
        <p:spPr>
          <a:xfrm>
            <a:off x="8702990" y="197823"/>
            <a:ext cx="3185183" cy="2302398"/>
          </a:xfrm>
          <a:prstGeom prst="rect">
            <a:avLst/>
          </a:prstGeom>
          <a:ln w="9525">
            <a:solidFill>
              <a:srgbClr val="1A2D54"/>
            </a:solidFill>
          </a:ln>
        </p:spPr>
      </p:pic>
    </p:spTree>
    <p:extLst>
      <p:ext uri="{BB962C8B-B14F-4D97-AF65-F5344CB8AC3E}">
        <p14:creationId xmlns:p14="http://schemas.microsoft.com/office/powerpoint/2010/main" val="2045285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APPLICATION ELIGIBILITY</a:t>
            </a:r>
            <a:br>
              <a:rPr lang="en-US" dirty="0"/>
            </a:br>
            <a:r>
              <a:rPr lang="en-US" sz="3200" i="1" dirty="0">
                <a:solidFill>
                  <a:schemeClr val="accent2">
                    <a:lumMod val="50000"/>
                  </a:schemeClr>
                </a:solidFill>
              </a:rPr>
              <a:t>Application Status</a:t>
            </a:r>
            <a:endParaRPr lang="en-US" i="1" dirty="0">
              <a:solidFill>
                <a:schemeClr val="accent2">
                  <a:lumMod val="50000"/>
                </a:schemeClr>
              </a:solidFill>
            </a:endParaRPr>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252728" y="2253617"/>
            <a:ext cx="9920288" cy="4042679"/>
          </a:xfrm>
        </p:spPr>
        <p:txBody>
          <a:bodyPr>
            <a:normAutofit/>
          </a:bodyPr>
          <a:lstStyle/>
          <a:p>
            <a:pPr marL="0" indent="0">
              <a:buNone/>
            </a:pPr>
            <a:r>
              <a:rPr lang="en-US" sz="2400" b="1" dirty="0">
                <a:solidFill>
                  <a:srgbClr val="1A2D54"/>
                </a:solidFill>
              </a:rPr>
              <a:t>Message from Financial Aid: </a:t>
            </a:r>
            <a:r>
              <a:rPr lang="en-US" sz="2400" b="1" i="1" dirty="0">
                <a:solidFill>
                  <a:srgbClr val="1A2D54"/>
                </a:solidFill>
              </a:rPr>
              <a:t>Plan Ahead!</a:t>
            </a:r>
          </a:p>
          <a:p>
            <a:pPr marL="0" lvl="0" indent="0">
              <a:buNone/>
            </a:pPr>
            <a:r>
              <a:rPr lang="en-US" sz="2000" b="1" dirty="0"/>
              <a:t>Timing is everything</a:t>
            </a:r>
          </a:p>
          <a:p>
            <a:pPr marL="628650" lvl="1" indent="-171450">
              <a:buFont typeface="Arial" panose="020B0604020202020204" pitchFamily="34" charset="0"/>
              <a:buChar char="•"/>
            </a:pPr>
            <a:r>
              <a:rPr lang="en-US" sz="2000" dirty="0"/>
              <a:t>Financial aid is “disbursed” (applied to student accounts) on the 2</a:t>
            </a:r>
            <a:r>
              <a:rPr lang="en-US" sz="2000" baseline="30000" dirty="0"/>
              <a:t>nd</a:t>
            </a:r>
            <a:r>
              <a:rPr lang="en-US" sz="2000" dirty="0"/>
              <a:t> Friday of the term</a:t>
            </a:r>
          </a:p>
          <a:p>
            <a:pPr marL="628650" lvl="1" indent="-171450">
              <a:buFont typeface="Arial" panose="020B0604020202020204" pitchFamily="34" charset="0"/>
              <a:buChar char="•"/>
            </a:pPr>
            <a:r>
              <a:rPr lang="en-US" sz="2000" dirty="0"/>
              <a:t>Any refund is sent the 3</a:t>
            </a:r>
            <a:r>
              <a:rPr lang="en-US" sz="2000" baseline="30000" dirty="0"/>
              <a:t>rd</a:t>
            </a:r>
            <a:r>
              <a:rPr lang="en-US" sz="2000" dirty="0"/>
              <a:t> week of the term</a:t>
            </a:r>
          </a:p>
          <a:p>
            <a:pPr marL="628650" lvl="1" indent="-171450">
              <a:buFont typeface="Arial" panose="020B0604020202020204" pitchFamily="34" charset="0"/>
              <a:buChar char="•"/>
            </a:pPr>
            <a:r>
              <a:rPr lang="en-US" sz="2000" dirty="0"/>
              <a:t>Books and Supplies</a:t>
            </a:r>
          </a:p>
          <a:p>
            <a:pPr marL="1085850" lvl="2" indent="-171450">
              <a:buFont typeface="Arial" panose="020B0604020202020204" pitchFamily="34" charset="0"/>
              <a:buChar char="•"/>
            </a:pPr>
            <a:r>
              <a:rPr lang="en-US" sz="1800" dirty="0"/>
              <a:t>COCC Bookstore credits are available about 3-4 weeks prior to the start of the term (as long as financial aid is fully processed and the student has sufficient funding).</a:t>
            </a:r>
          </a:p>
          <a:p>
            <a:pPr marL="1085850" lvl="2" indent="-171450">
              <a:buFont typeface="Arial" panose="020B0604020202020204" pitchFamily="34" charset="0"/>
              <a:buChar char="•"/>
            </a:pPr>
            <a:r>
              <a:rPr lang="en-US" sz="1800" dirty="0"/>
              <a:t>Any pre-admission expenses – CPR certification, Immunizations, etc. – will need to be covered by the student until financial aid is available the 3</a:t>
            </a:r>
            <a:r>
              <a:rPr lang="en-US" sz="1800" baseline="30000" dirty="0"/>
              <a:t>rd</a:t>
            </a:r>
            <a:r>
              <a:rPr lang="en-US" sz="1800" dirty="0"/>
              <a:t> week to reimburse those expenses (if sufficient funding exists).</a:t>
            </a:r>
          </a:p>
          <a:p>
            <a:endParaRPr lang="en-US" dirty="0">
              <a:solidFill>
                <a:schemeClr val="tx2"/>
              </a:solidFill>
            </a:endParaRPr>
          </a:p>
          <a:p>
            <a:pPr marL="0" indent="0">
              <a:buNone/>
            </a:pPr>
            <a:endParaRPr lang="en-US" dirty="0"/>
          </a:p>
        </p:txBody>
      </p:sp>
    </p:spTree>
    <p:extLst>
      <p:ext uri="{BB962C8B-B14F-4D97-AF65-F5344CB8AC3E}">
        <p14:creationId xmlns:p14="http://schemas.microsoft.com/office/powerpoint/2010/main" val="401941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APPLICATION ELIGIBILITY</a:t>
            </a:r>
            <a:br>
              <a:rPr lang="en-US" dirty="0"/>
            </a:br>
            <a:r>
              <a:rPr lang="en-US" sz="3200" i="1" dirty="0">
                <a:solidFill>
                  <a:schemeClr val="accent2">
                    <a:lumMod val="50000"/>
                  </a:schemeClr>
                </a:solidFill>
              </a:rPr>
              <a:t>Application Status</a:t>
            </a:r>
            <a:endParaRPr lang="en-US" i="1" dirty="0">
              <a:solidFill>
                <a:schemeClr val="accent2">
                  <a:lumMod val="50000"/>
                </a:schemeClr>
              </a:solidFill>
            </a:endParaRPr>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252728" y="2253617"/>
            <a:ext cx="9920288" cy="4042679"/>
          </a:xfrm>
        </p:spPr>
        <p:txBody>
          <a:bodyPr>
            <a:normAutofit/>
          </a:bodyPr>
          <a:lstStyle/>
          <a:p>
            <a:pPr marL="0" indent="0">
              <a:buNone/>
            </a:pPr>
            <a:r>
              <a:rPr lang="en-US" sz="2400" b="1" dirty="0">
                <a:solidFill>
                  <a:srgbClr val="1A2D54"/>
                </a:solidFill>
              </a:rPr>
              <a:t>Not Selected or Ineligible Statuses </a:t>
            </a:r>
          </a:p>
          <a:p>
            <a:pPr marL="0" indent="0">
              <a:buNone/>
            </a:pPr>
            <a:r>
              <a:rPr lang="en-US" sz="2000" dirty="0"/>
              <a:t>Will be notified with ranking or ineligibility reason</a:t>
            </a:r>
          </a:p>
          <a:p>
            <a:pPr marL="285750" indent="-285750">
              <a:buFont typeface="Arial" panose="020B0604020202020204" pitchFamily="34" charset="0"/>
              <a:buChar char="•"/>
            </a:pPr>
            <a:r>
              <a:rPr lang="en-US" sz="2000" dirty="0"/>
              <a:t>Apply next year (need to submit a new application every year)</a:t>
            </a:r>
          </a:p>
          <a:p>
            <a:pPr marL="285750" indent="-285750">
              <a:buFont typeface="Arial" panose="020B0604020202020204" pitchFamily="34" charset="0"/>
              <a:buChar char="•"/>
            </a:pPr>
            <a:r>
              <a:rPr lang="en-US" sz="2000" dirty="0"/>
              <a:t>Talk to your advisor; if ineligible, you may need to retake courses, provide transcripts or wait for in-district residency status.</a:t>
            </a:r>
          </a:p>
          <a:p>
            <a:pPr marL="0" indent="0" algn="ctr">
              <a:lnSpc>
                <a:spcPct val="150000"/>
              </a:lnSpc>
              <a:buNone/>
            </a:pPr>
            <a:endParaRPr lang="en-US" sz="3600" b="1" i="1" dirty="0">
              <a:solidFill>
                <a:srgbClr val="1A2D54"/>
              </a:solidFill>
            </a:endParaRPr>
          </a:p>
          <a:p>
            <a:pPr marL="0" indent="0" algn="ctr">
              <a:lnSpc>
                <a:spcPct val="150000"/>
              </a:lnSpc>
              <a:buNone/>
            </a:pPr>
            <a:r>
              <a:rPr lang="en-US" sz="3600" b="1" i="1" dirty="0">
                <a:solidFill>
                  <a:srgbClr val="1A2D54"/>
                </a:solidFill>
              </a:rPr>
              <a:t>Have a Back-Up Plan!</a:t>
            </a:r>
          </a:p>
          <a:p>
            <a:pPr marL="0" indent="0">
              <a:buNone/>
            </a:pPr>
            <a:endParaRPr lang="en-US" dirty="0"/>
          </a:p>
        </p:txBody>
      </p:sp>
      <p:pic>
        <p:nvPicPr>
          <p:cNvPr id="5" name="Graphic 4" descr="Checklist with solid fill">
            <a:extLst>
              <a:ext uri="{FF2B5EF4-FFF2-40B4-BE49-F238E27FC236}">
                <a16:creationId xmlns:a16="http://schemas.microsoft.com/office/drawing/2014/main" id="{16D57027-098C-46F8-8D7E-A3E2F7B85A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1445" y="4274956"/>
            <a:ext cx="1826111" cy="1826111"/>
          </a:xfrm>
          <a:prstGeom prst="rect">
            <a:avLst/>
          </a:prstGeom>
        </p:spPr>
      </p:pic>
    </p:spTree>
    <p:extLst>
      <p:ext uri="{BB962C8B-B14F-4D97-AF65-F5344CB8AC3E}">
        <p14:creationId xmlns:p14="http://schemas.microsoft.com/office/powerpoint/2010/main" val="603058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a:xfrm>
            <a:off x="869245" y="777240"/>
            <a:ext cx="10447464" cy="881743"/>
          </a:xfrm>
        </p:spPr>
        <p:txBody>
          <a:bodyPr>
            <a:noAutofit/>
          </a:bodyPr>
          <a:lstStyle/>
          <a:p>
            <a:pPr algn="ctr"/>
            <a:r>
              <a:rPr lang="en-US" sz="3600" dirty="0">
                <a:solidFill>
                  <a:srgbClr val="1A2D54"/>
                </a:solidFill>
              </a:rPr>
              <a:t>Schedule an appointment with your Advisor</a:t>
            </a:r>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396420" y="1796417"/>
            <a:ext cx="9920288" cy="4042679"/>
          </a:xfrm>
        </p:spPr>
        <p:txBody>
          <a:bodyPr>
            <a:normAutofit/>
          </a:bodyPr>
          <a:lstStyle/>
          <a:p>
            <a:pPr marL="0" indent="0" algn="ctr">
              <a:lnSpc>
                <a:spcPct val="150000"/>
              </a:lnSpc>
              <a:buNone/>
            </a:pPr>
            <a:endParaRPr lang="en-US" sz="2000" dirty="0">
              <a:solidFill>
                <a:srgbClr val="2D637F"/>
              </a:solidFill>
              <a:cs typeface="Arial" pitchFamily="34" charset="0"/>
            </a:endParaRPr>
          </a:p>
          <a:p>
            <a:pPr marL="0" indent="0" algn="ctr">
              <a:lnSpc>
                <a:spcPct val="150000"/>
              </a:lnSpc>
              <a:buNone/>
            </a:pPr>
            <a:r>
              <a:rPr lang="en-US" sz="2000" dirty="0">
                <a:solidFill>
                  <a:srgbClr val="2D637F"/>
                </a:solidFill>
                <a:cs typeface="Arial" pitchFamily="34" charset="0"/>
              </a:rPr>
              <a:t>Once you apply to COCC and submit any transcripts, schedule an appointment with the Pre-Nursing Advisor in </a:t>
            </a:r>
            <a:r>
              <a:rPr lang="en-US" sz="2000" b="1" dirty="0">
                <a:solidFill>
                  <a:srgbClr val="2D637F"/>
                </a:solidFill>
                <a:cs typeface="Arial" pitchFamily="34" charset="0"/>
              </a:rPr>
              <a:t>CAP Services</a:t>
            </a:r>
            <a:r>
              <a:rPr lang="en-US" sz="2000" dirty="0">
                <a:solidFill>
                  <a:srgbClr val="2D637F"/>
                </a:solidFill>
                <a:cs typeface="Arial" pitchFamily="34" charset="0"/>
              </a:rPr>
              <a:t>.</a:t>
            </a:r>
          </a:p>
          <a:p>
            <a:pPr marL="0" indent="0">
              <a:lnSpc>
                <a:spcPct val="150000"/>
              </a:lnSpc>
              <a:buNone/>
            </a:pPr>
            <a:endParaRPr lang="en-US" sz="2000" dirty="0">
              <a:solidFill>
                <a:srgbClr val="2D637F"/>
              </a:solidFill>
              <a:cs typeface="Arial" pitchFamily="34" charset="0"/>
            </a:endParaRPr>
          </a:p>
          <a:p>
            <a:pPr marL="0" indent="0" algn="ctr">
              <a:lnSpc>
                <a:spcPct val="100000"/>
              </a:lnSpc>
              <a:buNone/>
            </a:pPr>
            <a:r>
              <a:rPr lang="en-US" sz="2000" b="1" dirty="0">
                <a:solidFill>
                  <a:srgbClr val="2D637F"/>
                </a:solidFill>
                <a:cs typeface="Arial" pitchFamily="34" charset="0"/>
              </a:rPr>
              <a:t>Schedule an appointment by calling </a:t>
            </a:r>
          </a:p>
          <a:p>
            <a:pPr marL="0" indent="0" algn="ctr">
              <a:lnSpc>
                <a:spcPct val="100000"/>
              </a:lnSpc>
              <a:buNone/>
            </a:pPr>
            <a:r>
              <a:rPr lang="en-US" sz="2000" b="1" dirty="0">
                <a:solidFill>
                  <a:srgbClr val="2D637F"/>
                </a:solidFill>
                <a:cs typeface="Arial" pitchFamily="34" charset="0"/>
              </a:rPr>
              <a:t>CAP Services at: 541-383-7200</a:t>
            </a:r>
          </a:p>
        </p:txBody>
      </p:sp>
      <p:pic>
        <p:nvPicPr>
          <p:cNvPr id="5" name="Picture 4">
            <a:extLst>
              <a:ext uri="{FF2B5EF4-FFF2-40B4-BE49-F238E27FC236}">
                <a16:creationId xmlns:a16="http://schemas.microsoft.com/office/drawing/2014/main" id="{535BF8B8-3080-411C-BD3B-301BD3DC7B90}"/>
              </a:ext>
            </a:extLst>
          </p:cNvPr>
          <p:cNvPicPr>
            <a:picLocks noChangeAspect="1"/>
          </p:cNvPicPr>
          <p:nvPr/>
        </p:nvPicPr>
        <p:blipFill>
          <a:blip r:embed="rId2"/>
          <a:stretch>
            <a:fillRect/>
          </a:stretch>
        </p:blipFill>
        <p:spPr>
          <a:xfrm>
            <a:off x="409913" y="3195378"/>
            <a:ext cx="2450092" cy="3523273"/>
          </a:xfrm>
          <a:prstGeom prst="rect">
            <a:avLst/>
          </a:prstGeom>
          <a:ln w="9525">
            <a:solidFill>
              <a:srgbClr val="1A2D54"/>
            </a:solidFill>
          </a:ln>
        </p:spPr>
      </p:pic>
    </p:spTree>
    <p:extLst>
      <p:ext uri="{BB962C8B-B14F-4D97-AF65-F5344CB8AC3E}">
        <p14:creationId xmlns:p14="http://schemas.microsoft.com/office/powerpoint/2010/main" val="1884007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E23C-0D1E-B097-3C5B-4E27AAC69EEE}"/>
              </a:ext>
            </a:extLst>
          </p:cNvPr>
          <p:cNvSpPr>
            <a:spLocks noGrp="1"/>
          </p:cNvSpPr>
          <p:nvPr>
            <p:ph type="ctrTitle"/>
          </p:nvPr>
        </p:nvSpPr>
        <p:spPr>
          <a:xfrm>
            <a:off x="451821" y="-1294820"/>
            <a:ext cx="4783775" cy="2387600"/>
          </a:xfrm>
        </p:spPr>
        <p:txBody>
          <a:bodyPr/>
          <a:lstStyle/>
          <a:p>
            <a:r>
              <a:rPr lang="en-US" dirty="0">
                <a:solidFill>
                  <a:srgbClr val="1A2D54"/>
                </a:solidFill>
              </a:rPr>
              <a:t>Questions?</a:t>
            </a:r>
          </a:p>
        </p:txBody>
      </p:sp>
      <p:sp>
        <p:nvSpPr>
          <p:cNvPr id="9" name="Rectangle 8">
            <a:extLst>
              <a:ext uri="{FF2B5EF4-FFF2-40B4-BE49-F238E27FC236}">
                <a16:creationId xmlns:a16="http://schemas.microsoft.com/office/drawing/2014/main" id="{6671ECB6-4B64-449C-ABD3-E7B7C51965F1}"/>
              </a:ext>
            </a:extLst>
          </p:cNvPr>
          <p:cNvSpPr/>
          <p:nvPr/>
        </p:nvSpPr>
        <p:spPr>
          <a:xfrm>
            <a:off x="654756" y="1409252"/>
            <a:ext cx="11178656" cy="4958177"/>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9A55756-E1D2-4277-A3DD-A4881EEC9194}"/>
              </a:ext>
            </a:extLst>
          </p:cNvPr>
          <p:cNvSpPr txBox="1"/>
          <p:nvPr/>
        </p:nvSpPr>
        <p:spPr>
          <a:xfrm>
            <a:off x="804941" y="1478081"/>
            <a:ext cx="10582117" cy="2944332"/>
          </a:xfrm>
          <a:prstGeom prst="rect">
            <a:avLst/>
          </a:prstGeom>
          <a:noFill/>
        </p:spPr>
        <p:txBody>
          <a:bodyPr wrap="square" rtlCol="0">
            <a:spAutoFit/>
          </a:bodyPr>
          <a:lstStyle/>
          <a:p>
            <a:pPr algn="ctr">
              <a:lnSpc>
                <a:spcPct val="150000"/>
              </a:lnSpc>
            </a:pPr>
            <a:endParaRPr lang="en-US" sz="3200" b="1" dirty="0">
              <a:solidFill>
                <a:srgbClr val="1A2D54"/>
              </a:solidFill>
              <a:latin typeface="Arial"/>
            </a:endParaRPr>
          </a:p>
          <a:p>
            <a:pPr algn="ctr">
              <a:lnSpc>
                <a:spcPct val="150000"/>
              </a:lnSpc>
            </a:pPr>
            <a:r>
              <a:rPr lang="en-US" sz="3200" b="1" dirty="0">
                <a:solidFill>
                  <a:srgbClr val="1A2D54"/>
                </a:solidFill>
                <a:latin typeface="Arial"/>
              </a:rPr>
              <a:t>Nursing Program FAQ:</a:t>
            </a:r>
          </a:p>
          <a:p>
            <a:pPr algn="ctr">
              <a:lnSpc>
                <a:spcPct val="150000"/>
              </a:lnSpc>
            </a:pPr>
            <a:r>
              <a:rPr lang="en-US" sz="2800" u="sng" dirty="0">
                <a:solidFill>
                  <a:srgbClr val="000000"/>
                </a:solidFill>
                <a:effectLst/>
                <a:latin typeface="Georgia" panose="02040502050405020303" pitchFamily="18" charset="0"/>
                <a:ea typeface="DengXian" panose="02010600030101010101" pitchFamily="2" charset="-122"/>
                <a:cs typeface="Calibri" panose="020F0502020204030204" pitchFamily="34" charset="0"/>
                <a:hlinkClick r:id="rId2"/>
              </a:rPr>
              <a:t>https://cocc.edu/programs/nursing/frequently-asked-questions</a:t>
            </a:r>
            <a:endParaRPr lang="en-US" sz="3200" b="1" dirty="0">
              <a:solidFill>
                <a:srgbClr val="1A2D54"/>
              </a:solidFill>
              <a:latin typeface="Arial"/>
            </a:endParaRPr>
          </a:p>
          <a:p>
            <a:pPr algn="ctr">
              <a:lnSpc>
                <a:spcPct val="150000"/>
              </a:lnSpc>
            </a:pPr>
            <a:endParaRPr lang="en-US" sz="3600" dirty="0">
              <a:solidFill>
                <a:prstClr val="black"/>
              </a:solidFill>
              <a:latin typeface="Arial"/>
            </a:endParaRPr>
          </a:p>
        </p:txBody>
      </p:sp>
    </p:spTree>
    <p:extLst>
      <p:ext uri="{BB962C8B-B14F-4D97-AF65-F5344CB8AC3E}">
        <p14:creationId xmlns:p14="http://schemas.microsoft.com/office/powerpoint/2010/main" val="1217823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E23C-0D1E-B097-3C5B-4E27AAC69EEE}"/>
              </a:ext>
            </a:extLst>
          </p:cNvPr>
          <p:cNvSpPr>
            <a:spLocks noGrp="1"/>
          </p:cNvSpPr>
          <p:nvPr>
            <p:ph type="ctrTitle"/>
          </p:nvPr>
        </p:nvSpPr>
        <p:spPr>
          <a:xfrm>
            <a:off x="451821" y="-1294820"/>
            <a:ext cx="4783775" cy="2387600"/>
          </a:xfrm>
        </p:spPr>
        <p:txBody>
          <a:bodyPr/>
          <a:lstStyle/>
          <a:p>
            <a:r>
              <a:rPr lang="en-US" dirty="0">
                <a:solidFill>
                  <a:srgbClr val="1A2D54"/>
                </a:solidFill>
              </a:rPr>
              <a:t>Questions?</a:t>
            </a:r>
          </a:p>
        </p:txBody>
      </p:sp>
      <p:sp>
        <p:nvSpPr>
          <p:cNvPr id="9" name="Rectangle 8">
            <a:extLst>
              <a:ext uri="{FF2B5EF4-FFF2-40B4-BE49-F238E27FC236}">
                <a16:creationId xmlns:a16="http://schemas.microsoft.com/office/drawing/2014/main" id="{6671ECB6-4B64-449C-ABD3-E7B7C51965F1}"/>
              </a:ext>
            </a:extLst>
          </p:cNvPr>
          <p:cNvSpPr/>
          <p:nvPr/>
        </p:nvSpPr>
        <p:spPr>
          <a:xfrm>
            <a:off x="654756" y="1409252"/>
            <a:ext cx="11178656" cy="4958177"/>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9A55756-E1D2-4277-A3DD-A4881EEC9194}"/>
              </a:ext>
            </a:extLst>
          </p:cNvPr>
          <p:cNvSpPr txBox="1"/>
          <p:nvPr/>
        </p:nvSpPr>
        <p:spPr>
          <a:xfrm>
            <a:off x="804941" y="1478081"/>
            <a:ext cx="10582117" cy="3901837"/>
          </a:xfrm>
          <a:prstGeom prst="rect">
            <a:avLst/>
          </a:prstGeom>
          <a:noFill/>
        </p:spPr>
        <p:txBody>
          <a:bodyPr wrap="square" rtlCol="0">
            <a:spAutoFit/>
          </a:bodyPr>
          <a:lstStyle/>
          <a:p>
            <a:pPr algn="ctr">
              <a:lnSpc>
                <a:spcPct val="150000"/>
              </a:lnSpc>
            </a:pPr>
            <a:endParaRPr lang="en-US" sz="2000" b="1" dirty="0">
              <a:solidFill>
                <a:srgbClr val="1A2D54"/>
              </a:solidFill>
              <a:latin typeface="Arial"/>
            </a:endParaRPr>
          </a:p>
          <a:p>
            <a:pPr algn="ctr">
              <a:lnSpc>
                <a:spcPct val="150000"/>
              </a:lnSpc>
            </a:pPr>
            <a:r>
              <a:rPr lang="en-US" sz="2000" b="1" dirty="0">
                <a:solidFill>
                  <a:srgbClr val="1A2D54"/>
                </a:solidFill>
                <a:latin typeface="Arial"/>
              </a:rPr>
              <a:t>Ryan Ballinger, Health Careers Outreach Coordinator</a:t>
            </a:r>
          </a:p>
          <a:p>
            <a:pPr algn="ctr">
              <a:lnSpc>
                <a:spcPct val="150000"/>
              </a:lnSpc>
            </a:pPr>
            <a:r>
              <a:rPr lang="en-US" sz="2000" dirty="0">
                <a:solidFill>
                  <a:srgbClr val="1A2D54"/>
                </a:solidFill>
                <a:latin typeface="Arial"/>
              </a:rPr>
              <a:t>rballinger@cocc.edu</a:t>
            </a:r>
          </a:p>
          <a:p>
            <a:pPr algn="ctr">
              <a:lnSpc>
                <a:spcPct val="150000"/>
              </a:lnSpc>
            </a:pPr>
            <a:endParaRPr lang="en-US" sz="1000" dirty="0">
              <a:solidFill>
                <a:srgbClr val="1A2D54"/>
              </a:solidFill>
              <a:latin typeface="Arial"/>
            </a:endParaRPr>
          </a:p>
          <a:p>
            <a:pPr algn="ctr">
              <a:lnSpc>
                <a:spcPct val="150000"/>
              </a:lnSpc>
            </a:pPr>
            <a:r>
              <a:rPr lang="en-US" sz="2000" b="1" dirty="0">
                <a:solidFill>
                  <a:srgbClr val="1A2D54"/>
                </a:solidFill>
                <a:latin typeface="Arial"/>
              </a:rPr>
              <a:t>Amanda Bevington Drungil, Assistant Director of Admissions &amp; Records </a:t>
            </a:r>
          </a:p>
          <a:p>
            <a:pPr algn="ctr">
              <a:lnSpc>
                <a:spcPct val="150000"/>
              </a:lnSpc>
            </a:pPr>
            <a:r>
              <a:rPr lang="en-US" sz="2000" dirty="0">
                <a:solidFill>
                  <a:srgbClr val="1A2D54"/>
                </a:solidFill>
                <a:latin typeface="Arial"/>
              </a:rPr>
              <a:t>selectiveadmissions@cocc.edu</a:t>
            </a:r>
          </a:p>
          <a:p>
            <a:pPr algn="ctr">
              <a:lnSpc>
                <a:spcPct val="150000"/>
              </a:lnSpc>
            </a:pPr>
            <a:endParaRPr lang="en-US" sz="1000" dirty="0">
              <a:solidFill>
                <a:srgbClr val="1A2D54"/>
              </a:solidFill>
              <a:latin typeface="Arial"/>
            </a:endParaRPr>
          </a:p>
          <a:p>
            <a:pPr algn="ctr">
              <a:lnSpc>
                <a:spcPct val="150000"/>
              </a:lnSpc>
            </a:pPr>
            <a:r>
              <a:rPr lang="en-US" sz="2000" dirty="0">
                <a:solidFill>
                  <a:srgbClr val="1A2D54"/>
                </a:solidFill>
                <a:latin typeface="Arial"/>
              </a:rPr>
              <a:t>Schedule an advising appointment: </a:t>
            </a:r>
            <a:r>
              <a:rPr lang="en-US" sz="2000" b="1" dirty="0">
                <a:solidFill>
                  <a:srgbClr val="1A2D54"/>
                </a:solidFill>
                <a:latin typeface="Arial"/>
              </a:rPr>
              <a:t>541-383-7200</a:t>
            </a:r>
          </a:p>
          <a:p>
            <a:pPr algn="ctr">
              <a:lnSpc>
                <a:spcPct val="150000"/>
              </a:lnSpc>
            </a:pPr>
            <a:endParaRPr lang="en-US" sz="2400" dirty="0">
              <a:solidFill>
                <a:prstClr val="black"/>
              </a:solidFill>
              <a:latin typeface="Arial"/>
            </a:endParaRPr>
          </a:p>
        </p:txBody>
      </p:sp>
    </p:spTree>
    <p:extLst>
      <p:ext uri="{BB962C8B-B14F-4D97-AF65-F5344CB8AC3E}">
        <p14:creationId xmlns:p14="http://schemas.microsoft.com/office/powerpoint/2010/main" val="3359084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9754-1D9A-3E78-4A6B-951C285C24A2}"/>
              </a:ext>
            </a:extLst>
          </p:cNvPr>
          <p:cNvSpPr>
            <a:spLocks noGrp="1"/>
          </p:cNvSpPr>
          <p:nvPr>
            <p:ph type="ctrTitle"/>
          </p:nvPr>
        </p:nvSpPr>
        <p:spPr>
          <a:xfrm>
            <a:off x="857956" y="3429000"/>
            <a:ext cx="10498666" cy="948679"/>
          </a:xfrm>
        </p:spPr>
        <p:txBody>
          <a:bodyPr>
            <a:normAutofit fontScale="90000"/>
          </a:bodyPr>
          <a:lstStyle/>
          <a:p>
            <a:pPr algn="ctr"/>
            <a:r>
              <a:rPr lang="en-US" sz="4400" dirty="0">
                <a:solidFill>
                  <a:srgbClr val="1A2D54"/>
                </a:solidFill>
              </a:rPr>
              <a:t>Associate of Applied Science in Nursing </a:t>
            </a:r>
            <a:endParaRPr lang="en-US" dirty="0">
              <a:solidFill>
                <a:srgbClr val="1A2D54"/>
              </a:solidFill>
            </a:endParaRPr>
          </a:p>
        </p:txBody>
      </p:sp>
    </p:spTree>
    <p:extLst>
      <p:ext uri="{BB962C8B-B14F-4D97-AF65-F5344CB8AC3E}">
        <p14:creationId xmlns:p14="http://schemas.microsoft.com/office/powerpoint/2010/main" val="326968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p:txBody>
          <a:bodyPr>
            <a:normAutofit fontScale="85000" lnSpcReduction="20000"/>
          </a:bodyPr>
          <a:lstStyle/>
          <a:p>
            <a:pPr marL="285750" indent="-285750">
              <a:lnSpc>
                <a:spcPct val="150000"/>
              </a:lnSpc>
              <a:buFont typeface="Arial" panose="020B0604020202020204" pitchFamily="34" charset="0"/>
              <a:buChar char="•"/>
            </a:pPr>
            <a:r>
              <a:rPr lang="en-US" b="1" dirty="0">
                <a:solidFill>
                  <a:srgbClr val="1A2D54"/>
                </a:solidFill>
              </a:rPr>
              <a:t>Program Overview</a:t>
            </a:r>
          </a:p>
          <a:p>
            <a:pPr marL="285750" indent="-285750">
              <a:lnSpc>
                <a:spcPct val="150000"/>
              </a:lnSpc>
              <a:buFont typeface="Arial" panose="020B0604020202020204" pitchFamily="34" charset="0"/>
              <a:buChar char="•"/>
            </a:pPr>
            <a:r>
              <a:rPr lang="en-US" b="1" dirty="0">
                <a:solidFill>
                  <a:srgbClr val="1A2D54"/>
                </a:solidFill>
              </a:rPr>
              <a:t>Eligibility Requirements</a:t>
            </a:r>
          </a:p>
          <a:p>
            <a:pPr marL="285750" indent="-285750">
              <a:lnSpc>
                <a:spcPct val="150000"/>
              </a:lnSpc>
              <a:buFont typeface="Arial" panose="020B0604020202020204" pitchFamily="34" charset="0"/>
              <a:buChar char="•"/>
            </a:pPr>
            <a:r>
              <a:rPr lang="en-US" b="1" dirty="0">
                <a:solidFill>
                  <a:srgbClr val="1A2D54"/>
                </a:solidFill>
              </a:rPr>
              <a:t>Point Criteria and Application Evaluation</a:t>
            </a:r>
          </a:p>
          <a:p>
            <a:pPr marL="285750" indent="-285750">
              <a:lnSpc>
                <a:spcPct val="150000"/>
              </a:lnSpc>
              <a:buFont typeface="Arial" panose="020B0604020202020204" pitchFamily="34" charset="0"/>
              <a:buChar char="•"/>
            </a:pPr>
            <a:r>
              <a:rPr lang="en-US" b="1" dirty="0">
                <a:solidFill>
                  <a:srgbClr val="1A2D54"/>
                </a:solidFill>
              </a:rPr>
              <a:t>What’s Next / Back-up Plan </a:t>
            </a:r>
          </a:p>
          <a:p>
            <a:pPr marL="285750" indent="-285750">
              <a:lnSpc>
                <a:spcPct val="150000"/>
              </a:lnSpc>
              <a:buFont typeface="Arial" panose="020B0604020202020204" pitchFamily="34" charset="0"/>
              <a:buChar char="•"/>
            </a:pPr>
            <a:r>
              <a:rPr lang="en-US" b="1" dirty="0">
                <a:solidFill>
                  <a:srgbClr val="1A2D54"/>
                </a:solidFill>
              </a:rPr>
              <a:t>Questions and Answers</a:t>
            </a:r>
          </a:p>
          <a:p>
            <a:pPr marL="0" indent="0">
              <a:buNone/>
            </a:pPr>
            <a:endParaRPr lang="en-US" dirty="0"/>
          </a:p>
        </p:txBody>
      </p:sp>
    </p:spTree>
    <p:extLst>
      <p:ext uri="{BB962C8B-B14F-4D97-AF65-F5344CB8AC3E}">
        <p14:creationId xmlns:p14="http://schemas.microsoft.com/office/powerpoint/2010/main" val="3224777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PROGRAM OVERVIEW</a:t>
            </a:r>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252728" y="2253617"/>
            <a:ext cx="9920288" cy="3827143"/>
          </a:xfrm>
        </p:spPr>
        <p:txBody>
          <a:bodyPr>
            <a:normAutofit/>
          </a:bodyPr>
          <a:lstStyle/>
          <a:p>
            <a:r>
              <a:rPr lang="en-US" sz="2000" b="1" dirty="0">
                <a:solidFill>
                  <a:srgbClr val="1A2D54"/>
                </a:solidFill>
              </a:rPr>
              <a:t>Pre-nursing preparation</a:t>
            </a:r>
            <a:r>
              <a:rPr lang="en-US" sz="2000" b="1" dirty="0">
                <a:solidFill>
                  <a:schemeClr val="accent2">
                    <a:lumMod val="50000"/>
                  </a:schemeClr>
                </a:solidFill>
              </a:rPr>
              <a:t> </a:t>
            </a:r>
            <a:r>
              <a:rPr lang="en-US" sz="2000" dirty="0"/>
              <a:t>is approximately 1 – 2 years (pre-requisites and support courses).</a:t>
            </a:r>
            <a:endParaRPr lang="en-US" dirty="0"/>
          </a:p>
          <a:p>
            <a:r>
              <a:rPr lang="en-US" sz="2000" b="1" dirty="0">
                <a:solidFill>
                  <a:srgbClr val="1A2D54"/>
                </a:solidFill>
              </a:rPr>
              <a:t>Nursing Program Summary (2 years):</a:t>
            </a:r>
          </a:p>
          <a:p>
            <a:pPr marL="742950" lvl="1" indent="-285750">
              <a:buFont typeface="Arial" panose="020B0604020202020204" pitchFamily="34" charset="0"/>
              <a:buChar char="•"/>
            </a:pPr>
            <a:r>
              <a:rPr lang="en-US" sz="2000" dirty="0"/>
              <a:t>LPN (first year) </a:t>
            </a:r>
            <a:r>
              <a:rPr lang="en-US" sz="2000" dirty="0">
                <a:sym typeface="Wingdings" panose="05000000000000000000" pitchFamily="2" charset="2"/>
              </a:rPr>
              <a:t> </a:t>
            </a:r>
            <a:r>
              <a:rPr lang="en-US" sz="2000" dirty="0"/>
              <a:t>Certificate of Completion</a:t>
            </a:r>
          </a:p>
          <a:p>
            <a:pPr marL="742950" lvl="1" indent="-285750">
              <a:buFont typeface="Arial" panose="020B0604020202020204" pitchFamily="34" charset="0"/>
              <a:buChar char="•"/>
            </a:pPr>
            <a:r>
              <a:rPr lang="en-US" sz="2000" dirty="0"/>
              <a:t>RN (second year) </a:t>
            </a:r>
            <a:r>
              <a:rPr lang="en-US" sz="2000" dirty="0">
                <a:sym typeface="Wingdings" panose="05000000000000000000" pitchFamily="2" charset="2"/>
              </a:rPr>
              <a:t> </a:t>
            </a:r>
            <a:r>
              <a:rPr lang="en-US" sz="2000" dirty="0"/>
              <a:t>Associates in Applied Science</a:t>
            </a:r>
          </a:p>
          <a:p>
            <a:pPr marL="742950" lvl="1" indent="-285750">
              <a:buFont typeface="Arial" panose="020B0604020202020204" pitchFamily="34" charset="0"/>
              <a:buChar char="•"/>
            </a:pPr>
            <a:r>
              <a:rPr lang="en-US" sz="2000" dirty="0"/>
              <a:t>Exit point after LPN year*</a:t>
            </a:r>
          </a:p>
          <a:p>
            <a:pPr marL="73343" indent="0">
              <a:buNone/>
            </a:pPr>
            <a:endParaRPr lang="en-US" sz="1600" dirty="0"/>
          </a:p>
          <a:p>
            <a:pPr marL="73343" indent="0">
              <a:buNone/>
            </a:pPr>
            <a:endParaRPr lang="en-US" sz="1600" dirty="0"/>
          </a:p>
          <a:p>
            <a:pPr marL="73343" indent="0">
              <a:buNone/>
            </a:pPr>
            <a:r>
              <a:rPr lang="en-US" sz="1600" dirty="0"/>
              <a:t>*Readmission, Advanced Placement, and Transfer Pathways are available, but seats/space is limited.</a:t>
            </a:r>
          </a:p>
          <a:p>
            <a:pPr marL="0" indent="0">
              <a:buNone/>
            </a:pPr>
            <a:endParaRPr lang="en-US" dirty="0"/>
          </a:p>
        </p:txBody>
      </p:sp>
    </p:spTree>
    <p:extLst>
      <p:ext uri="{BB962C8B-B14F-4D97-AF65-F5344CB8AC3E}">
        <p14:creationId xmlns:p14="http://schemas.microsoft.com/office/powerpoint/2010/main" val="33091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APPLICATION ELIGIBILITY</a:t>
            </a:r>
            <a:br>
              <a:rPr lang="en-US" dirty="0"/>
            </a:br>
            <a:r>
              <a:rPr lang="en-US" sz="3200" i="1" dirty="0">
                <a:solidFill>
                  <a:schemeClr val="accent2">
                    <a:lumMod val="50000"/>
                  </a:schemeClr>
                </a:solidFill>
              </a:rPr>
              <a:t>Requirements</a:t>
            </a:r>
            <a:endParaRPr lang="en-US" i="1" dirty="0">
              <a:solidFill>
                <a:schemeClr val="accent2">
                  <a:lumMod val="50000"/>
                </a:schemeClr>
              </a:solidFill>
            </a:endParaRPr>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252728" y="2253617"/>
            <a:ext cx="9920288" cy="3827143"/>
          </a:xfrm>
        </p:spPr>
        <p:txBody>
          <a:bodyPr>
            <a:normAutofit lnSpcReduction="10000"/>
          </a:bodyPr>
          <a:lstStyle/>
          <a:p>
            <a:r>
              <a:rPr lang="en-US" sz="2200" dirty="0"/>
              <a:t>The nursing program is a cohort model program (starts in Fall only), and admissions is competitive and enrollment is limited.</a:t>
            </a:r>
          </a:p>
          <a:p>
            <a:pPr lvl="1"/>
            <a:r>
              <a:rPr lang="en-US" sz="1900" b="1" dirty="0">
                <a:solidFill>
                  <a:srgbClr val="1A2D54"/>
                </a:solidFill>
              </a:rPr>
              <a:t>Application opens March 1, 2026 and the link to apply will be located on the Nursing Registration Information webpage. The deadline is 5pm on May 1, 2026.</a:t>
            </a:r>
          </a:p>
          <a:p>
            <a:r>
              <a:rPr lang="en-US" sz="2200" dirty="0"/>
              <a:t>Spring term courses are counted toward application requirements. See back page of handbook if transferring credits in from another institution.</a:t>
            </a:r>
          </a:p>
          <a:p>
            <a:r>
              <a:rPr lang="en-US" sz="2200" dirty="0"/>
              <a:t>Must submit a general application to COCC and submit official transcripts (if any) before applying.</a:t>
            </a:r>
          </a:p>
          <a:p>
            <a:pPr marL="0" indent="0">
              <a:buNone/>
            </a:pPr>
            <a:endParaRPr lang="en-US" sz="2200" dirty="0"/>
          </a:p>
          <a:p>
            <a:pPr marL="0" indent="0">
              <a:buNone/>
            </a:pPr>
            <a:r>
              <a:rPr lang="en-US" sz="1400" b="1" i="1" dirty="0">
                <a:solidFill>
                  <a:srgbClr val="C00000"/>
                </a:solidFill>
              </a:rPr>
              <a:t>All requirements (outside of current In Progress courses) must be complete by close of </a:t>
            </a:r>
          </a:p>
          <a:p>
            <a:pPr marL="0" indent="0">
              <a:buNone/>
            </a:pPr>
            <a:r>
              <a:rPr lang="en-US" sz="1400" b="1" i="1" dirty="0">
                <a:solidFill>
                  <a:srgbClr val="C00000"/>
                </a:solidFill>
              </a:rPr>
              <a:t>application deadline (no exceptions).</a:t>
            </a:r>
          </a:p>
          <a:p>
            <a:pPr marL="0" indent="0">
              <a:buNone/>
            </a:pPr>
            <a:endParaRPr lang="en-US" sz="1400" dirty="0"/>
          </a:p>
        </p:txBody>
      </p:sp>
      <p:pic>
        <p:nvPicPr>
          <p:cNvPr id="6" name="Picture 5">
            <a:extLst>
              <a:ext uri="{FF2B5EF4-FFF2-40B4-BE49-F238E27FC236}">
                <a16:creationId xmlns:a16="http://schemas.microsoft.com/office/drawing/2014/main" id="{7708D0FB-55CE-48A5-BD49-076582777C7E}"/>
              </a:ext>
            </a:extLst>
          </p:cNvPr>
          <p:cNvPicPr>
            <a:picLocks noChangeAspect="1"/>
          </p:cNvPicPr>
          <p:nvPr/>
        </p:nvPicPr>
        <p:blipFill>
          <a:blip r:embed="rId3"/>
          <a:stretch>
            <a:fillRect/>
          </a:stretch>
        </p:blipFill>
        <p:spPr>
          <a:xfrm>
            <a:off x="9111642" y="777240"/>
            <a:ext cx="1950889" cy="1493649"/>
          </a:xfrm>
          <a:prstGeom prst="rect">
            <a:avLst/>
          </a:prstGeom>
        </p:spPr>
      </p:pic>
    </p:spTree>
    <p:extLst>
      <p:ext uri="{BB962C8B-B14F-4D97-AF65-F5344CB8AC3E}">
        <p14:creationId xmlns:p14="http://schemas.microsoft.com/office/powerpoint/2010/main" val="4094483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APPLICATION ELIGIBILITY</a:t>
            </a:r>
            <a:br>
              <a:rPr lang="en-US" dirty="0"/>
            </a:br>
            <a:r>
              <a:rPr lang="en-US" sz="3200" i="1" dirty="0">
                <a:solidFill>
                  <a:schemeClr val="accent2">
                    <a:lumMod val="50000"/>
                  </a:schemeClr>
                </a:solidFill>
              </a:rPr>
              <a:t>Cohort Options</a:t>
            </a:r>
            <a:endParaRPr lang="en-US" i="1" dirty="0">
              <a:solidFill>
                <a:schemeClr val="accent2">
                  <a:lumMod val="50000"/>
                </a:schemeClr>
              </a:solidFill>
            </a:endParaRPr>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252728" y="2102803"/>
            <a:ext cx="9920288" cy="4094173"/>
          </a:xfrm>
        </p:spPr>
        <p:txBody>
          <a:bodyPr>
            <a:normAutofit fontScale="92500" lnSpcReduction="10000"/>
          </a:bodyPr>
          <a:lstStyle/>
          <a:p>
            <a:pPr marL="0" marR="0" indent="0">
              <a:lnSpc>
                <a:spcPct val="120000"/>
              </a:lnSpc>
              <a:buNone/>
            </a:pPr>
            <a:r>
              <a:rPr lang="en-US" sz="2000" b="1" dirty="0">
                <a:solidFill>
                  <a:srgbClr val="1A2D54"/>
                </a:solidFill>
              </a:rPr>
              <a:t>The COCC Nursing Program will have two cohorts for the Fall 2026 program: </a:t>
            </a:r>
          </a:p>
          <a:p>
            <a:pPr lvl="1">
              <a:lnSpc>
                <a:spcPct val="120000"/>
              </a:lnSpc>
            </a:pPr>
            <a:r>
              <a:rPr lang="en-US" sz="1800" dirty="0">
                <a:solidFill>
                  <a:srgbClr val="2D637F"/>
                </a:solidFill>
              </a:rPr>
              <a:t>Bend Cohort will attend classes at the Bend </a:t>
            </a:r>
            <a:r>
              <a:rPr lang="en-US" sz="1800">
                <a:solidFill>
                  <a:srgbClr val="2D637F"/>
                </a:solidFill>
              </a:rPr>
              <a:t>campus (</a:t>
            </a:r>
            <a:r>
              <a:rPr lang="en-US" sz="1800" b="1">
                <a:solidFill>
                  <a:srgbClr val="2D637F"/>
                </a:solidFill>
              </a:rPr>
              <a:t>48</a:t>
            </a:r>
            <a:r>
              <a:rPr lang="en-US" sz="1800">
                <a:solidFill>
                  <a:srgbClr val="2D637F"/>
                </a:solidFill>
              </a:rPr>
              <a:t> </a:t>
            </a:r>
            <a:r>
              <a:rPr lang="en-US" sz="1800" dirty="0">
                <a:solidFill>
                  <a:srgbClr val="2D637F"/>
                </a:solidFill>
              </a:rPr>
              <a:t>seats available annually), and clinicals will be in Bend or possibly Redmond.</a:t>
            </a:r>
          </a:p>
          <a:p>
            <a:pPr lvl="1">
              <a:lnSpc>
                <a:spcPct val="120000"/>
              </a:lnSpc>
            </a:pPr>
            <a:r>
              <a:rPr lang="en-US" sz="1800" dirty="0">
                <a:solidFill>
                  <a:srgbClr val="2D637F"/>
                </a:solidFill>
              </a:rPr>
              <a:t>Madras Cohort (</a:t>
            </a:r>
            <a:r>
              <a:rPr lang="en-US" sz="1800" b="1" dirty="0">
                <a:solidFill>
                  <a:srgbClr val="2D637F"/>
                </a:solidFill>
              </a:rPr>
              <a:t>8</a:t>
            </a:r>
            <a:r>
              <a:rPr lang="en-US" sz="1800" dirty="0">
                <a:solidFill>
                  <a:srgbClr val="2D637F"/>
                </a:solidFill>
              </a:rPr>
              <a:t> seats available), and clinicals will be in Jefferson or Crook Counties</a:t>
            </a:r>
            <a:r>
              <a:rPr lang="en-US" sz="1600" dirty="0">
                <a:solidFill>
                  <a:srgbClr val="2D637F"/>
                </a:solidFill>
              </a:rPr>
              <a:t>. </a:t>
            </a:r>
          </a:p>
          <a:p>
            <a:pPr marL="0" indent="0">
              <a:lnSpc>
                <a:spcPct val="120000"/>
              </a:lnSpc>
              <a:buNone/>
            </a:pPr>
            <a:r>
              <a:rPr lang="en-US" sz="2000" b="1" dirty="0">
                <a:solidFill>
                  <a:srgbClr val="1A2D54"/>
                </a:solidFill>
              </a:rPr>
              <a:t>You must designate your cohort selection on your application. You may not change your selection after the application deadline.</a:t>
            </a:r>
          </a:p>
          <a:p>
            <a:pPr lvl="1">
              <a:lnSpc>
                <a:spcPct val="120000"/>
              </a:lnSpc>
              <a:spcBef>
                <a:spcPts val="600"/>
              </a:spcBef>
            </a:pPr>
            <a:r>
              <a:rPr lang="en-US" sz="1800" b="1" dirty="0">
                <a:solidFill>
                  <a:srgbClr val="1A2D54"/>
                </a:solidFill>
              </a:rPr>
              <a:t>Option 1:</a:t>
            </a:r>
            <a:r>
              <a:rPr lang="en-US" sz="1800" dirty="0">
                <a:solidFill>
                  <a:srgbClr val="2D637F"/>
                </a:solidFill>
              </a:rPr>
              <a:t> Apply for the Bend Cohort only </a:t>
            </a:r>
          </a:p>
          <a:p>
            <a:pPr lvl="1">
              <a:lnSpc>
                <a:spcPct val="120000"/>
              </a:lnSpc>
              <a:spcBef>
                <a:spcPts val="0"/>
              </a:spcBef>
            </a:pPr>
            <a:r>
              <a:rPr lang="en-US" sz="1800" b="1" dirty="0">
                <a:solidFill>
                  <a:srgbClr val="1A2D54"/>
                </a:solidFill>
              </a:rPr>
              <a:t>Option 2*: </a:t>
            </a:r>
            <a:r>
              <a:rPr lang="en-US" sz="1800" dirty="0">
                <a:solidFill>
                  <a:srgbClr val="2D637F"/>
                </a:solidFill>
              </a:rPr>
              <a:t>Apply for the Madras Cohort only</a:t>
            </a:r>
          </a:p>
          <a:p>
            <a:pPr lvl="1">
              <a:lnSpc>
                <a:spcPct val="120000"/>
              </a:lnSpc>
              <a:spcBef>
                <a:spcPts val="0"/>
              </a:spcBef>
            </a:pPr>
            <a:r>
              <a:rPr lang="en-US" sz="1800" b="1" dirty="0">
                <a:solidFill>
                  <a:srgbClr val="1A2D54"/>
                </a:solidFill>
              </a:rPr>
              <a:t>Option 3*: </a:t>
            </a:r>
            <a:r>
              <a:rPr lang="en-US" sz="1800" dirty="0">
                <a:solidFill>
                  <a:srgbClr val="2D637F"/>
                </a:solidFill>
              </a:rPr>
              <a:t>Apply for the Bend Cohort first, if not selected, move application to Madras cohort</a:t>
            </a:r>
          </a:p>
          <a:p>
            <a:pPr lvl="1">
              <a:lnSpc>
                <a:spcPct val="120000"/>
              </a:lnSpc>
              <a:spcBef>
                <a:spcPts val="0"/>
              </a:spcBef>
            </a:pPr>
            <a:r>
              <a:rPr lang="en-US" sz="1800" b="1" dirty="0">
                <a:solidFill>
                  <a:srgbClr val="1A2D54"/>
                </a:solidFill>
              </a:rPr>
              <a:t>Option 4*: </a:t>
            </a:r>
            <a:r>
              <a:rPr lang="en-US" sz="1800" dirty="0">
                <a:solidFill>
                  <a:srgbClr val="2D637F"/>
                </a:solidFill>
              </a:rPr>
              <a:t>Apply for the Madras Cohort first, if not selected, move application to Bend cohort</a:t>
            </a:r>
            <a:endParaRPr lang="en-US" sz="1200" dirty="0">
              <a:solidFill>
                <a:srgbClr val="2D637F"/>
              </a:solidFill>
            </a:endParaRPr>
          </a:p>
          <a:p>
            <a:pPr marL="0" indent="0">
              <a:lnSpc>
                <a:spcPct val="120000"/>
              </a:lnSpc>
              <a:spcBef>
                <a:spcPts val="0"/>
              </a:spcBef>
              <a:buNone/>
            </a:pPr>
            <a:endParaRPr lang="en-US" sz="1200" b="1" i="1" dirty="0"/>
          </a:p>
          <a:p>
            <a:pPr marL="0" indent="0">
              <a:lnSpc>
                <a:spcPct val="120000"/>
              </a:lnSpc>
              <a:spcBef>
                <a:spcPts val="0"/>
              </a:spcBef>
              <a:buNone/>
            </a:pPr>
            <a:r>
              <a:rPr lang="en-US" sz="1400" b="1" i="1" dirty="0">
                <a:solidFill>
                  <a:srgbClr val="C00000"/>
                </a:solidFill>
              </a:rPr>
              <a:t>*Additional residency documentation is required for Priority Admissions for </a:t>
            </a:r>
          </a:p>
          <a:p>
            <a:pPr marL="0" indent="0">
              <a:lnSpc>
                <a:spcPct val="120000"/>
              </a:lnSpc>
              <a:spcBef>
                <a:spcPts val="0"/>
              </a:spcBef>
              <a:buNone/>
            </a:pPr>
            <a:r>
              <a:rPr lang="en-US" sz="1400" b="1" i="1" dirty="0">
                <a:solidFill>
                  <a:srgbClr val="C00000"/>
                </a:solidFill>
              </a:rPr>
              <a:t>Madras Campus Cohort.</a:t>
            </a:r>
          </a:p>
        </p:txBody>
      </p:sp>
    </p:spTree>
    <p:extLst>
      <p:ext uri="{BB962C8B-B14F-4D97-AF65-F5344CB8AC3E}">
        <p14:creationId xmlns:p14="http://schemas.microsoft.com/office/powerpoint/2010/main" val="246859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APPLICATION ELIGIBILITY</a:t>
            </a:r>
            <a:br>
              <a:rPr lang="en-US" dirty="0"/>
            </a:br>
            <a:r>
              <a:rPr lang="en-US" sz="3200" i="1" dirty="0">
                <a:solidFill>
                  <a:schemeClr val="accent2">
                    <a:lumMod val="50000"/>
                  </a:schemeClr>
                </a:solidFill>
              </a:rPr>
              <a:t>Residency Requirement</a:t>
            </a:r>
            <a:endParaRPr lang="en-US" i="1" dirty="0">
              <a:solidFill>
                <a:schemeClr val="accent2">
                  <a:lumMod val="50000"/>
                </a:schemeClr>
              </a:solidFill>
            </a:endParaRPr>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252728" y="2253617"/>
            <a:ext cx="9920288" cy="3827143"/>
          </a:xfrm>
        </p:spPr>
        <p:txBody>
          <a:bodyPr>
            <a:normAutofit/>
          </a:bodyPr>
          <a:lstStyle/>
          <a:p>
            <a:pPr marL="0" indent="0">
              <a:buNone/>
            </a:pPr>
            <a:r>
              <a:rPr lang="en-US" sz="2000" b="1" dirty="0">
                <a:solidFill>
                  <a:srgbClr val="1A2D54"/>
                </a:solidFill>
              </a:rPr>
              <a:t>Bend and Madras Cohort Residency Requirement:</a:t>
            </a:r>
          </a:p>
          <a:p>
            <a:pPr lvl="1"/>
            <a:r>
              <a:rPr lang="en-US" sz="1800" dirty="0"/>
              <a:t>Must be an “in-district” student by the start of the nursing program. </a:t>
            </a:r>
          </a:p>
          <a:p>
            <a:pPr marL="0" indent="0">
              <a:buNone/>
            </a:pPr>
            <a:r>
              <a:rPr lang="en-US" sz="2000" b="1" dirty="0">
                <a:solidFill>
                  <a:srgbClr val="1A2D54"/>
                </a:solidFill>
              </a:rPr>
              <a:t>If you are not already living in-district:</a:t>
            </a:r>
          </a:p>
          <a:p>
            <a:pPr lvl="1"/>
            <a:r>
              <a:rPr lang="en-US" sz="1800" dirty="0"/>
              <a:t>If they start taking classes as an out-of-district/out-of-state student, Students are considered “out-of-district” for two years.</a:t>
            </a:r>
          </a:p>
          <a:p>
            <a:pPr lvl="1"/>
            <a:r>
              <a:rPr lang="en-US" sz="1800" dirty="0"/>
              <a:t>Or, students may wait one full year after moving to the area before taking any classes at COCC, then they can apply as an in-district student.</a:t>
            </a:r>
          </a:p>
          <a:p>
            <a:pPr lvl="1"/>
            <a:r>
              <a:rPr lang="en-US" sz="1800" dirty="0"/>
              <a:t>Applicants may be required to document in-district residency if inconsistencies are noted between the application and student record information.</a:t>
            </a:r>
          </a:p>
          <a:p>
            <a:pPr marL="0" indent="0">
              <a:buNone/>
            </a:pPr>
            <a:endParaRPr lang="en-US" sz="2000" b="1" dirty="0">
              <a:solidFill>
                <a:srgbClr val="0096D6"/>
              </a:solidFill>
            </a:endParaRPr>
          </a:p>
          <a:p>
            <a:pPr marL="0" indent="0">
              <a:buNone/>
            </a:pPr>
            <a:r>
              <a:rPr lang="en-US" sz="2000" b="1" dirty="0">
                <a:solidFill>
                  <a:srgbClr val="1A2D54"/>
                </a:solidFill>
              </a:rPr>
              <a:t>Refer to district map on COCC’s website.</a:t>
            </a:r>
          </a:p>
        </p:txBody>
      </p:sp>
      <p:pic>
        <p:nvPicPr>
          <p:cNvPr id="5" name="Graphic 4" descr="Heart with pulse with solid fill">
            <a:extLst>
              <a:ext uri="{FF2B5EF4-FFF2-40B4-BE49-F238E27FC236}">
                <a16:creationId xmlns:a16="http://schemas.microsoft.com/office/drawing/2014/main" id="{AF2E1E3B-4B6F-49B0-AFA2-3CD92C77B8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08270" y="777240"/>
            <a:ext cx="1664746" cy="1664746"/>
          </a:xfrm>
          <a:prstGeom prst="rect">
            <a:avLst/>
          </a:prstGeom>
        </p:spPr>
      </p:pic>
    </p:spTree>
    <p:extLst>
      <p:ext uri="{BB962C8B-B14F-4D97-AF65-F5344CB8AC3E}">
        <p14:creationId xmlns:p14="http://schemas.microsoft.com/office/powerpoint/2010/main" val="180997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94D0-EE1D-8D14-5E80-08E4E7CF6EF0}"/>
              </a:ext>
            </a:extLst>
          </p:cNvPr>
          <p:cNvSpPr>
            <a:spLocks noGrp="1"/>
          </p:cNvSpPr>
          <p:nvPr>
            <p:ph type="title"/>
          </p:nvPr>
        </p:nvSpPr>
        <p:spPr/>
        <p:txBody>
          <a:bodyPr/>
          <a:lstStyle/>
          <a:p>
            <a:r>
              <a:rPr lang="en-US" dirty="0"/>
              <a:t>APPLICATION ELIGIBILITY</a:t>
            </a:r>
            <a:br>
              <a:rPr lang="en-US" dirty="0"/>
            </a:br>
            <a:r>
              <a:rPr lang="en-US" sz="3200" i="1" dirty="0">
                <a:solidFill>
                  <a:schemeClr val="accent2">
                    <a:lumMod val="50000"/>
                  </a:schemeClr>
                </a:solidFill>
              </a:rPr>
              <a:t>Madras Cohort Residency Requirement</a:t>
            </a:r>
            <a:endParaRPr lang="en-US" i="1" dirty="0">
              <a:solidFill>
                <a:schemeClr val="accent2">
                  <a:lumMod val="50000"/>
                </a:schemeClr>
              </a:solidFill>
            </a:endParaRPr>
          </a:p>
        </p:txBody>
      </p:sp>
      <p:sp>
        <p:nvSpPr>
          <p:cNvPr id="3" name="Content Placeholder 2">
            <a:extLst>
              <a:ext uri="{FF2B5EF4-FFF2-40B4-BE49-F238E27FC236}">
                <a16:creationId xmlns:a16="http://schemas.microsoft.com/office/drawing/2014/main" id="{16A58073-1358-1DD7-92F3-046E5E276D69}"/>
              </a:ext>
            </a:extLst>
          </p:cNvPr>
          <p:cNvSpPr>
            <a:spLocks noGrp="1"/>
          </p:cNvSpPr>
          <p:nvPr>
            <p:ph idx="1"/>
          </p:nvPr>
        </p:nvSpPr>
        <p:spPr>
          <a:xfrm>
            <a:off x="1106311" y="2253617"/>
            <a:ext cx="10066705" cy="3910116"/>
          </a:xfrm>
        </p:spPr>
        <p:txBody>
          <a:bodyPr>
            <a:normAutofit lnSpcReduction="10000"/>
          </a:bodyPr>
          <a:lstStyle/>
          <a:p>
            <a:pPr marL="0" indent="0">
              <a:lnSpc>
                <a:spcPct val="100000"/>
              </a:lnSpc>
              <a:spcBef>
                <a:spcPts val="0"/>
              </a:spcBef>
              <a:spcAft>
                <a:spcPts val="800"/>
              </a:spcAft>
              <a:buNone/>
            </a:pPr>
            <a:r>
              <a:rPr lang="en-US" sz="2000" b="1" dirty="0">
                <a:solidFill>
                  <a:srgbClr val="1A2D54"/>
                </a:solidFill>
              </a:rPr>
              <a:t>Admissions for the Madras Cohort is based on the following priority </a:t>
            </a:r>
          </a:p>
          <a:p>
            <a:pPr marL="0" indent="0">
              <a:lnSpc>
                <a:spcPct val="100000"/>
              </a:lnSpc>
              <a:spcBef>
                <a:spcPts val="0"/>
              </a:spcBef>
              <a:spcAft>
                <a:spcPts val="800"/>
              </a:spcAft>
              <a:buNone/>
            </a:pPr>
            <a:r>
              <a:rPr lang="en-US" sz="1800" dirty="0"/>
              <a:t>Documentation of current residence is required when applying for this cohort – examples include: current utility bills, property tax records, tribal ID, vehicle title or registration card, etc.</a:t>
            </a:r>
          </a:p>
          <a:p>
            <a:pPr marL="1143000" marR="0" lvl="2" indent="-228600">
              <a:lnSpc>
                <a:spcPct val="100000"/>
              </a:lnSpc>
              <a:spcBef>
                <a:spcPts val="0"/>
              </a:spcBef>
              <a:buFont typeface="Wingdings" panose="05000000000000000000" pitchFamily="2" charset="2"/>
              <a:buChar char=""/>
            </a:pPr>
            <a:r>
              <a:rPr lang="en-US" sz="1800" b="1" dirty="0">
                <a:solidFill>
                  <a:srgbClr val="1A2D54"/>
                </a:solidFill>
              </a:rPr>
              <a:t>Priority 1*: </a:t>
            </a:r>
            <a:r>
              <a:rPr lang="en-US" sz="1800" dirty="0">
                <a:solidFill>
                  <a:srgbClr val="2D637F"/>
                </a:solidFill>
              </a:rPr>
              <a:t>In-district residents of Jefferson County and in-district residents and members of the Confederated Tribes of Warm Springs. </a:t>
            </a:r>
          </a:p>
          <a:p>
            <a:pPr marL="1143000" marR="0" lvl="2" indent="-228600">
              <a:lnSpc>
                <a:spcPct val="100000"/>
              </a:lnSpc>
              <a:spcBef>
                <a:spcPts val="0"/>
              </a:spcBef>
              <a:buFont typeface="Wingdings" panose="05000000000000000000" pitchFamily="2" charset="2"/>
              <a:buChar char=""/>
            </a:pPr>
            <a:r>
              <a:rPr lang="en-US" sz="1800" b="1" dirty="0">
                <a:solidFill>
                  <a:srgbClr val="1A2D54"/>
                </a:solidFill>
              </a:rPr>
              <a:t>Priority 2*: </a:t>
            </a:r>
            <a:r>
              <a:rPr lang="en-US" sz="1800" dirty="0">
                <a:solidFill>
                  <a:srgbClr val="2D637F"/>
                </a:solidFill>
              </a:rPr>
              <a:t>In-district residents of Crook County.</a:t>
            </a:r>
          </a:p>
          <a:p>
            <a:pPr marL="1143000" marR="0" lvl="2" indent="-228600">
              <a:lnSpc>
                <a:spcPct val="100000"/>
              </a:lnSpc>
              <a:spcBef>
                <a:spcPts val="0"/>
              </a:spcBef>
              <a:buFont typeface="Wingdings" panose="05000000000000000000" pitchFamily="2" charset="2"/>
              <a:buChar char=""/>
            </a:pPr>
            <a:r>
              <a:rPr lang="en-US" sz="1800" b="1" dirty="0">
                <a:solidFill>
                  <a:srgbClr val="1A2D54"/>
                </a:solidFill>
              </a:rPr>
              <a:t>Priority 3*: </a:t>
            </a:r>
            <a:r>
              <a:rPr lang="en-US" sz="1800" dirty="0">
                <a:solidFill>
                  <a:srgbClr val="2D637F"/>
                </a:solidFill>
              </a:rPr>
              <a:t>All other in-district residents </a:t>
            </a:r>
          </a:p>
          <a:p>
            <a:pPr marL="1143000" marR="0" lvl="2" indent="-228600">
              <a:lnSpc>
                <a:spcPct val="100000"/>
              </a:lnSpc>
              <a:spcBef>
                <a:spcPts val="0"/>
              </a:spcBef>
              <a:buFont typeface="Wingdings" panose="05000000000000000000" pitchFamily="2" charset="2"/>
              <a:buChar char=""/>
            </a:pPr>
            <a:endParaRPr lang="en-US" dirty="0"/>
          </a:p>
          <a:p>
            <a:pPr marL="0" marR="0" indent="0">
              <a:lnSpc>
                <a:spcPct val="100000"/>
              </a:lnSpc>
              <a:spcBef>
                <a:spcPts val="0"/>
              </a:spcBef>
              <a:spcAft>
                <a:spcPts val="800"/>
              </a:spcAft>
              <a:buNone/>
            </a:pPr>
            <a:r>
              <a:rPr lang="en-US" sz="1800" dirty="0"/>
              <a:t>*No points are awarded for priority groupings. Applicants for the Madras cohort will be organized into three priority groups: Priority group 1 will be ranked and awarded seats first, then Priority group 2 will be ranked and awarded seats (if any are remaining), then Priority group 3 will be ranked and awarded seats (if any are remaining). </a:t>
            </a:r>
          </a:p>
          <a:p>
            <a:pPr marL="0" indent="0">
              <a:lnSpc>
                <a:spcPct val="100000"/>
              </a:lnSpc>
              <a:buNone/>
            </a:pPr>
            <a:r>
              <a:rPr lang="en-US" sz="2000" b="1" dirty="0">
                <a:solidFill>
                  <a:srgbClr val="1A2D54"/>
                </a:solidFill>
              </a:rPr>
              <a:t>Refer to district map on COCC’s website.</a:t>
            </a:r>
          </a:p>
        </p:txBody>
      </p:sp>
    </p:spTree>
    <p:extLst>
      <p:ext uri="{BB962C8B-B14F-4D97-AF65-F5344CB8AC3E}">
        <p14:creationId xmlns:p14="http://schemas.microsoft.com/office/powerpoint/2010/main" val="1226095255"/>
      </p:ext>
    </p:extLst>
  </p:cSld>
  <p:clrMapOvr>
    <a:masterClrMapping/>
  </p:clrMapOvr>
</p:sld>
</file>

<file path=ppt/theme/theme1.xml><?xml version="1.0" encoding="utf-8"?>
<a:theme xmlns:a="http://schemas.openxmlformats.org/drawingml/2006/main" name="Office Theme">
  <a:themeElements>
    <a:clrScheme name="COCC COLORS">
      <a:dk1>
        <a:srgbClr val="000000"/>
      </a:dk1>
      <a:lt1>
        <a:srgbClr val="FFFFFF"/>
      </a:lt1>
      <a:dk2>
        <a:srgbClr val="637052"/>
      </a:dk2>
      <a:lt2>
        <a:srgbClr val="CCDDEA"/>
      </a:lt2>
      <a:accent1>
        <a:srgbClr val="91B7DB"/>
      </a:accent1>
      <a:accent2>
        <a:srgbClr val="2C637F"/>
      </a:accent2>
      <a:accent3>
        <a:srgbClr val="EEB111"/>
      </a:accent3>
      <a:accent4>
        <a:srgbClr val="2CAFA3"/>
      </a:accent4>
      <a:accent5>
        <a:srgbClr val="78A22F"/>
      </a:accent5>
      <a:accent6>
        <a:srgbClr val="956E8E"/>
      </a:accent6>
      <a:hlink>
        <a:srgbClr val="0096D6"/>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957E7238-8729-E946-B6F9-168592CCD2BD}" vid="{19E291AF-B4FB-B242-82AD-B9BB0EA228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mpr-template-b2</Template>
  <TotalTime>1837</TotalTime>
  <Words>2107</Words>
  <Application>Microsoft Office PowerPoint</Application>
  <PresentationFormat>Widescreen</PresentationFormat>
  <Paragraphs>217</Paragraphs>
  <Slides>28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Georgia</vt:lpstr>
      <vt:lpstr>Wingdings</vt:lpstr>
      <vt:lpstr>Office Theme</vt:lpstr>
      <vt:lpstr>Welcome!</vt:lpstr>
      <vt:lpstr>WHILE YOU WAIT…</vt:lpstr>
      <vt:lpstr>Associate of Applied Science in Nursing </vt:lpstr>
      <vt:lpstr>AGENDA</vt:lpstr>
      <vt:lpstr>PROGRAM OVERVIEW</vt:lpstr>
      <vt:lpstr>APPLICATION ELIGIBILITY Requirements</vt:lpstr>
      <vt:lpstr>APPLICATION ELIGIBILITY Cohort Options</vt:lpstr>
      <vt:lpstr>APPLICATION ELIGIBILITY Residency Requirement</vt:lpstr>
      <vt:lpstr>APPLICATION ELIGIBILITY Madras Cohort Residency Requirement</vt:lpstr>
      <vt:lpstr>APPLICATION ELIGIBILITY Residency Map:</vt:lpstr>
      <vt:lpstr>APPLICATION ELIGIBILITY Madras Cohort Notes</vt:lpstr>
      <vt:lpstr>APPLICATION ELIGIBILITY Pre-Requisite Course Requirements</vt:lpstr>
      <vt:lpstr>APPLICATION POINTS CRITERIA</vt:lpstr>
      <vt:lpstr>APPLICATION POINTS CRITERIA</vt:lpstr>
      <vt:lpstr>APPLICATION POINTS CRITERIA</vt:lpstr>
      <vt:lpstr>APPLICATION POINTS CRITERIA</vt:lpstr>
      <vt:lpstr>APPLICATION POINTS CRITERIA</vt:lpstr>
      <vt:lpstr>APPLICATION POINTS CRITERIA</vt:lpstr>
      <vt:lpstr>APPLICATION POINTS CRITERIA</vt:lpstr>
      <vt:lpstr>APPLICATION ELIGIBILITY Application Status</vt:lpstr>
      <vt:lpstr>APPLICATION ELIGIBILITY Application Status</vt:lpstr>
      <vt:lpstr>APPLICATION ELIGIBILITY Application Status</vt:lpstr>
      <vt:lpstr>APPLICATION ELIGIBILITY Application Status</vt:lpstr>
      <vt:lpstr>APPLICATION ELIGIBILITY Application Status</vt:lpstr>
      <vt:lpstr>APPLICATION ELIGIBILITY Application Status</vt:lpstr>
      <vt:lpstr>Schedule an appointment with your Advisor</vt:lpstr>
      <vt:lpstr>Questions?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Violissi</dc:creator>
  <cp:lastModifiedBy>Amanda Bevington Drungil</cp:lastModifiedBy>
  <cp:revision>45</cp:revision>
  <dcterms:created xsi:type="dcterms:W3CDTF">2025-03-07T00:06:43Z</dcterms:created>
  <dcterms:modified xsi:type="dcterms:W3CDTF">2026-02-10T20:21:57Z</dcterms:modified>
</cp:coreProperties>
</file>