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41"/>
  </p:notesMasterIdLst>
  <p:sldIdLst>
    <p:sldId id="256" r:id="rId5"/>
    <p:sldId id="267" r:id="rId6"/>
    <p:sldId id="305" r:id="rId7"/>
    <p:sldId id="277" r:id="rId8"/>
    <p:sldId id="271" r:id="rId9"/>
    <p:sldId id="281" r:id="rId10"/>
    <p:sldId id="304" r:id="rId11"/>
    <p:sldId id="297" r:id="rId12"/>
    <p:sldId id="298" r:id="rId13"/>
    <p:sldId id="282" r:id="rId14"/>
    <p:sldId id="283" r:id="rId15"/>
    <p:sldId id="266" r:id="rId16"/>
    <p:sldId id="284" r:id="rId17"/>
    <p:sldId id="285" r:id="rId18"/>
    <p:sldId id="286" r:id="rId19"/>
    <p:sldId id="287" r:id="rId20"/>
    <p:sldId id="288" r:id="rId21"/>
    <p:sldId id="306" r:id="rId22"/>
    <p:sldId id="307" r:id="rId23"/>
    <p:sldId id="290" r:id="rId24"/>
    <p:sldId id="291" r:id="rId25"/>
    <p:sldId id="292" r:id="rId26"/>
    <p:sldId id="301" r:id="rId27"/>
    <p:sldId id="299" r:id="rId28"/>
    <p:sldId id="302" r:id="rId29"/>
    <p:sldId id="303" r:id="rId30"/>
    <p:sldId id="308" r:id="rId31"/>
    <p:sldId id="309" r:id="rId32"/>
    <p:sldId id="317" r:id="rId33"/>
    <p:sldId id="310" r:id="rId34"/>
    <p:sldId id="311" r:id="rId35"/>
    <p:sldId id="312" r:id="rId36"/>
    <p:sldId id="313" r:id="rId37"/>
    <p:sldId id="314" r:id="rId38"/>
    <p:sldId id="300" r:id="rId39"/>
    <p:sldId id="293" r:id="rId4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1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cia Moore" initials="AM" lastIdx="1" clrIdx="0">
    <p:extLst>
      <p:ext uri="{19B8F6BF-5375-455C-9EA6-DF929625EA0E}">
        <p15:presenceInfo xmlns:p15="http://schemas.microsoft.com/office/powerpoint/2012/main" userId="3a5baf5ea54abad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85C"/>
    <a:srgbClr val="647D33"/>
    <a:srgbClr val="7EA1C4"/>
    <a:srgbClr val="586D2D"/>
    <a:srgbClr val="A0C5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303" autoAdjust="0"/>
    <p:restoredTop sz="83754" autoAdjust="0"/>
  </p:normalViewPr>
  <p:slideViewPr>
    <p:cSldViewPr snapToGrid="0" snapToObjects="1">
      <p:cViewPr varScale="1">
        <p:scale>
          <a:sx n="88" d="100"/>
          <a:sy n="88" d="100"/>
        </p:scale>
        <p:origin x="1074" y="96"/>
      </p:cViewPr>
      <p:guideLst>
        <p:guide orient="horz" pos="2160"/>
        <p:guide pos="29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-37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commentAuthors" Target="comment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D917E0E-CBBD-4291-8D04-3570751D64EF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42D299-DD25-44BB-A2AB-99B1EDFE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655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cc.edu/policies/general-policy-manual/human-resources/mandatory-reporting---child-protection-policy.aspx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398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16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162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168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31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452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2480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893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15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294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65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493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45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or off</a:t>
            </a:r>
            <a:r>
              <a:rPr lang="en-US" baseline="0" dirty="0"/>
              <a:t> campus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28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The College is required to investigate Title IX concerns if an employee is involved; it is not required to do so if it is a non-Title IX sexual harassment, sexual assault, domestic violence, dating violence, and stalking concern.</a:t>
            </a:r>
          </a:p>
          <a:p>
            <a:pPr lvl="0"/>
            <a:r>
              <a:rPr lang="en-US" dirty="0"/>
              <a:t>The College is required to investigate if the alleged victim is under the age of 18; depending on the nature of the concern, the College may be required to report information to appropriate authorities (see HR Policy - </a:t>
            </a:r>
            <a:r>
              <a:rPr lang="en-US" u="sng" dirty="0">
                <a:hlinkClick r:id="rId3" tooltip="Mandatory Reporting - Child Protection Policy"/>
              </a:rPr>
              <a:t>Mandatory Reporting - Child Protection Policy</a:t>
            </a:r>
            <a:r>
              <a:rPr lang="en-US" dirty="0"/>
              <a:t>).</a:t>
            </a:r>
          </a:p>
          <a:p>
            <a:pPr lvl="0"/>
            <a:r>
              <a:rPr lang="en-US" dirty="0"/>
              <a:t>The College may investigate a report if it is a pattern of repeated behavior and/or if there appears to be a health or safety risk to the College.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12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36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51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34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93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16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26485C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10882" y="6662057"/>
            <a:ext cx="91548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Central Oregon Community College | 2600 N.W. College Way | Bend, Oregon 97703 | 541.383.7700 | cocc.edu </a:t>
            </a:r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9E7B99-7C3F-4BC3-B7B8-7E1F8C620B24}" type="datetime1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86000"/>
            <a:ext cx="4038600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2286000"/>
            <a:ext cx="3929062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968" y="13589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888" y="1358900"/>
            <a:ext cx="5014912" cy="47672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57475"/>
            <a:ext cx="3008313" cy="34686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01367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83" y="2267211"/>
            <a:ext cx="7258833" cy="3884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1" r:id="rId5"/>
    <p:sldLayoutId id="2147493462" r:id="rId6"/>
    <p:sldLayoutId id="2147493463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rgbClr val="26485C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26485C"/>
          </a:solidFill>
          <a:latin typeface="+mj-lt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26485C"/>
          </a:solidFill>
          <a:latin typeface="+mj-lt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26485C"/>
          </a:solidFill>
          <a:latin typeface="+mj-lt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26485C"/>
          </a:solidFill>
          <a:latin typeface="+mj-lt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26485C"/>
          </a:solidFill>
          <a:latin typeface="+mj-lt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372" y="4383164"/>
            <a:ext cx="7999255" cy="1786919"/>
          </a:xfrm>
        </p:spPr>
        <p:txBody>
          <a:bodyPr anchor="t">
            <a:normAutofit/>
          </a:bodyPr>
          <a:lstStyle/>
          <a:p>
            <a:r>
              <a:rPr lang="en-US" sz="3200" dirty="0">
                <a:latin typeface="Geometr415 Md BT" panose="020B0602020204020303" pitchFamily="34" charset="0"/>
              </a:rPr>
              <a:t>Know Your IX: </a:t>
            </a:r>
            <a:br>
              <a:rPr lang="en-US" sz="3200" dirty="0">
                <a:latin typeface="Geometr415 Md BT" panose="020B0602020204020303" pitchFamily="34" charset="0"/>
              </a:rPr>
            </a:br>
            <a:r>
              <a:rPr lang="en-US" sz="3200" dirty="0">
                <a:latin typeface="Geometr415 Md BT" panose="020B0602020204020303" pitchFamily="34" charset="0"/>
              </a:rPr>
              <a:t>Title IX Training for Employees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7F6DF42D-FBD3-4489-BF92-03DBA55F99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1335" y="1830137"/>
            <a:ext cx="2917242" cy="23983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E03B151-8D07-43CF-B657-C87BAA0F57D3}"/>
              </a:ext>
            </a:extLst>
          </p:cNvPr>
          <p:cNvSpPr txBox="1"/>
          <p:nvPr/>
        </p:nvSpPr>
        <p:spPr>
          <a:xfrm rot="40170">
            <a:off x="3248025" y="2010805"/>
            <a:ext cx="251752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26485C"/>
                </a:solidFill>
                <a:latin typeface="Hollaboi FREE" pitchFamily="2" charset="0"/>
              </a:rPr>
              <a:t>Tell </a:t>
            </a:r>
          </a:p>
          <a:p>
            <a:pPr algn="ctr"/>
            <a:r>
              <a:rPr lang="en-US" sz="4400" b="1" dirty="0">
                <a:solidFill>
                  <a:srgbClr val="26485C"/>
                </a:solidFill>
                <a:latin typeface="Hollaboi FREE" pitchFamily="2" charset="0"/>
              </a:rPr>
              <a:t>Someone</a:t>
            </a:r>
          </a:p>
        </p:txBody>
      </p:sp>
    </p:spTree>
    <p:extLst>
      <p:ext uri="{BB962C8B-B14F-4D97-AF65-F5344CB8AC3E}">
        <p14:creationId xmlns:p14="http://schemas.microsoft.com/office/powerpoint/2010/main" val="3934260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210739" y="1868706"/>
            <a:ext cx="6550645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dirty="0">
                <a:latin typeface="Geometr415 Md BT" panose="020B0602020204020303" pitchFamily="34" charset="0"/>
              </a:rPr>
              <a:t>Important Notes:  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Digital abuse is prohibited in all Title IX situations and includes internet, cell phones, social media.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Third party harassment is also prohibited.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Title IX applies to COCC events, on- or off-campus and </a:t>
            </a:r>
            <a:r>
              <a:rPr lang="en-US" sz="2400" i="1" dirty="0">
                <a:latin typeface="Geometr415 Lt BT" panose="020B0502020204020303" pitchFamily="34" charset="0"/>
              </a:rPr>
              <a:t>may</a:t>
            </a:r>
            <a:r>
              <a:rPr lang="en-US" sz="2400" dirty="0">
                <a:latin typeface="Geometr415 Lt BT" panose="020B0502020204020303" pitchFamily="34" charset="0"/>
              </a:rPr>
              <a:t> apply to non-COCC off-campus events</a:t>
            </a:r>
          </a:p>
          <a:p>
            <a:endParaRPr lang="en-US" sz="2400" dirty="0">
              <a:latin typeface="Geometr415 Lt BT" panose="020B05020202040203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E86872-BCE1-47C7-AFCD-3A0BF093FEEC}"/>
              </a:ext>
            </a:extLst>
          </p:cNvPr>
          <p:cNvSpPr txBox="1"/>
          <p:nvPr/>
        </p:nvSpPr>
        <p:spPr>
          <a:xfrm rot="20857261">
            <a:off x="1715248" y="2868516"/>
            <a:ext cx="5713503" cy="1323439"/>
          </a:xfrm>
          <a:prstGeom prst="rect">
            <a:avLst/>
          </a:prstGeom>
          <a:solidFill>
            <a:schemeClr val="bg1"/>
          </a:solidFill>
          <a:ln w="19050">
            <a:solidFill>
              <a:srgbClr val="647D3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But the most important part</a:t>
            </a:r>
            <a:r>
              <a:rPr lang="en-US" sz="2800" spc="200" dirty="0">
                <a:solidFill>
                  <a:srgbClr val="26485C"/>
                </a:solidFill>
                <a:latin typeface="Beyond The Mountains" pitchFamily="2" charset="0"/>
              </a:rPr>
              <a:t>?</a:t>
            </a:r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  Tell someone</a:t>
            </a:r>
            <a:r>
              <a:rPr lang="en-US" sz="4000" spc="200" dirty="0">
                <a:solidFill>
                  <a:srgbClr val="26485C"/>
                </a:solidFill>
                <a:latin typeface="+mj-lt"/>
              </a:rPr>
              <a:t>.</a:t>
            </a:r>
            <a:endParaRPr lang="en-US" sz="3200" spc="200" dirty="0">
              <a:solidFill>
                <a:srgbClr val="26485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522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" y="2334768"/>
            <a:ext cx="2051202" cy="20512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7942" y="2720949"/>
            <a:ext cx="5853558" cy="1640205"/>
          </a:xfrm>
        </p:spPr>
        <p:txBody>
          <a:bodyPr anchor="t">
            <a:noAutofit/>
          </a:bodyPr>
          <a:lstStyle/>
          <a:p>
            <a:pPr algn="l"/>
            <a:r>
              <a:rPr lang="en-US" dirty="0">
                <a:latin typeface="Geometr415 Md BT" panose="020B0602020204020303" pitchFamily="34" charset="0"/>
              </a:rPr>
              <a:t>TELL SOMEONE:</a:t>
            </a:r>
            <a:br>
              <a:rPr lang="en-US" dirty="0">
                <a:latin typeface="Geometr415 Md BT" panose="020B0602020204020303" pitchFamily="34" charset="0"/>
              </a:rPr>
            </a:br>
            <a:r>
              <a:rPr lang="en-US" dirty="0">
                <a:latin typeface="Geometr415 Md BT" panose="020B0602020204020303" pitchFamily="34" charset="0"/>
              </a:rPr>
              <a:t>REPORTING TITLE IX</a:t>
            </a:r>
          </a:p>
        </p:txBody>
      </p:sp>
    </p:spTree>
    <p:extLst>
      <p:ext uri="{BB962C8B-B14F-4D97-AF65-F5344CB8AC3E}">
        <p14:creationId xmlns:p14="http://schemas.microsoft.com/office/powerpoint/2010/main" val="1822047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" y="2334768"/>
            <a:ext cx="2051202" cy="205120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500782" y="2156580"/>
            <a:ext cx="65506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Your Responsibility: Tell Someone</a:t>
            </a:r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Title IX Coordinator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Title IX Deputy Coordinator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Office of Student Life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Campus Safety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Human 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College Incident Report</a:t>
            </a:r>
          </a:p>
          <a:p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EF39AE4-7AC9-45C7-983A-DAC4B5628FBE}"/>
              </a:ext>
            </a:extLst>
          </p:cNvPr>
          <p:cNvGrpSpPr/>
          <p:nvPr/>
        </p:nvGrpSpPr>
        <p:grpSpPr>
          <a:xfrm>
            <a:off x="3008918" y="4799652"/>
            <a:ext cx="318052" cy="251791"/>
            <a:chOff x="3213454" y="4505739"/>
            <a:chExt cx="318052" cy="251791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05F48951-8775-480F-8D9C-4A985148C4BF}"/>
                </a:ext>
              </a:extLst>
            </p:cNvPr>
            <p:cNvCxnSpPr/>
            <p:nvPr/>
          </p:nvCxnSpPr>
          <p:spPr>
            <a:xfrm>
              <a:off x="3213454" y="4750232"/>
              <a:ext cx="318052" cy="0"/>
            </a:xfrm>
            <a:prstGeom prst="straightConnector1">
              <a:avLst/>
            </a:prstGeom>
            <a:ln>
              <a:solidFill>
                <a:srgbClr val="26485C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7076B2E-D789-4EBC-9222-B012FEF39B59}"/>
                </a:ext>
              </a:extLst>
            </p:cNvPr>
            <p:cNvCxnSpPr>
              <a:cxnSpLocks/>
            </p:cNvCxnSpPr>
            <p:nvPr/>
          </p:nvCxnSpPr>
          <p:spPr>
            <a:xfrm>
              <a:off x="3220278" y="4505739"/>
              <a:ext cx="0" cy="251791"/>
            </a:xfrm>
            <a:prstGeom prst="line">
              <a:avLst/>
            </a:prstGeom>
            <a:ln w="38100">
              <a:solidFill>
                <a:srgbClr val="26485C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6FB5E61-146A-4300-8196-B7BEE94B9016}"/>
              </a:ext>
            </a:extLst>
          </p:cNvPr>
          <p:cNvSpPr txBox="1"/>
          <p:nvPr/>
        </p:nvSpPr>
        <p:spPr>
          <a:xfrm>
            <a:off x="3288612" y="4848447"/>
            <a:ext cx="103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cocc.edu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9131F5B-7E77-4748-9656-FB9167C07188}"/>
              </a:ext>
            </a:extLst>
          </p:cNvPr>
          <p:cNvCxnSpPr/>
          <p:nvPr/>
        </p:nvCxnSpPr>
        <p:spPr>
          <a:xfrm>
            <a:off x="4232129" y="5051443"/>
            <a:ext cx="318052" cy="0"/>
          </a:xfrm>
          <a:prstGeom prst="straightConnector1">
            <a:avLst/>
          </a:prstGeom>
          <a:ln>
            <a:solidFill>
              <a:srgbClr val="26485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8F90A7A-B9B0-408F-B388-23018D4E73C1}"/>
              </a:ext>
            </a:extLst>
          </p:cNvPr>
          <p:cNvSpPr txBox="1"/>
          <p:nvPr/>
        </p:nvSpPr>
        <p:spPr>
          <a:xfrm>
            <a:off x="4499381" y="4862397"/>
            <a:ext cx="103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Services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1B2DF70-5AB7-4EF6-A1AF-787DE5EE50C8}"/>
              </a:ext>
            </a:extLst>
          </p:cNvPr>
          <p:cNvCxnSpPr/>
          <p:nvPr/>
        </p:nvCxnSpPr>
        <p:spPr>
          <a:xfrm>
            <a:off x="5407082" y="5043241"/>
            <a:ext cx="318052" cy="0"/>
          </a:xfrm>
          <a:prstGeom prst="straightConnector1">
            <a:avLst/>
          </a:prstGeom>
          <a:ln>
            <a:solidFill>
              <a:srgbClr val="26485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A40040A-3F44-44A9-B5B7-9E9D066372D8}"/>
              </a:ext>
            </a:extLst>
          </p:cNvPr>
          <p:cNvSpPr txBox="1"/>
          <p:nvPr/>
        </p:nvSpPr>
        <p:spPr>
          <a:xfrm>
            <a:off x="5674334" y="4854195"/>
            <a:ext cx="1308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Student Life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256C829-1717-4CCD-87EE-72F31AB1E00E}"/>
              </a:ext>
            </a:extLst>
          </p:cNvPr>
          <p:cNvCxnSpPr/>
          <p:nvPr/>
        </p:nvCxnSpPr>
        <p:spPr>
          <a:xfrm>
            <a:off x="6913357" y="5034351"/>
            <a:ext cx="318052" cy="0"/>
          </a:xfrm>
          <a:prstGeom prst="straightConnector1">
            <a:avLst/>
          </a:prstGeom>
          <a:ln>
            <a:solidFill>
              <a:srgbClr val="26485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17183A6-E2C4-4F30-B4B0-AA13924B08E2}"/>
              </a:ext>
            </a:extLst>
          </p:cNvPr>
          <p:cNvSpPr txBox="1"/>
          <p:nvPr/>
        </p:nvSpPr>
        <p:spPr>
          <a:xfrm>
            <a:off x="7180608" y="4845305"/>
            <a:ext cx="1673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Incident Report</a:t>
            </a:r>
          </a:p>
        </p:txBody>
      </p:sp>
    </p:spTree>
    <p:extLst>
      <p:ext uri="{BB962C8B-B14F-4D97-AF65-F5344CB8AC3E}">
        <p14:creationId xmlns:p14="http://schemas.microsoft.com/office/powerpoint/2010/main" val="379029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" y="2334768"/>
            <a:ext cx="2051202" cy="205120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500783" y="2361427"/>
            <a:ext cx="5995518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COCC’s Title IX Coordinator: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Coordinate the process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Discuss investigation options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Discuss confidentiality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Share local and national resources</a:t>
            </a:r>
          </a:p>
          <a:p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20857261">
            <a:off x="1715248" y="2767280"/>
            <a:ext cx="5713503" cy="1323439"/>
          </a:xfrm>
          <a:prstGeom prst="rect">
            <a:avLst/>
          </a:prstGeom>
          <a:solidFill>
            <a:schemeClr val="bg1"/>
          </a:solidFill>
          <a:ln w="19050">
            <a:solidFill>
              <a:srgbClr val="647D3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But the most important part</a:t>
            </a:r>
            <a:r>
              <a:rPr lang="en-US" sz="2800" spc="200" dirty="0">
                <a:solidFill>
                  <a:srgbClr val="26485C"/>
                </a:solidFill>
                <a:latin typeface="Beyond The Mountains" pitchFamily="2" charset="0"/>
              </a:rPr>
              <a:t>?</a:t>
            </a:r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  Tell someone</a:t>
            </a:r>
            <a:r>
              <a:rPr lang="en-US" sz="4000" spc="200" dirty="0">
                <a:solidFill>
                  <a:srgbClr val="26485C"/>
                </a:solidFill>
                <a:latin typeface="+mj-lt"/>
              </a:rPr>
              <a:t>.</a:t>
            </a:r>
            <a:endParaRPr lang="en-US" sz="3200" spc="200" dirty="0">
              <a:solidFill>
                <a:srgbClr val="26485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371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888678" y="2404870"/>
            <a:ext cx="2048256" cy="20482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3725" y="2720949"/>
            <a:ext cx="5853558" cy="1640205"/>
          </a:xfrm>
        </p:spPr>
        <p:txBody>
          <a:bodyPr anchor="t">
            <a:noAutofit/>
          </a:bodyPr>
          <a:lstStyle/>
          <a:p>
            <a:pPr algn="l"/>
            <a:r>
              <a:rPr lang="en-US" dirty="0">
                <a:latin typeface="Geometr415 Md BT" panose="020B0602020204020303" pitchFamily="34" charset="0"/>
              </a:rPr>
              <a:t>INVESTIGATION</a:t>
            </a:r>
            <a:br>
              <a:rPr lang="en-US" dirty="0">
                <a:latin typeface="Geometr415 Md BT" panose="020B0602020204020303" pitchFamily="34" charset="0"/>
              </a:rPr>
            </a:br>
            <a:r>
              <a:rPr lang="en-US" dirty="0">
                <a:latin typeface="Geometr415 Md BT" panose="020B0602020204020303" pitchFamily="34" charset="0"/>
              </a:rPr>
              <a:t>PROCESS</a:t>
            </a:r>
          </a:p>
        </p:txBody>
      </p:sp>
    </p:spTree>
    <p:extLst>
      <p:ext uri="{BB962C8B-B14F-4D97-AF65-F5344CB8AC3E}">
        <p14:creationId xmlns:p14="http://schemas.microsoft.com/office/powerpoint/2010/main" val="2303559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400217"/>
            <a:ext cx="61992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Confidentiality</a:t>
            </a: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Directed by the reporting party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May limit the College’s ability to respond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-16734" y="2406072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10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D75CC7E-9D2A-4430-A7AC-7258388CBEC9}"/>
              </a:ext>
            </a:extLst>
          </p:cNvPr>
          <p:cNvSpPr txBox="1">
            <a:spLocks/>
          </p:cNvSpPr>
          <p:nvPr/>
        </p:nvSpPr>
        <p:spPr>
          <a:xfrm>
            <a:off x="2220555" y="4080200"/>
            <a:ext cx="8568740" cy="1844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rgbClr val="26485C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6485C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6485C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6485C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6485C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/>
          </a:p>
          <a:p>
            <a:pPr marL="0" indent="0">
              <a:buFont typeface="Arial"/>
              <a:buNone/>
            </a:pPr>
            <a:endParaRPr lang="en-US" sz="2800" dirty="0"/>
          </a:p>
          <a:p>
            <a:pPr marL="0" indent="0">
              <a:buFont typeface="Arial"/>
              <a:buNone/>
            </a:pP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400217"/>
            <a:ext cx="619927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Confidentiality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Directed by the reporting party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May limit the College’s ability to respond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Investigation Options</a:t>
            </a: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Informal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Formal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-16734" y="2406072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097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400217"/>
            <a:ext cx="61992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Confidentiality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Directed by the reporting party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May limit the College’s ability to respond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Investigation Options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Informal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Formal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Non-Retaliation</a:t>
            </a: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No party may engage in activities considered to be retaliatory, including in person, through social media, or through a third party.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-16734" y="2406072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0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400217"/>
            <a:ext cx="619927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Confidentiality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Directed by the reporting party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May limit the College’s ability to respond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Investigation Options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Informal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Formal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Non-Retaliation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No party may engage in activities considered to be retaliatory, including in person, through social media, or through a third party.</a:t>
            </a:r>
          </a:p>
          <a:p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rgbClr val="212121"/>
                </a:solidFill>
                <a:latin typeface="Geometr415 Lt BT" panose="020B0502020204020303" pitchFamily="34" charset="0"/>
              </a:rPr>
              <a:t>Follow Up?</a:t>
            </a: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Federal law limits any follow up information or outcomes to </a:t>
            </a:r>
            <a:r>
              <a:rPr lang="en-US" sz="2000" i="1" dirty="0">
                <a:solidFill>
                  <a:srgbClr val="212121"/>
                </a:solidFill>
                <a:latin typeface="Geometr415 Lt BT" panose="020B0502020204020303" pitchFamily="34" charset="0"/>
              </a:rPr>
              <a:t>only </a:t>
            </a: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those directly involved.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-16734" y="2406072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21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400217"/>
            <a:ext cx="619927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Confidentiality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Directed by the reporting party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May limit the College’s ability to respond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Investigation Options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Informal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Formal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Non-Retaliation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No party may engage in activities considered to be retaliatory, including in person, through social media, or through a third party.</a:t>
            </a:r>
          </a:p>
          <a:p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Follow Up?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Federal law limits any follow up information or outcomes to 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only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 those directly involved.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-16734" y="2406072"/>
            <a:ext cx="2048256" cy="204825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B41E42-BEBC-4636-B5B9-74EE5AE3442D}"/>
              </a:ext>
            </a:extLst>
          </p:cNvPr>
          <p:cNvSpPr txBox="1"/>
          <p:nvPr/>
        </p:nvSpPr>
        <p:spPr>
          <a:xfrm rot="20857261">
            <a:off x="1481571" y="2842108"/>
            <a:ext cx="5713503" cy="1323439"/>
          </a:xfrm>
          <a:prstGeom prst="rect">
            <a:avLst/>
          </a:prstGeom>
          <a:solidFill>
            <a:schemeClr val="bg1"/>
          </a:solidFill>
          <a:ln w="19050">
            <a:solidFill>
              <a:srgbClr val="647D3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But the most important part</a:t>
            </a:r>
            <a:r>
              <a:rPr lang="en-US" sz="2800" spc="200" dirty="0">
                <a:solidFill>
                  <a:srgbClr val="26485C"/>
                </a:solidFill>
                <a:latin typeface="Beyond The Mountains" pitchFamily="2" charset="0"/>
              </a:rPr>
              <a:t>?</a:t>
            </a:r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  Tell someone</a:t>
            </a:r>
            <a:r>
              <a:rPr lang="en-US" sz="4000" spc="200" dirty="0">
                <a:solidFill>
                  <a:srgbClr val="26485C"/>
                </a:solidFill>
                <a:latin typeface="+mj-lt"/>
              </a:rPr>
              <a:t>.</a:t>
            </a:r>
            <a:endParaRPr lang="en-US" sz="3200" spc="200" dirty="0">
              <a:solidFill>
                <a:srgbClr val="26485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805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9597D-63BE-41BD-A8E2-EBFD71263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305" y="1578341"/>
            <a:ext cx="7258833" cy="4485002"/>
          </a:xfrm>
        </p:spPr>
        <p:txBody>
          <a:bodyPr>
            <a:normAutofit/>
          </a:bodyPr>
          <a:lstStyle/>
          <a:p>
            <a:pPr marL="0" indent="0">
              <a:spcAft>
                <a:spcPts val="2000"/>
              </a:spcAft>
              <a:buNone/>
            </a:pPr>
            <a:r>
              <a:rPr lang="en-US" b="1" dirty="0">
                <a:solidFill>
                  <a:schemeClr val="tx1"/>
                </a:solidFill>
                <a:latin typeface="Geometr415 Md BT" panose="020B0602020204020303" pitchFamily="34" charset="0"/>
              </a:rPr>
              <a:t>Today’s Topics</a:t>
            </a:r>
          </a:p>
          <a:p>
            <a:pPr>
              <a:spcBef>
                <a:spcPts val="0"/>
              </a:spcBef>
              <a:spcAft>
                <a:spcPts val="2000"/>
              </a:spcAft>
            </a:pPr>
            <a:r>
              <a:rPr lang="en-US" sz="2800" dirty="0">
                <a:solidFill>
                  <a:schemeClr val="tx1"/>
                </a:solidFill>
                <a:latin typeface="Geometr415 Lt BT" panose="020B0502020204020303" pitchFamily="34" charset="0"/>
              </a:rPr>
              <a:t>Overview of Title IX 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  <a:latin typeface="Geometr415 Lt BT" panose="020B0502020204020303" pitchFamily="34" charset="0"/>
              </a:rPr>
              <a:t>Reporting Process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  <a:latin typeface="Geometr415 Lt BT" panose="020B0502020204020303" pitchFamily="34" charset="0"/>
              </a:rPr>
              <a:t>Investigation Process</a:t>
            </a:r>
          </a:p>
          <a:p>
            <a:pPr lvl="1">
              <a:spcBef>
                <a:spcPts val="0"/>
              </a:spcBef>
              <a:spcAft>
                <a:spcPts val="2000"/>
              </a:spcAft>
            </a:pPr>
            <a:r>
              <a:rPr lang="en-US" sz="2400" dirty="0">
                <a:solidFill>
                  <a:schemeClr val="tx1"/>
                </a:solidFill>
                <a:latin typeface="Geometr415 Lt BT" panose="020B0502020204020303" pitchFamily="34" charset="0"/>
              </a:rPr>
              <a:t>Resources for Support</a:t>
            </a:r>
          </a:p>
          <a:p>
            <a:pPr>
              <a:spcBef>
                <a:spcPts val="0"/>
              </a:spcBef>
              <a:spcAft>
                <a:spcPts val="2000"/>
              </a:spcAft>
            </a:pPr>
            <a:r>
              <a:rPr lang="en-US" sz="2800" dirty="0">
                <a:solidFill>
                  <a:schemeClr val="tx1"/>
                </a:solidFill>
                <a:latin typeface="Geometr415 Lt BT" panose="020B0502020204020303" pitchFamily="34" charset="0"/>
              </a:rPr>
              <a:t>Pregnancy-Related Conditions</a:t>
            </a:r>
          </a:p>
          <a:p>
            <a:pPr>
              <a:spcBef>
                <a:spcPts val="0"/>
              </a:spcBef>
              <a:spcAft>
                <a:spcPts val="2000"/>
              </a:spcAft>
            </a:pPr>
            <a:r>
              <a:rPr lang="en-US" sz="2800" dirty="0">
                <a:solidFill>
                  <a:schemeClr val="tx1"/>
                </a:solidFill>
                <a:latin typeface="Geometr415 Lt BT" panose="020B0502020204020303" pitchFamily="34" charset="0"/>
              </a:rPr>
              <a:t>Contact Information</a:t>
            </a:r>
          </a:p>
          <a:p>
            <a:pPr marL="0" indent="0">
              <a:buNone/>
            </a:pPr>
            <a:endParaRPr lang="en-US" sz="2800" dirty="0">
              <a:latin typeface="Geometr415 Md BT" panose="020B0602020204020303" pitchFamily="34" charset="0"/>
            </a:endParaRPr>
          </a:p>
          <a:p>
            <a:pPr marL="0" indent="0">
              <a:buNone/>
            </a:pPr>
            <a:endParaRPr lang="en-US" sz="2800" dirty="0">
              <a:latin typeface="Geometr415 Md BT" panose="020B0602020204020303" pitchFamily="34" charset="0"/>
            </a:endParaRPr>
          </a:p>
          <a:p>
            <a:pPr marL="0" indent="0">
              <a:buNone/>
            </a:pPr>
            <a:endParaRPr lang="en-US" sz="2800" dirty="0">
              <a:latin typeface="Geometr415 Md BT" panose="020B06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3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5242" y="2720949"/>
            <a:ext cx="5853558" cy="1640205"/>
          </a:xfrm>
        </p:spPr>
        <p:txBody>
          <a:bodyPr anchor="t">
            <a:noAutofit/>
          </a:bodyPr>
          <a:lstStyle/>
          <a:p>
            <a:pPr algn="l"/>
            <a:r>
              <a:rPr lang="en-US" dirty="0">
                <a:latin typeface="Geometr415 Md BT" panose="020B0602020204020303" pitchFamily="34" charset="0"/>
              </a:rPr>
              <a:t>RESOURCES FOR SUPPORT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110" y="2331720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007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96674" y="1945205"/>
            <a:ext cx="6199270" cy="3190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b="1" dirty="0">
                <a:latin typeface="Geometr415 Md BT" panose="020B0602020204020303" pitchFamily="34" charset="0"/>
              </a:rPr>
              <a:t>On-Campus</a:t>
            </a:r>
            <a:endParaRPr lang="en-US" sz="2400" dirty="0">
              <a:latin typeface="Geometr415 Lt BT" panose="020B0502020204020303" pitchFamily="34" charset="0"/>
            </a:endParaRP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COCC Personal Counseling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Alicia Moore, Title IX Coordinator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Jeremy Abbey, Title IX Deputy Coordinator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Office of Student Life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Employee Assistance Program (employees only)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" y="2331720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07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727576"/>
            <a:ext cx="6199270" cy="3621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b="1" dirty="0">
                <a:latin typeface="Geometr415 Md BT" panose="020B0602020204020303" pitchFamily="34" charset="0"/>
              </a:rPr>
              <a:t>Off-Campus</a:t>
            </a:r>
            <a:endParaRPr lang="en-US" sz="2400" dirty="0"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Saving Grace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savinggrace.org 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541.389.7021</a:t>
            </a:r>
          </a:p>
          <a:p>
            <a:pPr marL="800100" lvl="1" indent="-342900">
              <a:spcAft>
                <a:spcPts val="800"/>
              </a:spcAft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Online chat available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National Domestic Violence Hotline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Thehotline.org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1.800.799.SAFE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Online chat available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" y="2331720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3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3642" y="2492844"/>
            <a:ext cx="5157932" cy="3453606"/>
          </a:xfrm>
        </p:spPr>
        <p:txBody>
          <a:bodyPr anchor="t">
            <a:normAutofit/>
          </a:bodyPr>
          <a:lstStyle/>
          <a:p>
            <a:pPr algn="l"/>
            <a:r>
              <a:rPr lang="en-US" sz="4000" dirty="0">
                <a:latin typeface="Geometr415 Md BT" panose="020B0602020204020303" pitchFamily="34" charset="0"/>
              </a:rPr>
              <a:t>Pregnancy or Related Conditions: Definition and Responsibilities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500" y="2399183"/>
            <a:ext cx="1891321" cy="189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239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198449" y="2754381"/>
            <a:ext cx="66082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12121"/>
                </a:solidFill>
                <a:latin typeface="Geometr415 Lt BT" panose="020B0502020204020303" pitchFamily="34" charset="0"/>
              </a:rPr>
              <a:t>Pregnancy or Related Conditions: 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Pregnancy, childbirth, false pregnancy, termination of pregnancy, lactation or recovery from these conditions.</a:t>
            </a:r>
            <a:endParaRPr lang="en-US" sz="2400" b="1" dirty="0">
              <a:solidFill>
                <a:srgbClr val="212121"/>
              </a:solidFill>
              <a:latin typeface="Geometr415 Lt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64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083949" y="1416081"/>
            <a:ext cx="66082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212121"/>
                </a:solidFill>
                <a:latin typeface="Geometr415 Lt BT" panose="020B0502020204020303" pitchFamily="34" charset="0"/>
              </a:rPr>
              <a:t>Your Responsibility</a:t>
            </a:r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If a student tells you that they are pregnant, you </a:t>
            </a:r>
            <a:r>
              <a:rPr lang="en-US" sz="2400" i="1" dirty="0">
                <a:solidFill>
                  <a:srgbClr val="212121"/>
                </a:solidFill>
                <a:latin typeface="Geometr415 Lt BT" panose="020B0502020204020303" pitchFamily="34" charset="0"/>
              </a:rPr>
              <a:t>must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 provide the student with the Title IX Coordinator’s contact information.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Institutions </a:t>
            </a:r>
            <a:r>
              <a:rPr lang="en-US" sz="2400" i="1" dirty="0">
                <a:solidFill>
                  <a:srgbClr val="212121"/>
                </a:solidFill>
                <a:latin typeface="Geometr415 Lt BT" panose="020B0502020204020303" pitchFamily="34" charset="0"/>
              </a:rPr>
              <a:t>must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 provide reasonable accommodations to students who may be challenged to complete course or program requirements due to pregnancy or related conditions.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The institution </a:t>
            </a:r>
            <a:r>
              <a:rPr lang="en-US" sz="2400" i="1" dirty="0">
                <a:solidFill>
                  <a:srgbClr val="212121"/>
                </a:solidFill>
                <a:latin typeface="Geometr415 Lt BT" panose="020B0502020204020303" pitchFamily="34" charset="0"/>
              </a:rPr>
              <a:t>must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 keep the student’s condition confidential from other students.</a:t>
            </a:r>
          </a:p>
          <a:p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96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263831" y="2080489"/>
            <a:ext cx="660827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212121"/>
                </a:solidFill>
                <a:latin typeface="Geometr415 Lt BT" panose="020B0502020204020303" pitchFamily="34" charset="0"/>
              </a:rPr>
              <a:t>And we’re here to support you:</a:t>
            </a:r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The Title IX Coordinator’s contact information will be in Canvas and via a business card you can provide to the student.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Do not file an incident report unless the student reports some form of discrimination.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Always, always call or email with questions.</a:t>
            </a:r>
          </a:p>
          <a:p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58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96312" y="2254319"/>
            <a:ext cx="6199270" cy="2349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b="1" dirty="0">
                <a:latin typeface="Geometr415 Md BT" panose="020B0602020204020303" pitchFamily="34" charset="0"/>
              </a:rPr>
              <a:t>On-Campus</a:t>
            </a:r>
            <a:endParaRPr lang="en-US" sz="2400" dirty="0">
              <a:latin typeface="Geometr415 Lt BT" panose="020B0502020204020303" pitchFamily="34" charset="0"/>
            </a:endParaRP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COCC Personal Counseling, 541.383.7200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Title IX Coordinator, 541.383.7211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Title IX Deputy Coordinator, 541.383.7525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Office of Student Life, 541.383.7590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" y="2331720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43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956176"/>
            <a:ext cx="6199270" cy="3621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b="1" dirty="0">
                <a:latin typeface="Geometr415 Md BT" panose="020B0602020204020303" pitchFamily="34" charset="0"/>
              </a:rPr>
              <a:t>Off-Campus</a:t>
            </a:r>
            <a:endParaRPr lang="en-US" sz="2400" dirty="0"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Saving Grace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savinggrace.org 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541.389.7021</a:t>
            </a:r>
          </a:p>
          <a:p>
            <a:pPr marL="800100" lvl="1" indent="-342900">
              <a:spcAft>
                <a:spcPts val="800"/>
              </a:spcAft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Online chat available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National Domestic Violence Hotline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Thehotline.org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1.800.799.SAFE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Online chat available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" y="2331720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431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23CC2E9-EC49-4559-8964-D55BD2E111EE}"/>
              </a:ext>
            </a:extLst>
          </p:cNvPr>
          <p:cNvGrpSpPr/>
          <p:nvPr/>
        </p:nvGrpSpPr>
        <p:grpSpPr>
          <a:xfrm>
            <a:off x="3113379" y="1555064"/>
            <a:ext cx="2917242" cy="2398321"/>
            <a:chOff x="3051335" y="1830137"/>
            <a:chExt cx="2917242" cy="2398321"/>
          </a:xfrm>
        </p:grpSpPr>
        <p:pic>
          <p:nvPicPr>
            <p:cNvPr id="11" name="Picture 10" descr="Icon&#10;&#10;Description automatically generated">
              <a:extLst>
                <a:ext uri="{FF2B5EF4-FFF2-40B4-BE49-F238E27FC236}">
                  <a16:creationId xmlns:a16="http://schemas.microsoft.com/office/drawing/2014/main" id="{7F6DF42D-FBD3-4489-BF92-03DBA55F99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3051335" y="1830137"/>
              <a:ext cx="2917242" cy="2398321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E03B151-8D07-43CF-B657-C87BAA0F57D3}"/>
                </a:ext>
              </a:extLst>
            </p:cNvPr>
            <p:cNvSpPr txBox="1"/>
            <p:nvPr/>
          </p:nvSpPr>
          <p:spPr>
            <a:xfrm rot="40170">
              <a:off x="3248025" y="2010805"/>
              <a:ext cx="2517529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26485C"/>
                  </a:solidFill>
                  <a:latin typeface="Hollaboi FREE" pitchFamily="2" charset="0"/>
                </a:rPr>
                <a:t>Tell </a:t>
              </a:r>
            </a:p>
            <a:p>
              <a:pPr algn="ctr"/>
              <a:r>
                <a:rPr lang="en-US" sz="4400" b="1" dirty="0">
                  <a:solidFill>
                    <a:srgbClr val="26485C"/>
                  </a:solidFill>
                  <a:latin typeface="Hollaboi FREE" pitchFamily="2" charset="0"/>
                </a:rPr>
                <a:t>Someone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702714" y="4287273"/>
            <a:ext cx="26242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Alicia Moore</a:t>
            </a:r>
          </a:p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Title IX Coordinator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541.383.7211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206" y="5548296"/>
            <a:ext cx="2700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Office of Student Life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541.383.7590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68577" y="5548296"/>
            <a:ext cx="2973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Incident Report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cocc.edu/</a:t>
            </a:r>
            <a:r>
              <a:rPr lang="en-US" sz="2000" dirty="0" err="1">
                <a:latin typeface="Geometr415 Md BT" panose="020B0602020204020303" pitchFamily="34" charset="0"/>
              </a:rPr>
              <a:t>incidentreport</a:t>
            </a:r>
            <a:endParaRPr lang="en-US" sz="2000" b="1" dirty="0">
              <a:latin typeface="Geometr415 Md BT" panose="020B06020202040203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64925" y="5550832"/>
            <a:ext cx="268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Campus Public Safety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541.383.7272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9BA258-45ED-45C8-8A20-27E394E37DDD}"/>
              </a:ext>
            </a:extLst>
          </p:cNvPr>
          <p:cNvSpPr txBox="1"/>
          <p:nvPr/>
        </p:nvSpPr>
        <p:spPr>
          <a:xfrm>
            <a:off x="4326968" y="4284020"/>
            <a:ext cx="32832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Jeremy Abbey</a:t>
            </a:r>
          </a:p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Title IX Deputy Coordinator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541.383.7525</a:t>
            </a:r>
          </a:p>
        </p:txBody>
      </p:sp>
    </p:spTree>
    <p:extLst>
      <p:ext uri="{BB962C8B-B14F-4D97-AF65-F5344CB8AC3E}">
        <p14:creationId xmlns:p14="http://schemas.microsoft.com/office/powerpoint/2010/main" val="2377613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3642" y="2976878"/>
            <a:ext cx="5157932" cy="735930"/>
          </a:xfrm>
        </p:spPr>
        <p:txBody>
          <a:bodyPr anchor="t">
            <a:normAutofit/>
          </a:bodyPr>
          <a:lstStyle/>
          <a:p>
            <a:pPr algn="l"/>
            <a:r>
              <a:rPr lang="en-US" sz="4000" dirty="0">
                <a:latin typeface="Geometr415 Md BT" panose="020B0602020204020303" pitchFamily="34" charset="0"/>
              </a:rPr>
              <a:t>Title IX Defined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500" y="2399183"/>
            <a:ext cx="1891321" cy="189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5206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371583" y="4311526"/>
            <a:ext cx="43026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Geometr415 Md BT" panose="020B0602020204020303" pitchFamily="34" charset="0"/>
              </a:rPr>
              <a:t>Let’s Practice</a:t>
            </a:r>
          </a:p>
          <a:p>
            <a:pPr algn="ctr"/>
            <a:r>
              <a:rPr lang="en-US" sz="2400" dirty="0">
                <a:latin typeface="Geometr415 Md BT" panose="020B0602020204020303" pitchFamily="34" charset="0"/>
              </a:rPr>
              <a:t>What happens if someone reports a potential Title IX issue?</a:t>
            </a:r>
          </a:p>
        </p:txBody>
      </p:sp>
      <p:pic>
        <p:nvPicPr>
          <p:cNvPr id="2050" name="Picture 2" descr="250px-Talking-Icon-Circle-Green - Sustainable Travel International">
            <a:extLst>
              <a:ext uri="{FF2B5EF4-FFF2-40B4-BE49-F238E27FC236}">
                <a16:creationId xmlns:a16="http://schemas.microsoft.com/office/drawing/2014/main" id="{8627954D-A1E2-4738-91C6-A49631617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129" y="2030505"/>
            <a:ext cx="1923527" cy="192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6636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627176" y="1932378"/>
            <a:ext cx="57675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Md BT" panose="020B0602020204020303" pitchFamily="34" charset="0"/>
              </a:rPr>
              <a:t>Ask about health and safety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Md BT" panose="020B0602020204020303" pitchFamily="34" charset="0"/>
              </a:rPr>
              <a:t>Reassure that COCC is here to help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Md BT" panose="020B0602020204020303" pitchFamily="34" charset="0"/>
              </a:rPr>
              <a:t>Discuss confidentiality</a:t>
            </a:r>
          </a:p>
          <a:p>
            <a:pPr marL="800100" lvl="1" indent="-342900">
              <a:buFontTx/>
              <a:buChar char="−"/>
            </a:pPr>
            <a:r>
              <a:rPr lang="en-US" sz="2400" dirty="0">
                <a:latin typeface="Geometr415 Md BT" panose="020B0602020204020303" pitchFamily="34" charset="0"/>
              </a:rPr>
              <a:t>Directed by victim</a:t>
            </a:r>
          </a:p>
          <a:p>
            <a:pPr marL="800100" lvl="1" indent="-342900">
              <a:buFontTx/>
              <a:buChar char="−"/>
            </a:pPr>
            <a:r>
              <a:rPr lang="en-US" sz="2400" dirty="0">
                <a:latin typeface="Geometr415 Md BT" panose="020B0602020204020303" pitchFamily="34" charset="0"/>
              </a:rPr>
              <a:t>But . . . you must report 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Md BT" panose="020B0602020204020303" pitchFamily="34" charset="0"/>
              </a:rPr>
              <a:t>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Md BT" panose="020B0602020204020303" pitchFamily="34" charset="0"/>
              </a:rPr>
              <a:t>Report it</a:t>
            </a:r>
          </a:p>
          <a:p>
            <a:pPr marL="800100" lvl="1" indent="-342900">
              <a:buFontTx/>
              <a:buChar char="−"/>
            </a:pPr>
            <a:r>
              <a:rPr lang="en-US" sz="2400" dirty="0">
                <a:latin typeface="Geometr415 Md BT" panose="020B0602020204020303" pitchFamily="34" charset="0"/>
              </a:rPr>
              <a:t>You:  Nicole, Dustin, Incident Report</a:t>
            </a:r>
          </a:p>
          <a:p>
            <a:pPr marL="800100" lvl="1" indent="-342900">
              <a:buFontTx/>
              <a:buChar char="−"/>
            </a:pPr>
            <a:r>
              <a:rPr lang="en-US" sz="2400" dirty="0">
                <a:latin typeface="Geometr415 Md BT" panose="020B0602020204020303" pitchFamily="34" charset="0"/>
              </a:rPr>
              <a:t>Victim:  Incident Report, Jeremy or Me</a:t>
            </a:r>
          </a:p>
          <a:p>
            <a:endParaRPr lang="en-US" sz="2400" dirty="0">
              <a:latin typeface="Geometr415 Md BT" panose="020B0602020204020303" pitchFamily="34" charset="0"/>
            </a:endParaRPr>
          </a:p>
        </p:txBody>
      </p:sp>
      <p:pic>
        <p:nvPicPr>
          <p:cNvPr id="2050" name="Picture 2" descr="250px-Talking-Icon-Circle-Green - Sustainable Travel International">
            <a:extLst>
              <a:ext uri="{FF2B5EF4-FFF2-40B4-BE49-F238E27FC236}">
                <a16:creationId xmlns:a16="http://schemas.microsoft.com/office/drawing/2014/main" id="{8627954D-A1E2-4738-91C6-A49631617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56" y="2331720"/>
            <a:ext cx="1923527" cy="192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47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627176" y="1600200"/>
            <a:ext cx="530121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Geometr415 Md BT" panose="020B0602020204020303" pitchFamily="34" charset="0"/>
              </a:rPr>
              <a:t>Scenario 1</a:t>
            </a:r>
          </a:p>
          <a:p>
            <a:endParaRPr lang="en-US" sz="2000" dirty="0">
              <a:latin typeface="Geometr415 Md BT" panose="020B06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metr415 Md BT" panose="020B0602020204020303" pitchFamily="34" charset="0"/>
              </a:rPr>
              <a:t>Female student invited another resident to her room.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metr415 Md BT" panose="020B0602020204020303" pitchFamily="34" charset="0"/>
              </a:rPr>
              <a:t>They started kissing.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metr415 Md BT" panose="020B0602020204020303" pitchFamily="34" charset="0"/>
              </a:rPr>
              <a:t>The other resident groped the female student.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metr415 Md BT" panose="020B0602020204020303" pitchFamily="34" charset="0"/>
              </a:rPr>
              <a:t>Female student said to stop but the other resident did not do so until force was used.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metr415 Md BT" panose="020B0602020204020303" pitchFamily="34" charset="0"/>
              </a:rPr>
              <a:t>Female student does not want this reported.</a:t>
            </a:r>
          </a:p>
          <a:p>
            <a:endParaRPr lang="en-US" sz="2000" dirty="0">
              <a:latin typeface="Geometr415 Md BT" panose="020B0602020204020303" pitchFamily="34" charset="0"/>
            </a:endParaRPr>
          </a:p>
          <a:p>
            <a:r>
              <a:rPr lang="en-US" sz="2000" b="1" dirty="0">
                <a:latin typeface="Geometr415 Md BT" panose="020B0602020204020303" pitchFamily="34" charset="0"/>
              </a:rPr>
              <a:t>What do you do?</a:t>
            </a:r>
          </a:p>
          <a:p>
            <a:endParaRPr lang="en-US" sz="2400" dirty="0">
              <a:latin typeface="Geometr415 Md BT" panose="020B0602020204020303" pitchFamily="34" charset="0"/>
            </a:endParaRPr>
          </a:p>
        </p:txBody>
      </p:sp>
      <p:pic>
        <p:nvPicPr>
          <p:cNvPr id="2050" name="Picture 2" descr="250px-Talking-Icon-Circle-Green - Sustainable Travel International">
            <a:extLst>
              <a:ext uri="{FF2B5EF4-FFF2-40B4-BE49-F238E27FC236}">
                <a16:creationId xmlns:a16="http://schemas.microsoft.com/office/drawing/2014/main" id="{8627954D-A1E2-4738-91C6-A49631617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56" y="2331720"/>
            <a:ext cx="1923527" cy="192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90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627176" y="1932378"/>
            <a:ext cx="57675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Md BT" panose="020B0602020204020303" pitchFamily="34" charset="0"/>
              </a:rPr>
              <a:t>Ask about health and safety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Md BT" panose="020B0602020204020303" pitchFamily="34" charset="0"/>
              </a:rPr>
              <a:t>Reassure that COCC is here to help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Md BT" panose="020B0602020204020303" pitchFamily="34" charset="0"/>
              </a:rPr>
              <a:t>Discuss confidentiality</a:t>
            </a:r>
          </a:p>
          <a:p>
            <a:pPr marL="800100" lvl="1" indent="-342900">
              <a:buFontTx/>
              <a:buChar char="−"/>
            </a:pPr>
            <a:r>
              <a:rPr lang="en-US" sz="2400" dirty="0">
                <a:latin typeface="Geometr415 Md BT" panose="020B0602020204020303" pitchFamily="34" charset="0"/>
              </a:rPr>
              <a:t>Directed by victim</a:t>
            </a:r>
          </a:p>
          <a:p>
            <a:pPr marL="800100" lvl="1" indent="-342900">
              <a:buFontTx/>
              <a:buChar char="−"/>
            </a:pPr>
            <a:r>
              <a:rPr lang="en-US" sz="2400" dirty="0">
                <a:latin typeface="Geometr415 Md BT" panose="020B0602020204020303" pitchFamily="34" charset="0"/>
              </a:rPr>
              <a:t>But . . . you must report 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Md BT" panose="020B0602020204020303" pitchFamily="34" charset="0"/>
              </a:rPr>
              <a:t>Report it</a:t>
            </a:r>
          </a:p>
          <a:p>
            <a:pPr marL="800100" lvl="1" indent="-342900">
              <a:buFontTx/>
              <a:buChar char="−"/>
            </a:pPr>
            <a:r>
              <a:rPr lang="en-US" sz="2400" dirty="0">
                <a:latin typeface="Geometr415 Md BT" panose="020B0602020204020303" pitchFamily="34" charset="0"/>
              </a:rPr>
              <a:t>You:  Nicole, Dustin, Incident Report</a:t>
            </a:r>
          </a:p>
          <a:p>
            <a:pPr marL="800100" lvl="1" indent="-342900">
              <a:buFontTx/>
              <a:buChar char="−"/>
            </a:pPr>
            <a:r>
              <a:rPr lang="en-US" sz="2400" dirty="0">
                <a:latin typeface="Geometr415 Md BT" panose="020B0602020204020303" pitchFamily="34" charset="0"/>
              </a:rPr>
              <a:t>Victim:  Incident Report or Me</a:t>
            </a:r>
          </a:p>
          <a:p>
            <a:endParaRPr lang="en-US" sz="2400" dirty="0">
              <a:latin typeface="Geometr415 Md BT" panose="020B0602020204020303" pitchFamily="34" charset="0"/>
            </a:endParaRPr>
          </a:p>
        </p:txBody>
      </p:sp>
      <p:pic>
        <p:nvPicPr>
          <p:cNvPr id="2050" name="Picture 2" descr="250px-Talking-Icon-Circle-Green - Sustainable Travel International">
            <a:extLst>
              <a:ext uri="{FF2B5EF4-FFF2-40B4-BE49-F238E27FC236}">
                <a16:creationId xmlns:a16="http://schemas.microsoft.com/office/drawing/2014/main" id="{8627954D-A1E2-4738-91C6-A49631617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56" y="2331720"/>
            <a:ext cx="1923527" cy="192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91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627176" y="1602218"/>
            <a:ext cx="530121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Geometr415 Md BT" panose="020B0602020204020303" pitchFamily="34" charset="0"/>
              </a:rPr>
              <a:t>Scenario 2</a:t>
            </a:r>
          </a:p>
          <a:p>
            <a:endParaRPr lang="en-US" sz="2000" dirty="0">
              <a:latin typeface="Geometr415 Md BT" panose="020B06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metr415 Md BT" panose="020B0602020204020303" pitchFamily="34" charset="0"/>
              </a:rPr>
              <a:t>Male student reported that he was at an off-campus party and drank excessively.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metr415 Md BT" panose="020B0602020204020303" pitchFamily="34" charset="0"/>
              </a:rPr>
              <a:t>His roommate gave him a ride back to the residence hall.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metr415 Md BT" panose="020B0602020204020303" pitchFamily="34" charset="0"/>
              </a:rPr>
              <a:t>The male student woke up the next morning, does not remember many details, but knows that he was sexually assaulted.</a:t>
            </a:r>
          </a:p>
          <a:p>
            <a:endParaRPr lang="en-US" sz="2000" dirty="0">
              <a:latin typeface="Geometr415 Md BT" panose="020B0602020204020303" pitchFamily="34" charset="0"/>
            </a:endParaRPr>
          </a:p>
          <a:p>
            <a:r>
              <a:rPr lang="en-US" sz="2000" b="1" dirty="0">
                <a:latin typeface="Geometr415 Md BT" panose="020B0602020204020303" pitchFamily="34" charset="0"/>
              </a:rPr>
              <a:t>What do you do?</a:t>
            </a:r>
          </a:p>
          <a:p>
            <a:endParaRPr lang="en-US" sz="2400" dirty="0">
              <a:latin typeface="Geometr415 Md BT" panose="020B0602020204020303" pitchFamily="34" charset="0"/>
            </a:endParaRPr>
          </a:p>
        </p:txBody>
      </p:sp>
      <p:pic>
        <p:nvPicPr>
          <p:cNvPr id="2050" name="Picture 2" descr="250px-Talking-Icon-Circle-Green - Sustainable Travel International">
            <a:extLst>
              <a:ext uri="{FF2B5EF4-FFF2-40B4-BE49-F238E27FC236}">
                <a16:creationId xmlns:a16="http://schemas.microsoft.com/office/drawing/2014/main" id="{8627954D-A1E2-4738-91C6-A49631617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56" y="2331720"/>
            <a:ext cx="1923527" cy="192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34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627176" y="1600200"/>
            <a:ext cx="53012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Geometr415 Md BT" panose="020B0602020204020303" pitchFamily="34" charset="0"/>
              </a:rPr>
              <a:t>Scenario 3</a:t>
            </a:r>
          </a:p>
          <a:p>
            <a:endParaRPr lang="en-US" sz="2000" dirty="0">
              <a:latin typeface="Geometr415 Md BT" panose="020B06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metr415 Md BT" panose="020B0602020204020303" pitchFamily="34" charset="0"/>
              </a:rPr>
              <a:t>A Title IX incident was reported to the College and the alleged was found responsible.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metr415 Md BT" panose="020B0602020204020303" pitchFamily="34" charset="0"/>
              </a:rPr>
              <a:t>The alleged is suspended from the College.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eometr415 Md BT" panose="020B0602020204020303" pitchFamily="34" charset="0"/>
              </a:rPr>
              <a:t>The </a:t>
            </a:r>
            <a:r>
              <a:rPr lang="en-US" sz="2000" dirty="0" err="1">
                <a:latin typeface="Geometr415 Md BT" panose="020B0602020204020303" pitchFamily="34" charset="0"/>
              </a:rPr>
              <a:t>alleged’s</a:t>
            </a:r>
            <a:r>
              <a:rPr lang="en-US" sz="2000" dirty="0">
                <a:latin typeface="Geometr415 Md BT" panose="020B0602020204020303" pitchFamily="34" charset="0"/>
              </a:rPr>
              <a:t> roommates send threatening text messages and make subtle, but inappropriate comments, to the victim, blaming them for their friend’s suspension.</a:t>
            </a:r>
          </a:p>
          <a:p>
            <a:endParaRPr lang="en-US" sz="2000" dirty="0">
              <a:latin typeface="Geometr415 Md BT" panose="020B0602020204020303" pitchFamily="34" charset="0"/>
            </a:endParaRPr>
          </a:p>
          <a:p>
            <a:r>
              <a:rPr lang="en-US" sz="2000" b="1" dirty="0">
                <a:latin typeface="Geometr415 Md BT" panose="020B0602020204020303" pitchFamily="34" charset="0"/>
              </a:rPr>
              <a:t>What do you do?</a:t>
            </a:r>
          </a:p>
          <a:p>
            <a:endParaRPr lang="en-US" sz="2000" dirty="0">
              <a:latin typeface="Geometr415 Md BT" panose="020B0602020204020303" pitchFamily="34" charset="0"/>
            </a:endParaRPr>
          </a:p>
        </p:txBody>
      </p:sp>
      <p:pic>
        <p:nvPicPr>
          <p:cNvPr id="2050" name="Picture 2" descr="250px-Talking-Icon-Circle-Green - Sustainable Travel International">
            <a:extLst>
              <a:ext uri="{FF2B5EF4-FFF2-40B4-BE49-F238E27FC236}">
                <a16:creationId xmlns:a16="http://schemas.microsoft.com/office/drawing/2014/main" id="{8627954D-A1E2-4738-91C6-A49631617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56" y="2331720"/>
            <a:ext cx="1923527" cy="192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579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23CC2E9-EC49-4559-8964-D55BD2E111EE}"/>
              </a:ext>
            </a:extLst>
          </p:cNvPr>
          <p:cNvGrpSpPr/>
          <p:nvPr/>
        </p:nvGrpSpPr>
        <p:grpSpPr>
          <a:xfrm>
            <a:off x="3113379" y="1555064"/>
            <a:ext cx="2917242" cy="2398321"/>
            <a:chOff x="3051335" y="1830137"/>
            <a:chExt cx="2917242" cy="2398321"/>
          </a:xfrm>
        </p:grpSpPr>
        <p:pic>
          <p:nvPicPr>
            <p:cNvPr id="11" name="Picture 10" descr="Icon&#10;&#10;Description automatically generated">
              <a:extLst>
                <a:ext uri="{FF2B5EF4-FFF2-40B4-BE49-F238E27FC236}">
                  <a16:creationId xmlns:a16="http://schemas.microsoft.com/office/drawing/2014/main" id="{7F6DF42D-FBD3-4489-BF92-03DBA55F99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3051335" y="1830137"/>
              <a:ext cx="2917242" cy="2398321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E03B151-8D07-43CF-B657-C87BAA0F57D3}"/>
                </a:ext>
              </a:extLst>
            </p:cNvPr>
            <p:cNvSpPr txBox="1"/>
            <p:nvPr/>
          </p:nvSpPr>
          <p:spPr>
            <a:xfrm rot="40170">
              <a:off x="3248025" y="2010805"/>
              <a:ext cx="2517529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26485C"/>
                  </a:solidFill>
                  <a:latin typeface="Hollaboi FREE" pitchFamily="2" charset="0"/>
                </a:rPr>
                <a:t>Tell </a:t>
              </a:r>
            </a:p>
            <a:p>
              <a:pPr algn="ctr"/>
              <a:r>
                <a:rPr lang="en-US" sz="4400" b="1" dirty="0">
                  <a:solidFill>
                    <a:srgbClr val="26485C"/>
                  </a:solidFill>
                  <a:latin typeface="Hollaboi FREE" pitchFamily="2" charset="0"/>
                </a:rPr>
                <a:t>Someone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702714" y="4287273"/>
            <a:ext cx="26242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Alicia Moore</a:t>
            </a:r>
          </a:p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Title IX Coordinator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541.383.7211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206" y="5548296"/>
            <a:ext cx="2700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Office of Student Life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541.383.7590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68577" y="5548296"/>
            <a:ext cx="2973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Incident Report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cocc.edu/</a:t>
            </a:r>
            <a:r>
              <a:rPr lang="en-US" sz="2000" dirty="0" err="1">
                <a:latin typeface="Geometr415 Md BT" panose="020B0602020204020303" pitchFamily="34" charset="0"/>
              </a:rPr>
              <a:t>incidentreport</a:t>
            </a:r>
            <a:endParaRPr lang="en-US" sz="2000" b="1" dirty="0">
              <a:latin typeface="Geometr415 Md BT" panose="020B06020202040203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64925" y="5550832"/>
            <a:ext cx="268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Campus Public Safety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541.383.7272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9BA258-45ED-45C8-8A20-27E394E37DDD}"/>
              </a:ext>
            </a:extLst>
          </p:cNvPr>
          <p:cNvSpPr txBox="1"/>
          <p:nvPr/>
        </p:nvSpPr>
        <p:spPr>
          <a:xfrm>
            <a:off x="4326968" y="4284020"/>
            <a:ext cx="32832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Jeremy Abbey</a:t>
            </a:r>
          </a:p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Title IX Deputy Coordinator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541.383.7525</a:t>
            </a:r>
          </a:p>
        </p:txBody>
      </p:sp>
    </p:spTree>
    <p:extLst>
      <p:ext uri="{BB962C8B-B14F-4D97-AF65-F5344CB8AC3E}">
        <p14:creationId xmlns:p14="http://schemas.microsoft.com/office/powerpoint/2010/main" val="3826408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285202" y="1991934"/>
            <a:ext cx="655064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Title IX:</a:t>
            </a:r>
            <a:r>
              <a:rPr lang="en-US" sz="2400" dirty="0">
                <a:solidFill>
                  <a:srgbClr val="212121"/>
                </a:solidFill>
                <a:latin typeface="Geometr415 Md BT" panose="020B0602020204020303" pitchFamily="34" charset="0"/>
              </a:rPr>
              <a:t> 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Federal law, State law and COCC policy prohibiting all forms of </a:t>
            </a:r>
            <a:r>
              <a:rPr lang="en-US" sz="2400" i="1" dirty="0">
                <a:solidFill>
                  <a:srgbClr val="212121"/>
                </a:solidFill>
                <a:latin typeface="Geometr415 Lt BT" panose="020B0502020204020303" pitchFamily="34" charset="0"/>
              </a:rPr>
              <a:t>gender discrimination 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on the basis of gender stereotypes, characteristics, pregnancy or related conditions, sexual orientation, and gender identity.</a:t>
            </a:r>
          </a:p>
          <a:p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Includes sexual harassment, sexual assault, dating violence, domestic violence and stalking on college campuses or at college-sponsored events.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01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3642" y="2170556"/>
            <a:ext cx="5157932" cy="3453606"/>
          </a:xfrm>
        </p:spPr>
        <p:txBody>
          <a:bodyPr anchor="t">
            <a:normAutofit/>
          </a:bodyPr>
          <a:lstStyle/>
          <a:p>
            <a:pPr algn="l"/>
            <a:r>
              <a:rPr lang="en-US" sz="4000" dirty="0">
                <a:latin typeface="Geometr415 Md BT" panose="020B0602020204020303" pitchFamily="34" charset="0"/>
              </a:rPr>
              <a:t>Sexual Harassment, Sexual Assault, Dating or Domestic Violence, or Stalking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500" y="2399183"/>
            <a:ext cx="1891321" cy="189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20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198449" y="1572058"/>
            <a:ext cx="66082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eometr415 Lt BT" panose="020B0502020204020303"/>
              </a:rPr>
              <a:t>Sexual Harassment: </a:t>
            </a:r>
            <a:r>
              <a:rPr lang="en-US" sz="2400" dirty="0">
                <a:latin typeface="Geometr415 Lt BT" panose="020B0502020204020303"/>
              </a:rPr>
              <a:t>Unwelcome conduct of a sexual nature that is so offensive and severe or  pervasive that it limits or denies a person(s) ability to participate in or benefit from an education program or activity.</a:t>
            </a:r>
          </a:p>
          <a:p>
            <a:endParaRPr lang="en-US" sz="2400" dirty="0">
              <a:latin typeface="Geometr415 Lt BT" panose="020B0502020204020303"/>
            </a:endParaRPr>
          </a:p>
          <a:p>
            <a:r>
              <a:rPr lang="en-US" sz="2400" dirty="0">
                <a:latin typeface="Geometr415 Lt BT" panose="020B0502020204020303"/>
              </a:rPr>
              <a:t>Sexual harassment includes: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/>
              </a:rPr>
              <a:t>Hostile environment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/>
              </a:rPr>
              <a:t>Quid pro quo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/>
              </a:rPr>
              <a:t>Domestic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Sexual assault, dating violence, domestic violence and stalking</a:t>
            </a:r>
            <a:endParaRPr lang="en-US" sz="2400" b="1" dirty="0">
              <a:latin typeface="Geometr415 Md BT" panose="020B06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0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198449" y="1223715"/>
            <a:ext cx="66082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eometr415 Md BT" panose="020B0602020204020303" pitchFamily="34" charset="0"/>
              </a:rPr>
              <a:t>Sexual Assault: </a:t>
            </a:r>
            <a:r>
              <a:rPr lang="en-US" sz="2400" dirty="0">
                <a:latin typeface="Geometr415 Lt BT" panose="020B0502020204020303" pitchFamily="34" charset="0"/>
              </a:rPr>
              <a:t>Sexual behavior that occurs without consent of the recipient, including those who are unable to consent either due to age or lack of capacity.</a:t>
            </a:r>
            <a:r>
              <a:rPr lang="en-US" sz="2400" dirty="0">
                <a:latin typeface="Geometr415 Md BT" panose="020B0602020204020303" pitchFamily="34" charset="0"/>
              </a:rPr>
              <a:t> 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9951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198449" y="1223715"/>
            <a:ext cx="66082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Sexual Assault: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Sexual behavior that occurs without consent of the recipient, including those who are unable to consent either due to age or lack of capacity.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  </a:t>
            </a:r>
          </a:p>
          <a:p>
            <a:endParaRPr lang="en-US" sz="2400" dirty="0">
              <a:solidFill>
                <a:schemeClr val="bg1">
                  <a:lumMod val="65000"/>
                </a:schemeClr>
              </a:solidFill>
              <a:latin typeface="Geometr415 Md BT" panose="020B0602020204020303" pitchFamily="34" charset="0"/>
            </a:endParaRPr>
          </a:p>
          <a:p>
            <a:r>
              <a:rPr lang="en-US" sz="2400" b="1" dirty="0">
                <a:latin typeface="Geometr415 Md BT" panose="020B0602020204020303" pitchFamily="34" charset="0"/>
              </a:rPr>
              <a:t>Dating or Domestic Violence: </a:t>
            </a:r>
            <a:r>
              <a:rPr lang="en-US" sz="2400" dirty="0">
                <a:latin typeface="Geometr415 Lt BT" panose="020B0502020204020303" pitchFamily="34" charset="0"/>
              </a:rPr>
              <a:t>Violence and abuse committed by a person over a current or former dating or intimate partner, including digital abuse.</a:t>
            </a:r>
          </a:p>
        </p:txBody>
      </p:sp>
    </p:spTree>
    <p:extLst>
      <p:ext uri="{BB962C8B-B14F-4D97-AF65-F5344CB8AC3E}">
        <p14:creationId xmlns:p14="http://schemas.microsoft.com/office/powerpoint/2010/main" val="208563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198449" y="1223715"/>
            <a:ext cx="66082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Sexual Assault: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Sexual behavior that occurs without consent of the recipient, including those who are unable to consent either due to age or lack of capacity.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  </a:t>
            </a:r>
          </a:p>
          <a:p>
            <a:endParaRPr lang="en-US" sz="2400" dirty="0">
              <a:solidFill>
                <a:schemeClr val="bg1">
                  <a:lumMod val="65000"/>
                </a:schemeClr>
              </a:solidFill>
              <a:latin typeface="Geometr415 Md BT" panose="020B0602020204020303" pitchFamily="34" charset="0"/>
            </a:endParaRPr>
          </a:p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Dating or Domestic Violence: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Violence and abuse committed by a person over a current or former dating or intimate partner, including digital abuse.</a:t>
            </a:r>
          </a:p>
          <a:p>
            <a:endParaRPr lang="en-US" sz="2400" dirty="0">
              <a:solidFill>
                <a:srgbClr val="212121"/>
              </a:solidFill>
              <a:latin typeface="Geometr415 Md BT" panose="020B0602020204020303" pitchFamily="34" charset="0"/>
            </a:endParaRPr>
          </a:p>
          <a:p>
            <a:r>
              <a:rPr lang="en-US" sz="24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Stalking: 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Pattern of repeated and unwanted attention, harassment, contact, or any other conduct directed at a specific person in order to make that person to feel fear. </a:t>
            </a:r>
          </a:p>
        </p:txBody>
      </p:sp>
    </p:spTree>
    <p:extLst>
      <p:ext uri="{BB962C8B-B14F-4D97-AF65-F5344CB8AC3E}">
        <p14:creationId xmlns:p14="http://schemas.microsoft.com/office/powerpoint/2010/main" val="26673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20288</TotalTime>
  <Words>1382</Words>
  <Application>Microsoft Office PowerPoint</Application>
  <PresentationFormat>On-screen Show (4:3)</PresentationFormat>
  <Paragraphs>238</Paragraphs>
  <Slides>36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Geometr415 Lt BT</vt:lpstr>
      <vt:lpstr>Geometr415 Md BT</vt:lpstr>
      <vt:lpstr>Hollaboi FREE</vt:lpstr>
      <vt:lpstr>Arial</vt:lpstr>
      <vt:lpstr>Beyond The Mountains</vt:lpstr>
      <vt:lpstr>Calibri</vt:lpstr>
      <vt:lpstr>Cambria</vt:lpstr>
      <vt:lpstr>Office Theme</vt:lpstr>
      <vt:lpstr>Know Your IX:  Title IX Training for Employees</vt:lpstr>
      <vt:lpstr>PowerPoint Presentation</vt:lpstr>
      <vt:lpstr>Title IX Defined</vt:lpstr>
      <vt:lpstr>PowerPoint Presentation</vt:lpstr>
      <vt:lpstr>Sexual Harassment, Sexual Assault, Dating or Domestic Violence, or Stalking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TELL SOMEONE: REPORTING TITLE IX</vt:lpstr>
      <vt:lpstr>PowerPoint Presentation</vt:lpstr>
      <vt:lpstr>PowerPoint Presentation</vt:lpstr>
      <vt:lpstr>INVESTIGATION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 FOR SUPPORT</vt:lpstr>
      <vt:lpstr>PowerPoint Presentation</vt:lpstr>
      <vt:lpstr>PowerPoint Presentation</vt:lpstr>
      <vt:lpstr>Pregnancy or Related Conditions: Definition and Responsibilities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Alicia Moore</cp:lastModifiedBy>
  <cp:revision>188</cp:revision>
  <cp:lastPrinted>2021-02-26T17:45:35Z</cp:lastPrinted>
  <dcterms:created xsi:type="dcterms:W3CDTF">2010-04-12T23:12:02Z</dcterms:created>
  <dcterms:modified xsi:type="dcterms:W3CDTF">2024-09-17T17:05:59Z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