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8288000" cy="10287000"/>
  <p:notesSz cx="6858000" cy="9144000"/>
  <p:embeddedFontLst>
    <p:embeddedFont>
      <p:font typeface="Calibri" panose="020F0502020204030204" pitchFamily="34" charset="0"/>
      <p:regular r:id="rId23"/>
      <p:bold r:id="rId24"/>
      <p:italic r:id="rId25"/>
      <p:boldItalic r:id="rId26"/>
    </p:embeddedFont>
    <p:embeddedFont>
      <p:font typeface="Livvic" panose="020B0604020202020204" charset="0"/>
      <p:bold r:id="rId27"/>
      <p:boldItalic r:id="rId28"/>
    </p:embeddedFont>
    <p:embeddedFont>
      <p:font typeface="Proxima Nova" panose="020B0604020202020204" charset="0"/>
      <p:regular r:id="rId29"/>
      <p:bold r:id="rId30"/>
      <p:italic r:id="rId31"/>
      <p:boldItalic r:id="rId32"/>
    </p:embeddedFont>
    <p:embeddedFont>
      <p:font typeface="Source Sans Pro" panose="020B0503030403020204" pitchFamily="34"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7" roundtripDataSignature="AMtx7mjIR/s4Ad3/EkhI6JjkG/eHDS1YK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28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customschemas.google.com/relationships/presentationmetadata" Target="meta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Noelle put together the majority of the presentation. Shelby just added a little bit to it.</a:t>
            </a:r>
            <a:endParaRPr/>
          </a:p>
        </p:txBody>
      </p:sp>
      <p:sp>
        <p:nvSpPr>
          <p:cNvPr id="87" name="Google Shape;87;p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91" name="Google Shape;191;p1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92" name="Google Shape;192;p10: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1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Wash in cold. Air Dry. Read the garments label and care for it accordingly. </a:t>
            </a:r>
            <a:endParaRPr/>
          </a:p>
        </p:txBody>
      </p:sp>
      <p:sp>
        <p:nvSpPr>
          <p:cNvPr id="194" name="Google Shape;194;p10: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95" name="Google Shape;195;p1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1: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p11: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2: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1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Repair Café: at OSU-Cascades in partnership with The Environmental Center on 4/26 from 5:30pm-7:30pm (Clothing Connection-clothing exchange at the event)</a:t>
            </a:r>
            <a:endParaRPr/>
          </a:p>
        </p:txBody>
      </p:sp>
      <p:sp>
        <p:nvSpPr>
          <p:cNvPr id="224" name="Google Shape;224;p1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3: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1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7" name="Google Shape;247;p1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4: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7" name="Google Shape;257;p14: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5: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p15: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Earthday.org has great tips on becoming more sustainable (fashion included).</a:t>
            </a:r>
            <a:endParaRPr/>
          </a:p>
        </p:txBody>
      </p:sp>
      <p:sp>
        <p:nvSpPr>
          <p:cNvPr id="265" name="Google Shape;265;p15: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8: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a:solidFill>
                  <a:srgbClr val="222222"/>
                </a:solidFill>
                <a:latin typeface="Arial"/>
                <a:ea typeface="Arial"/>
                <a:cs typeface="Arial"/>
                <a:sym typeface="Arial"/>
              </a:rPr>
              <a:t>October data, and we may be seeing more and more visitors as the word spreads. We think we are experiencing an increasing number of shoppers each month. This is saving students money and diverting clothing from the landfill. </a:t>
            </a:r>
            <a:endParaRPr/>
          </a:p>
        </p:txBody>
      </p:sp>
      <p:sp>
        <p:nvSpPr>
          <p:cNvPr id="273" name="Google Shape;273;p18: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6: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p1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p1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9: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9" name="Google Shape;289;p19: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7: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8" name="Google Shape;298;p17: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How long it takes for things to break down… Big picture before specifics on clothing…</a:t>
            </a:r>
            <a:endParaRPr/>
          </a:p>
        </p:txBody>
      </p:sp>
      <p:sp>
        <p:nvSpPr>
          <p:cNvPr id="98" name="Google Shape;98;p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2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07" name="Google Shape;307;p2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308" name="Google Shape;308;p20: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2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Thank you to the organizers, volunteers, and donors. </a:t>
            </a:r>
            <a:endParaRPr/>
          </a:p>
        </p:txBody>
      </p:sp>
      <p:sp>
        <p:nvSpPr>
          <p:cNvPr id="310" name="Google Shape;310;p20: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11" name="Google Shape;311;p2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3: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4: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 name="Google Shape;114;p4: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5: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5: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Locally we have a clothing waste issue…that is why shopping second-hand (clothing connection) can divert textiles out of our local Knott landfill. </a:t>
            </a:r>
            <a:endParaRPr/>
          </a:p>
        </p:txBody>
      </p:sp>
      <p:sp>
        <p:nvSpPr>
          <p:cNvPr id="124" name="Google Shape;124;p5: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6: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 name="Google Shape;133;p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7: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 name="Google Shape;140;p7: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62" name="Google Shape;162;p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63" name="Google Shape;163;p8: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Refuse to purchase that item in the first place. Refuse to take part in human rights abuses and refuse to harm our environment. Then reduce the amount of clothing you purchase.</a:t>
            </a:r>
            <a:endParaRPr/>
          </a:p>
        </p:txBody>
      </p:sp>
      <p:sp>
        <p:nvSpPr>
          <p:cNvPr id="165" name="Google Shape;165;p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66" name="Google Shape;166;p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9: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8" name="Google Shape;178;p9: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2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2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2" name="Google Shape;22;p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2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2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2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2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2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2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2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2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2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0"/>
          <p:cNvSpPr>
            <a:spLocks noGrp="1"/>
          </p:cNvSpPr>
          <p:nvPr>
            <p:ph type="pic" idx="2"/>
          </p:nvPr>
        </p:nvSpPr>
        <p:spPr>
          <a:xfrm>
            <a:off x="1792288" y="612775"/>
            <a:ext cx="5486400" cy="4114800"/>
          </a:xfrm>
          <a:prstGeom prst="rect">
            <a:avLst/>
          </a:prstGeom>
          <a:noFill/>
          <a:ln>
            <a:noFill/>
          </a:ln>
        </p:spPr>
      </p:sp>
      <p:sp>
        <p:nvSpPr>
          <p:cNvPr id="68" name="Google Shape;68;p3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push/>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jp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9.jpg"/></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0.png"/><Relationship Id="rId7" Type="http://schemas.openxmlformats.org/officeDocument/2006/relationships/image" Target="../media/image42.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1.jp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5.jp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jp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17.jp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1.pn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3.png"/><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t="983" b="982"/>
          <a:stretch/>
        </p:blipFill>
        <p:spPr>
          <a:xfrm>
            <a:off x="8305557" y="0"/>
            <a:ext cx="9982443" cy="10287000"/>
          </a:xfrm>
          <a:prstGeom prst="rect">
            <a:avLst/>
          </a:prstGeom>
          <a:noFill/>
          <a:ln>
            <a:noFill/>
          </a:ln>
        </p:spPr>
      </p:pic>
      <p:pic>
        <p:nvPicPr>
          <p:cNvPr id="90" name="Google Shape;90;p1"/>
          <p:cNvPicPr preferRelativeResize="0"/>
          <p:nvPr/>
        </p:nvPicPr>
        <p:blipFill rotWithShape="1">
          <a:blip r:embed="rId4">
            <a:alphaModFix/>
          </a:blip>
          <a:srcRect/>
          <a:stretch/>
        </p:blipFill>
        <p:spPr>
          <a:xfrm>
            <a:off x="890150" y="7288062"/>
            <a:ext cx="3701349" cy="1313650"/>
          </a:xfrm>
          <a:prstGeom prst="rect">
            <a:avLst/>
          </a:prstGeom>
          <a:noFill/>
          <a:ln>
            <a:noFill/>
          </a:ln>
        </p:spPr>
      </p:pic>
      <p:sp>
        <p:nvSpPr>
          <p:cNvPr id="91" name="Google Shape;91;p1"/>
          <p:cNvSpPr txBox="1"/>
          <p:nvPr/>
        </p:nvSpPr>
        <p:spPr>
          <a:xfrm>
            <a:off x="92075" y="3582322"/>
            <a:ext cx="8115300" cy="32010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5199" b="1" i="0" u="none" strike="noStrike" cap="none">
                <a:solidFill>
                  <a:srgbClr val="4DAC9D"/>
                </a:solidFill>
                <a:latin typeface="Livvic"/>
                <a:ea typeface="Livvic"/>
                <a:cs typeface="Livvic"/>
                <a:sym typeface="Livvic"/>
              </a:rPr>
              <a:t>CELEBRATING REUSE </a:t>
            </a:r>
            <a:endParaRPr/>
          </a:p>
          <a:p>
            <a:pPr marL="0" marR="0" lvl="0" indent="0" algn="ctr" rtl="0">
              <a:lnSpc>
                <a:spcPct val="100000"/>
              </a:lnSpc>
              <a:spcBef>
                <a:spcPts val="0"/>
              </a:spcBef>
              <a:spcAft>
                <a:spcPts val="0"/>
              </a:spcAft>
              <a:buNone/>
            </a:pPr>
            <a:r>
              <a:rPr lang="en-US" sz="5199" b="1" i="0" u="none" strike="noStrike" cap="none">
                <a:solidFill>
                  <a:srgbClr val="4DAC9D"/>
                </a:solidFill>
                <a:latin typeface="Livvic"/>
                <a:ea typeface="Livvic"/>
                <a:cs typeface="Livvic"/>
                <a:sym typeface="Livvic"/>
              </a:rPr>
              <a:t>&amp; </a:t>
            </a:r>
            <a:endParaRPr/>
          </a:p>
          <a:p>
            <a:pPr marL="0" marR="0" lvl="0" indent="0" algn="ctr" rtl="0">
              <a:lnSpc>
                <a:spcPct val="100000"/>
              </a:lnSpc>
              <a:spcBef>
                <a:spcPts val="0"/>
              </a:spcBef>
              <a:spcAft>
                <a:spcPts val="0"/>
              </a:spcAft>
              <a:buNone/>
            </a:pPr>
            <a:r>
              <a:rPr lang="en-US" sz="5199" b="1" i="0" u="none" strike="noStrike" cap="none">
                <a:solidFill>
                  <a:srgbClr val="4DAC9D"/>
                </a:solidFill>
                <a:latin typeface="Livvic"/>
                <a:ea typeface="Livvic"/>
                <a:cs typeface="Livvic"/>
                <a:sym typeface="Livvic"/>
              </a:rPr>
              <a:t>THE CLOTHING </a:t>
            </a:r>
            <a:endParaRPr/>
          </a:p>
          <a:p>
            <a:pPr marL="0" marR="0" lvl="0" indent="0" algn="ctr" rtl="0">
              <a:lnSpc>
                <a:spcPct val="100000"/>
              </a:lnSpc>
              <a:spcBef>
                <a:spcPts val="0"/>
              </a:spcBef>
              <a:spcAft>
                <a:spcPts val="0"/>
              </a:spcAft>
              <a:buNone/>
            </a:pPr>
            <a:r>
              <a:rPr lang="en-US" sz="5199" b="1" i="0" u="none" strike="noStrike" cap="none">
                <a:solidFill>
                  <a:srgbClr val="4DAC9D"/>
                </a:solidFill>
                <a:latin typeface="Livvic"/>
                <a:ea typeface="Livvic"/>
                <a:cs typeface="Livvic"/>
                <a:sym typeface="Livvic"/>
              </a:rPr>
              <a:t>CONNECTION</a:t>
            </a:r>
            <a:endParaRPr/>
          </a:p>
        </p:txBody>
      </p:sp>
      <p:sp>
        <p:nvSpPr>
          <p:cNvPr id="92" name="Google Shape;92;p1"/>
          <p:cNvSpPr txBox="1"/>
          <p:nvPr/>
        </p:nvSpPr>
        <p:spPr>
          <a:xfrm>
            <a:off x="149531" y="9106448"/>
            <a:ext cx="8000400" cy="923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2000" b="1" i="0" u="none" strike="noStrike" cap="none">
                <a:solidFill>
                  <a:srgbClr val="2C5367"/>
                </a:solidFill>
                <a:latin typeface="Livvic"/>
                <a:ea typeface="Livvic"/>
                <a:cs typeface="Livvic"/>
                <a:sym typeface="Livvic"/>
              </a:rPr>
              <a:t>NOELLE BELL COPLEY-COCC SUSTAINABILITY COORDINATOR</a:t>
            </a:r>
            <a:endParaRPr/>
          </a:p>
          <a:p>
            <a:pPr marL="0" marR="0" lvl="0" indent="0" algn="ctr" rtl="0">
              <a:lnSpc>
                <a:spcPct val="100000"/>
              </a:lnSpc>
              <a:spcBef>
                <a:spcPts val="0"/>
              </a:spcBef>
              <a:spcAft>
                <a:spcPts val="0"/>
              </a:spcAft>
              <a:buNone/>
            </a:pPr>
            <a:r>
              <a:rPr lang="en-US" sz="2000" b="1" i="0" u="none" strike="noStrike" cap="none">
                <a:solidFill>
                  <a:srgbClr val="2C5367"/>
                </a:solidFill>
                <a:latin typeface="Livvic"/>
                <a:ea typeface="Livvic"/>
                <a:cs typeface="Livvic"/>
                <a:sym typeface="Livvic"/>
              </a:rPr>
              <a:t>SHELBY SAUER-ASCC DIRECTOR OF SUSTAINABILITY INITIATIVES</a:t>
            </a:r>
            <a:endParaRPr/>
          </a:p>
          <a:p>
            <a:pPr marL="0" marR="0" lvl="0" indent="0" algn="ctr" rtl="0">
              <a:lnSpc>
                <a:spcPct val="100000"/>
              </a:lnSpc>
              <a:spcBef>
                <a:spcPts val="0"/>
              </a:spcBef>
              <a:spcAft>
                <a:spcPts val="0"/>
              </a:spcAft>
              <a:buNone/>
            </a:pPr>
            <a:r>
              <a:rPr lang="en-US" sz="2000" b="1" i="0" u="none" strike="noStrike" cap="none">
                <a:solidFill>
                  <a:srgbClr val="2C5367"/>
                </a:solidFill>
                <a:latin typeface="Livvic"/>
                <a:ea typeface="Livvic"/>
                <a:cs typeface="Livvic"/>
                <a:sym typeface="Livvic"/>
              </a:rPr>
              <a:t>PRESENTED BY NESHETA SPRING</a:t>
            </a:r>
            <a:endParaRPr sz="2400" b="1" i="0" u="none" strike="noStrike" cap="none">
              <a:solidFill>
                <a:srgbClr val="2C5367"/>
              </a:solidFill>
              <a:latin typeface="Livvic"/>
              <a:ea typeface="Livvic"/>
              <a:cs typeface="Livvic"/>
              <a:sym typeface="Livvic"/>
            </a:endParaRPr>
          </a:p>
        </p:txBody>
      </p:sp>
      <p:pic>
        <p:nvPicPr>
          <p:cNvPr id="93" name="Google Shape;93;p1" descr="Text&#10;&#10;Description automatically generated with medium confidence"/>
          <p:cNvPicPr preferRelativeResize="0"/>
          <p:nvPr/>
        </p:nvPicPr>
        <p:blipFill rotWithShape="1">
          <a:blip r:embed="rId5">
            <a:alphaModFix/>
          </a:blip>
          <a:srcRect/>
          <a:stretch/>
        </p:blipFill>
        <p:spPr>
          <a:xfrm>
            <a:off x="-6096" y="0"/>
            <a:ext cx="8311653" cy="3075310"/>
          </a:xfrm>
          <a:prstGeom prst="rect">
            <a:avLst/>
          </a:prstGeom>
          <a:noFill/>
          <a:ln>
            <a:noFill/>
          </a:ln>
        </p:spPr>
      </p:pic>
      <p:pic>
        <p:nvPicPr>
          <p:cNvPr id="94" name="Google Shape;94;p1"/>
          <p:cNvPicPr preferRelativeResize="0"/>
          <p:nvPr/>
        </p:nvPicPr>
        <p:blipFill>
          <a:blip r:embed="rId6">
            <a:alphaModFix/>
          </a:blip>
          <a:stretch>
            <a:fillRect/>
          </a:stretch>
        </p:blipFill>
        <p:spPr>
          <a:xfrm>
            <a:off x="5074900" y="7173725"/>
            <a:ext cx="1381882" cy="154230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10"/>
          <p:cNvPicPr preferRelativeResize="0"/>
          <p:nvPr/>
        </p:nvPicPr>
        <p:blipFill rotWithShape="1">
          <a:blip r:embed="rId3">
            <a:alphaModFix/>
          </a:blip>
          <a:srcRect/>
          <a:stretch/>
        </p:blipFill>
        <p:spPr>
          <a:xfrm>
            <a:off x="9144000" y="-140134"/>
            <a:ext cx="10571495" cy="10567269"/>
          </a:xfrm>
          <a:prstGeom prst="rect">
            <a:avLst/>
          </a:prstGeom>
          <a:noFill/>
          <a:ln>
            <a:noFill/>
          </a:ln>
        </p:spPr>
      </p:pic>
      <p:sp>
        <p:nvSpPr>
          <p:cNvPr id="198" name="Google Shape;198;p10"/>
          <p:cNvSpPr/>
          <p:nvPr/>
        </p:nvSpPr>
        <p:spPr>
          <a:xfrm>
            <a:off x="3016493" y="7558578"/>
            <a:ext cx="1189541" cy="1157399"/>
          </a:xfrm>
          <a:custGeom>
            <a:avLst/>
            <a:gdLst/>
            <a:ahLst/>
            <a:cxnLst/>
            <a:rect l="l" t="t" r="r" b="b"/>
            <a:pathLst>
              <a:path w="761652" h="741072" extrusionOk="0">
                <a:moveTo>
                  <a:pt x="0" y="0"/>
                </a:moveTo>
                <a:lnTo>
                  <a:pt x="761652" y="0"/>
                </a:lnTo>
                <a:lnTo>
                  <a:pt x="761652" y="741072"/>
                </a:lnTo>
                <a:lnTo>
                  <a:pt x="0" y="741072"/>
                </a:lnTo>
                <a:close/>
              </a:path>
            </a:pathLst>
          </a:custGeom>
          <a:solidFill>
            <a:srgbClr val="A9D5A6"/>
          </a:solidFill>
          <a:ln>
            <a:noFill/>
          </a:ln>
        </p:spPr>
      </p:sp>
      <p:pic>
        <p:nvPicPr>
          <p:cNvPr id="199" name="Google Shape;199;p10"/>
          <p:cNvPicPr preferRelativeResize="0"/>
          <p:nvPr/>
        </p:nvPicPr>
        <p:blipFill rotWithShape="1">
          <a:blip r:embed="rId4">
            <a:alphaModFix/>
          </a:blip>
          <a:srcRect/>
          <a:stretch/>
        </p:blipFill>
        <p:spPr>
          <a:xfrm>
            <a:off x="3260449" y="7906253"/>
            <a:ext cx="701629" cy="485001"/>
          </a:xfrm>
          <a:prstGeom prst="rect">
            <a:avLst/>
          </a:prstGeom>
          <a:noFill/>
          <a:ln>
            <a:noFill/>
          </a:ln>
        </p:spPr>
      </p:pic>
      <p:pic>
        <p:nvPicPr>
          <p:cNvPr id="200" name="Google Shape;200;p10"/>
          <p:cNvPicPr preferRelativeResize="0"/>
          <p:nvPr/>
        </p:nvPicPr>
        <p:blipFill rotWithShape="1">
          <a:blip r:embed="rId5">
            <a:alphaModFix/>
          </a:blip>
          <a:srcRect/>
          <a:stretch/>
        </p:blipFill>
        <p:spPr>
          <a:xfrm>
            <a:off x="1272656" y="747404"/>
            <a:ext cx="12582858" cy="5944582"/>
          </a:xfrm>
          <a:prstGeom prst="rect">
            <a:avLst/>
          </a:prstGeom>
          <a:noFill/>
          <a:ln>
            <a:noFill/>
          </a:ln>
        </p:spPr>
      </p:pic>
      <p:pic>
        <p:nvPicPr>
          <p:cNvPr id="201" name="Google Shape;201;p10"/>
          <p:cNvPicPr preferRelativeResize="0"/>
          <p:nvPr/>
        </p:nvPicPr>
        <p:blipFill rotWithShape="1">
          <a:blip r:embed="rId6">
            <a:alphaModFix/>
          </a:blip>
          <a:srcRect/>
          <a:stretch/>
        </p:blipFill>
        <p:spPr>
          <a:xfrm>
            <a:off x="14028705" y="4493074"/>
            <a:ext cx="3467076" cy="5401960"/>
          </a:xfrm>
          <a:prstGeom prst="rect">
            <a:avLst/>
          </a:prstGeom>
          <a:noFill/>
          <a:ln>
            <a:noFill/>
          </a:ln>
        </p:spPr>
      </p:pic>
      <p:pic>
        <p:nvPicPr>
          <p:cNvPr id="202" name="Google Shape;202;p10"/>
          <p:cNvPicPr preferRelativeResize="0"/>
          <p:nvPr/>
        </p:nvPicPr>
        <p:blipFill rotWithShape="1">
          <a:blip r:embed="rId7">
            <a:alphaModFix/>
          </a:blip>
          <a:srcRect/>
          <a:stretch/>
        </p:blipFill>
        <p:spPr>
          <a:xfrm>
            <a:off x="11991845" y="7371853"/>
            <a:ext cx="1636064" cy="1886447"/>
          </a:xfrm>
          <a:prstGeom prst="rect">
            <a:avLst/>
          </a:prstGeom>
          <a:noFill/>
          <a:ln>
            <a:noFill/>
          </a:ln>
        </p:spPr>
      </p:pic>
      <p:sp>
        <p:nvSpPr>
          <p:cNvPr id="203" name="Google Shape;203;p10"/>
          <p:cNvSpPr txBox="1"/>
          <p:nvPr/>
        </p:nvSpPr>
        <p:spPr>
          <a:xfrm>
            <a:off x="4441855" y="8010058"/>
            <a:ext cx="3122231" cy="601242"/>
          </a:xfrm>
          <a:prstGeom prst="rect">
            <a:avLst/>
          </a:prstGeom>
          <a:noFill/>
          <a:ln>
            <a:noFill/>
          </a:ln>
        </p:spPr>
        <p:txBody>
          <a:bodyPr spcFirstLastPara="1" wrap="square" lIns="0" tIns="0" rIns="0" bIns="0" anchor="t" anchorCtr="0">
            <a:spAutoFit/>
          </a:bodyPr>
          <a:lstStyle/>
          <a:p>
            <a:pPr marL="0" marR="0" lvl="0" indent="0" algn="l" rtl="0">
              <a:lnSpc>
                <a:spcPct val="64995"/>
              </a:lnSpc>
              <a:spcBef>
                <a:spcPts val="0"/>
              </a:spcBef>
              <a:spcAft>
                <a:spcPts val="0"/>
              </a:spcAft>
              <a:buNone/>
            </a:pPr>
            <a:r>
              <a:rPr lang="en-US" sz="6142" b="1" i="0" u="none" strike="noStrike" cap="none">
                <a:solidFill>
                  <a:srgbClr val="000000"/>
                </a:solidFill>
                <a:latin typeface="Livvic"/>
                <a:ea typeface="Livvic"/>
                <a:cs typeface="Livvic"/>
                <a:sym typeface="Livvic"/>
              </a:rPr>
              <a:t>CARE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grpSp>
        <p:nvGrpSpPr>
          <p:cNvPr id="208" name="Google Shape;208;p11"/>
          <p:cNvGrpSpPr/>
          <p:nvPr/>
        </p:nvGrpSpPr>
        <p:grpSpPr>
          <a:xfrm>
            <a:off x="13585222" y="-109122"/>
            <a:ext cx="5200140" cy="10396122"/>
            <a:chOff x="0" y="0"/>
            <a:chExt cx="6933520" cy="13861496"/>
          </a:xfrm>
        </p:grpSpPr>
        <p:pic>
          <p:nvPicPr>
            <p:cNvPr id="209" name="Google Shape;209;p11"/>
            <p:cNvPicPr preferRelativeResize="0"/>
            <p:nvPr/>
          </p:nvPicPr>
          <p:blipFill rotWithShape="1">
            <a:blip r:embed="rId3">
              <a:alphaModFix/>
            </a:blip>
            <a:srcRect/>
            <a:stretch/>
          </p:blipFill>
          <p:spPr>
            <a:xfrm>
              <a:off x="0" y="6930748"/>
              <a:ext cx="6933520" cy="6930748"/>
            </a:xfrm>
            <a:prstGeom prst="rect">
              <a:avLst/>
            </a:prstGeom>
            <a:noFill/>
            <a:ln>
              <a:noFill/>
            </a:ln>
          </p:spPr>
        </p:pic>
        <p:pic>
          <p:nvPicPr>
            <p:cNvPr id="210" name="Google Shape;210;p11"/>
            <p:cNvPicPr preferRelativeResize="0"/>
            <p:nvPr/>
          </p:nvPicPr>
          <p:blipFill rotWithShape="1">
            <a:blip r:embed="rId3">
              <a:alphaModFix/>
            </a:blip>
            <a:srcRect/>
            <a:stretch/>
          </p:blipFill>
          <p:spPr>
            <a:xfrm>
              <a:off x="0" y="0"/>
              <a:ext cx="6933520" cy="6930748"/>
            </a:xfrm>
            <a:prstGeom prst="rect">
              <a:avLst/>
            </a:prstGeom>
            <a:noFill/>
            <a:ln>
              <a:noFill/>
            </a:ln>
          </p:spPr>
        </p:pic>
      </p:grpSp>
      <p:grpSp>
        <p:nvGrpSpPr>
          <p:cNvPr id="211" name="Google Shape;211;p11"/>
          <p:cNvGrpSpPr/>
          <p:nvPr/>
        </p:nvGrpSpPr>
        <p:grpSpPr>
          <a:xfrm>
            <a:off x="8385082" y="-54561"/>
            <a:ext cx="5200140" cy="10396122"/>
            <a:chOff x="0" y="0"/>
            <a:chExt cx="6933520" cy="13861496"/>
          </a:xfrm>
        </p:grpSpPr>
        <p:pic>
          <p:nvPicPr>
            <p:cNvPr id="212" name="Google Shape;212;p11"/>
            <p:cNvPicPr preferRelativeResize="0"/>
            <p:nvPr/>
          </p:nvPicPr>
          <p:blipFill rotWithShape="1">
            <a:blip r:embed="rId3">
              <a:alphaModFix/>
            </a:blip>
            <a:srcRect/>
            <a:stretch/>
          </p:blipFill>
          <p:spPr>
            <a:xfrm>
              <a:off x="0" y="6930748"/>
              <a:ext cx="6933520" cy="6930748"/>
            </a:xfrm>
            <a:prstGeom prst="rect">
              <a:avLst/>
            </a:prstGeom>
            <a:noFill/>
            <a:ln>
              <a:noFill/>
            </a:ln>
          </p:spPr>
        </p:pic>
        <p:pic>
          <p:nvPicPr>
            <p:cNvPr id="213" name="Google Shape;213;p11"/>
            <p:cNvPicPr preferRelativeResize="0"/>
            <p:nvPr/>
          </p:nvPicPr>
          <p:blipFill rotWithShape="1">
            <a:blip r:embed="rId3">
              <a:alphaModFix/>
            </a:blip>
            <a:srcRect/>
            <a:stretch/>
          </p:blipFill>
          <p:spPr>
            <a:xfrm>
              <a:off x="0" y="0"/>
              <a:ext cx="6933520" cy="6930748"/>
            </a:xfrm>
            <a:prstGeom prst="rect">
              <a:avLst/>
            </a:prstGeom>
            <a:noFill/>
            <a:ln>
              <a:noFill/>
            </a:ln>
          </p:spPr>
        </p:pic>
      </p:grpSp>
      <p:grpSp>
        <p:nvGrpSpPr>
          <p:cNvPr id="214" name="Google Shape;214;p11"/>
          <p:cNvGrpSpPr/>
          <p:nvPr/>
        </p:nvGrpSpPr>
        <p:grpSpPr>
          <a:xfrm>
            <a:off x="3184942" y="0"/>
            <a:ext cx="5200140" cy="10396122"/>
            <a:chOff x="0" y="0"/>
            <a:chExt cx="6933520" cy="13861496"/>
          </a:xfrm>
        </p:grpSpPr>
        <p:pic>
          <p:nvPicPr>
            <p:cNvPr id="215" name="Google Shape;215;p11"/>
            <p:cNvPicPr preferRelativeResize="0"/>
            <p:nvPr/>
          </p:nvPicPr>
          <p:blipFill rotWithShape="1">
            <a:blip r:embed="rId3">
              <a:alphaModFix/>
            </a:blip>
            <a:srcRect/>
            <a:stretch/>
          </p:blipFill>
          <p:spPr>
            <a:xfrm>
              <a:off x="0" y="6930748"/>
              <a:ext cx="6933520" cy="6930748"/>
            </a:xfrm>
            <a:prstGeom prst="rect">
              <a:avLst/>
            </a:prstGeom>
            <a:noFill/>
            <a:ln>
              <a:noFill/>
            </a:ln>
          </p:spPr>
        </p:pic>
        <p:pic>
          <p:nvPicPr>
            <p:cNvPr id="216" name="Google Shape;216;p11"/>
            <p:cNvPicPr preferRelativeResize="0"/>
            <p:nvPr/>
          </p:nvPicPr>
          <p:blipFill rotWithShape="1">
            <a:blip r:embed="rId3">
              <a:alphaModFix/>
            </a:blip>
            <a:srcRect/>
            <a:stretch/>
          </p:blipFill>
          <p:spPr>
            <a:xfrm>
              <a:off x="0" y="0"/>
              <a:ext cx="6933520" cy="6930748"/>
            </a:xfrm>
            <a:prstGeom prst="rect">
              <a:avLst/>
            </a:prstGeom>
            <a:noFill/>
            <a:ln>
              <a:noFill/>
            </a:ln>
          </p:spPr>
        </p:pic>
      </p:grpSp>
      <p:grpSp>
        <p:nvGrpSpPr>
          <p:cNvPr id="217" name="Google Shape;217;p11"/>
          <p:cNvGrpSpPr/>
          <p:nvPr/>
        </p:nvGrpSpPr>
        <p:grpSpPr>
          <a:xfrm>
            <a:off x="-2015199" y="-54561"/>
            <a:ext cx="5200140" cy="10396122"/>
            <a:chOff x="0" y="0"/>
            <a:chExt cx="6933520" cy="13861496"/>
          </a:xfrm>
        </p:grpSpPr>
        <p:pic>
          <p:nvPicPr>
            <p:cNvPr id="218" name="Google Shape;218;p11"/>
            <p:cNvPicPr preferRelativeResize="0"/>
            <p:nvPr/>
          </p:nvPicPr>
          <p:blipFill rotWithShape="1">
            <a:blip r:embed="rId3">
              <a:alphaModFix/>
            </a:blip>
            <a:srcRect/>
            <a:stretch/>
          </p:blipFill>
          <p:spPr>
            <a:xfrm>
              <a:off x="0" y="6930748"/>
              <a:ext cx="6933520" cy="6930748"/>
            </a:xfrm>
            <a:prstGeom prst="rect">
              <a:avLst/>
            </a:prstGeom>
            <a:noFill/>
            <a:ln>
              <a:noFill/>
            </a:ln>
          </p:spPr>
        </p:pic>
        <p:pic>
          <p:nvPicPr>
            <p:cNvPr id="219" name="Google Shape;219;p11"/>
            <p:cNvPicPr preferRelativeResize="0"/>
            <p:nvPr/>
          </p:nvPicPr>
          <p:blipFill rotWithShape="1">
            <a:blip r:embed="rId3">
              <a:alphaModFix/>
            </a:blip>
            <a:srcRect/>
            <a:stretch/>
          </p:blipFill>
          <p:spPr>
            <a:xfrm>
              <a:off x="0" y="0"/>
              <a:ext cx="6933520" cy="6930748"/>
            </a:xfrm>
            <a:prstGeom prst="rect">
              <a:avLst/>
            </a:prstGeom>
            <a:noFill/>
            <a:ln>
              <a:noFill/>
            </a:ln>
          </p:spPr>
        </p:pic>
      </p:grpSp>
      <p:pic>
        <p:nvPicPr>
          <p:cNvPr id="220" name="Google Shape;220;p11"/>
          <p:cNvPicPr preferRelativeResize="0"/>
          <p:nvPr/>
        </p:nvPicPr>
        <p:blipFill rotWithShape="1">
          <a:blip r:embed="rId4">
            <a:alphaModFix/>
          </a:blip>
          <a:srcRect/>
          <a:stretch/>
        </p:blipFill>
        <p:spPr>
          <a:xfrm>
            <a:off x="1028700" y="1028700"/>
            <a:ext cx="16033321" cy="75747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12"/>
          <p:cNvPicPr preferRelativeResize="0"/>
          <p:nvPr/>
        </p:nvPicPr>
        <p:blipFill rotWithShape="1">
          <a:blip r:embed="rId3">
            <a:alphaModFix amt="60000"/>
          </a:blip>
          <a:srcRect/>
          <a:stretch/>
        </p:blipFill>
        <p:spPr>
          <a:xfrm>
            <a:off x="-413187" y="-458155"/>
            <a:ext cx="11044422" cy="11084730"/>
          </a:xfrm>
          <a:prstGeom prst="rect">
            <a:avLst/>
          </a:prstGeom>
          <a:noFill/>
          <a:ln>
            <a:noFill/>
          </a:ln>
        </p:spPr>
      </p:pic>
      <p:sp>
        <p:nvSpPr>
          <p:cNvPr id="227" name="Google Shape;227;p12"/>
          <p:cNvSpPr/>
          <p:nvPr/>
        </p:nvSpPr>
        <p:spPr>
          <a:xfrm>
            <a:off x="11992360" y="1908744"/>
            <a:ext cx="1189541" cy="1157399"/>
          </a:xfrm>
          <a:custGeom>
            <a:avLst/>
            <a:gdLst/>
            <a:ahLst/>
            <a:cxnLst/>
            <a:rect l="l" t="t" r="r" b="b"/>
            <a:pathLst>
              <a:path w="761652" h="741072" extrusionOk="0">
                <a:moveTo>
                  <a:pt x="0" y="0"/>
                </a:moveTo>
                <a:lnTo>
                  <a:pt x="761652" y="0"/>
                </a:lnTo>
                <a:lnTo>
                  <a:pt x="761652" y="741072"/>
                </a:lnTo>
                <a:lnTo>
                  <a:pt x="0" y="741072"/>
                </a:lnTo>
                <a:close/>
              </a:path>
            </a:pathLst>
          </a:custGeom>
          <a:solidFill>
            <a:srgbClr val="A9D5A6"/>
          </a:solidFill>
          <a:ln>
            <a:noFill/>
          </a:ln>
        </p:spPr>
      </p:sp>
      <p:sp>
        <p:nvSpPr>
          <p:cNvPr id="228" name="Google Shape;228;p12"/>
          <p:cNvSpPr/>
          <p:nvPr/>
        </p:nvSpPr>
        <p:spPr>
          <a:xfrm>
            <a:off x="11992360" y="3668584"/>
            <a:ext cx="1189541" cy="1157399"/>
          </a:xfrm>
          <a:custGeom>
            <a:avLst/>
            <a:gdLst/>
            <a:ahLst/>
            <a:cxnLst/>
            <a:rect l="l" t="t" r="r" b="b"/>
            <a:pathLst>
              <a:path w="761652" h="741072" extrusionOk="0">
                <a:moveTo>
                  <a:pt x="0" y="0"/>
                </a:moveTo>
                <a:lnTo>
                  <a:pt x="761652" y="0"/>
                </a:lnTo>
                <a:lnTo>
                  <a:pt x="761652" y="741072"/>
                </a:lnTo>
                <a:lnTo>
                  <a:pt x="0" y="741072"/>
                </a:lnTo>
                <a:close/>
              </a:path>
            </a:pathLst>
          </a:custGeom>
          <a:solidFill>
            <a:srgbClr val="A9D5A6"/>
          </a:solidFill>
          <a:ln>
            <a:noFill/>
          </a:ln>
        </p:spPr>
      </p:sp>
      <p:pic>
        <p:nvPicPr>
          <p:cNvPr id="229" name="Google Shape;229;p12"/>
          <p:cNvPicPr preferRelativeResize="0"/>
          <p:nvPr/>
        </p:nvPicPr>
        <p:blipFill rotWithShape="1">
          <a:blip r:embed="rId4">
            <a:alphaModFix/>
          </a:blip>
          <a:srcRect/>
          <a:stretch/>
        </p:blipFill>
        <p:spPr>
          <a:xfrm>
            <a:off x="12282234" y="3929148"/>
            <a:ext cx="626667" cy="626667"/>
          </a:xfrm>
          <a:prstGeom prst="rect">
            <a:avLst/>
          </a:prstGeom>
          <a:noFill/>
          <a:ln>
            <a:noFill/>
          </a:ln>
        </p:spPr>
      </p:pic>
      <p:pic>
        <p:nvPicPr>
          <p:cNvPr id="230" name="Google Shape;230;p12"/>
          <p:cNvPicPr preferRelativeResize="0"/>
          <p:nvPr/>
        </p:nvPicPr>
        <p:blipFill rotWithShape="1">
          <a:blip r:embed="rId5">
            <a:alphaModFix/>
          </a:blip>
          <a:srcRect/>
          <a:stretch/>
        </p:blipFill>
        <p:spPr>
          <a:xfrm>
            <a:off x="12095846" y="2135778"/>
            <a:ext cx="796180" cy="803485"/>
          </a:xfrm>
          <a:prstGeom prst="rect">
            <a:avLst/>
          </a:prstGeom>
          <a:noFill/>
          <a:ln>
            <a:noFill/>
          </a:ln>
        </p:spPr>
      </p:pic>
      <p:grpSp>
        <p:nvGrpSpPr>
          <p:cNvPr id="231" name="Google Shape;231;p12"/>
          <p:cNvGrpSpPr/>
          <p:nvPr/>
        </p:nvGrpSpPr>
        <p:grpSpPr>
          <a:xfrm>
            <a:off x="1470421" y="1260450"/>
            <a:ext cx="7878266" cy="7878266"/>
            <a:chOff x="0" y="0"/>
            <a:chExt cx="9906000" cy="9906000"/>
          </a:xfrm>
        </p:grpSpPr>
        <p:sp>
          <p:nvSpPr>
            <p:cNvPr id="232" name="Google Shape;232;p12"/>
            <p:cNvSpPr/>
            <p:nvPr/>
          </p:nvSpPr>
          <p:spPr>
            <a:xfrm>
              <a:off x="0" y="0"/>
              <a:ext cx="4953000" cy="4953000"/>
            </a:xfrm>
            <a:custGeom>
              <a:avLst/>
              <a:gdLst/>
              <a:ahLst/>
              <a:cxnLst/>
              <a:rect l="l" t="t" r="r" b="b"/>
              <a:pathLst>
                <a:path w="4953000" h="4953000" extrusionOk="0">
                  <a:moveTo>
                    <a:pt x="0" y="0"/>
                  </a:moveTo>
                  <a:lnTo>
                    <a:pt x="4953000" y="0"/>
                  </a:lnTo>
                  <a:lnTo>
                    <a:pt x="4953000" y="4953000"/>
                  </a:lnTo>
                  <a:lnTo>
                    <a:pt x="0" y="4953000"/>
                  </a:lnTo>
                  <a:close/>
                </a:path>
              </a:pathLst>
            </a:custGeom>
            <a:blipFill rotWithShape="1">
              <a:blip r:embed="rId6">
                <a:alphaModFix/>
              </a:blip>
              <a:stretch>
                <a:fillRect l="-42635" r="-7361"/>
              </a:stretch>
            </a:blipFill>
            <a:ln>
              <a:noFill/>
            </a:ln>
          </p:spPr>
        </p:sp>
        <p:sp>
          <p:nvSpPr>
            <p:cNvPr id="233" name="Google Shape;233;p12"/>
            <p:cNvSpPr/>
            <p:nvPr/>
          </p:nvSpPr>
          <p:spPr>
            <a:xfrm>
              <a:off x="4953000" y="0"/>
              <a:ext cx="4953000" cy="4953000"/>
            </a:xfrm>
            <a:custGeom>
              <a:avLst/>
              <a:gdLst/>
              <a:ahLst/>
              <a:cxnLst/>
              <a:rect l="l" t="t" r="r" b="b"/>
              <a:pathLst>
                <a:path w="4953000" h="4953000" extrusionOk="0">
                  <a:moveTo>
                    <a:pt x="0" y="0"/>
                  </a:moveTo>
                  <a:lnTo>
                    <a:pt x="4953000" y="0"/>
                  </a:lnTo>
                  <a:lnTo>
                    <a:pt x="4953000" y="4953000"/>
                  </a:lnTo>
                  <a:lnTo>
                    <a:pt x="0" y="4953000"/>
                  </a:lnTo>
                  <a:close/>
                </a:path>
              </a:pathLst>
            </a:custGeom>
            <a:solidFill>
              <a:srgbClr val="59AB59"/>
            </a:solidFill>
            <a:ln>
              <a:noFill/>
            </a:ln>
          </p:spPr>
        </p:sp>
        <p:sp>
          <p:nvSpPr>
            <p:cNvPr id="234" name="Google Shape;234;p12"/>
            <p:cNvSpPr/>
            <p:nvPr/>
          </p:nvSpPr>
          <p:spPr>
            <a:xfrm>
              <a:off x="0" y="4953000"/>
              <a:ext cx="4953000" cy="4953000"/>
            </a:xfrm>
            <a:custGeom>
              <a:avLst/>
              <a:gdLst/>
              <a:ahLst/>
              <a:cxnLst/>
              <a:rect l="l" t="t" r="r" b="b"/>
              <a:pathLst>
                <a:path w="4953000" h="4953000" extrusionOk="0">
                  <a:moveTo>
                    <a:pt x="0" y="0"/>
                  </a:moveTo>
                  <a:lnTo>
                    <a:pt x="4953000" y="0"/>
                  </a:lnTo>
                  <a:lnTo>
                    <a:pt x="4953000" y="4953000"/>
                  </a:lnTo>
                  <a:lnTo>
                    <a:pt x="0" y="4953000"/>
                  </a:lnTo>
                  <a:close/>
                </a:path>
              </a:pathLst>
            </a:custGeom>
            <a:solidFill>
              <a:srgbClr val="59AB59"/>
            </a:solidFill>
            <a:ln>
              <a:noFill/>
            </a:ln>
          </p:spPr>
        </p:sp>
        <p:sp>
          <p:nvSpPr>
            <p:cNvPr id="235" name="Google Shape;235;p12"/>
            <p:cNvSpPr/>
            <p:nvPr/>
          </p:nvSpPr>
          <p:spPr>
            <a:xfrm>
              <a:off x="4953000" y="4953000"/>
              <a:ext cx="4953000" cy="4953000"/>
            </a:xfrm>
            <a:custGeom>
              <a:avLst/>
              <a:gdLst/>
              <a:ahLst/>
              <a:cxnLst/>
              <a:rect l="l" t="t" r="r" b="b"/>
              <a:pathLst>
                <a:path w="4953000" h="4953000" extrusionOk="0">
                  <a:moveTo>
                    <a:pt x="0" y="0"/>
                  </a:moveTo>
                  <a:lnTo>
                    <a:pt x="4953000" y="0"/>
                  </a:lnTo>
                  <a:lnTo>
                    <a:pt x="4953000" y="4953000"/>
                  </a:lnTo>
                  <a:lnTo>
                    <a:pt x="0" y="4953000"/>
                  </a:lnTo>
                  <a:close/>
                </a:path>
              </a:pathLst>
            </a:custGeom>
            <a:blipFill rotWithShape="1">
              <a:blip r:embed="rId7">
                <a:alphaModFix/>
              </a:blip>
              <a:stretch>
                <a:fillRect l="-24998" r="-24998"/>
              </a:stretch>
            </a:blipFill>
            <a:ln>
              <a:noFill/>
            </a:ln>
          </p:spPr>
        </p:sp>
      </p:grpSp>
      <p:pic>
        <p:nvPicPr>
          <p:cNvPr id="236" name="Google Shape;236;p12"/>
          <p:cNvPicPr preferRelativeResize="0"/>
          <p:nvPr/>
        </p:nvPicPr>
        <p:blipFill rotWithShape="1">
          <a:blip r:embed="rId5">
            <a:alphaModFix/>
          </a:blip>
          <a:srcRect/>
          <a:stretch/>
        </p:blipFill>
        <p:spPr>
          <a:xfrm>
            <a:off x="5828746" y="1563308"/>
            <a:ext cx="3233015" cy="3262675"/>
          </a:xfrm>
          <a:prstGeom prst="rect">
            <a:avLst/>
          </a:prstGeom>
          <a:noFill/>
          <a:ln>
            <a:noFill/>
          </a:ln>
        </p:spPr>
      </p:pic>
      <p:pic>
        <p:nvPicPr>
          <p:cNvPr id="237" name="Google Shape;237;p12"/>
          <p:cNvPicPr preferRelativeResize="0"/>
          <p:nvPr/>
        </p:nvPicPr>
        <p:blipFill rotWithShape="1">
          <a:blip r:embed="rId8">
            <a:alphaModFix/>
          </a:blip>
          <a:srcRect/>
          <a:stretch/>
        </p:blipFill>
        <p:spPr>
          <a:xfrm>
            <a:off x="1921146" y="5551248"/>
            <a:ext cx="2735436" cy="3130685"/>
          </a:xfrm>
          <a:prstGeom prst="rect">
            <a:avLst/>
          </a:prstGeom>
          <a:noFill/>
          <a:ln>
            <a:noFill/>
          </a:ln>
        </p:spPr>
      </p:pic>
      <p:sp>
        <p:nvSpPr>
          <p:cNvPr id="238" name="Google Shape;238;p12"/>
          <p:cNvSpPr txBox="1"/>
          <p:nvPr/>
        </p:nvSpPr>
        <p:spPr>
          <a:xfrm>
            <a:off x="13535409" y="2383428"/>
            <a:ext cx="3142955" cy="445134"/>
          </a:xfrm>
          <a:prstGeom prst="rect">
            <a:avLst/>
          </a:prstGeom>
          <a:noFill/>
          <a:ln>
            <a:noFill/>
          </a:ln>
        </p:spPr>
        <p:txBody>
          <a:bodyPr spcFirstLastPara="1" wrap="square" lIns="0" tIns="0" rIns="0" bIns="0" anchor="t" anchorCtr="0">
            <a:spAutoFit/>
          </a:bodyPr>
          <a:lstStyle/>
          <a:p>
            <a:pPr marL="0" marR="0" lvl="0" indent="0" algn="l" rtl="0">
              <a:lnSpc>
                <a:spcPct val="64992"/>
              </a:lnSpc>
              <a:spcBef>
                <a:spcPts val="0"/>
              </a:spcBef>
              <a:spcAft>
                <a:spcPts val="0"/>
              </a:spcAft>
              <a:buNone/>
            </a:pPr>
            <a:r>
              <a:rPr lang="en-US" sz="4599" b="1" i="0" u="none" strike="noStrike" cap="none">
                <a:solidFill>
                  <a:srgbClr val="000000"/>
                </a:solidFill>
                <a:latin typeface="Livvic"/>
                <a:ea typeface="Livvic"/>
                <a:cs typeface="Livvic"/>
                <a:sym typeface="Livvic"/>
              </a:rPr>
              <a:t>MEND</a:t>
            </a:r>
            <a:endParaRPr/>
          </a:p>
        </p:txBody>
      </p:sp>
      <p:sp>
        <p:nvSpPr>
          <p:cNvPr id="239" name="Google Shape;239;p12"/>
          <p:cNvSpPr txBox="1"/>
          <p:nvPr/>
        </p:nvSpPr>
        <p:spPr>
          <a:xfrm>
            <a:off x="13535409" y="4176798"/>
            <a:ext cx="3002921" cy="446033"/>
          </a:xfrm>
          <a:prstGeom prst="rect">
            <a:avLst/>
          </a:prstGeom>
          <a:noFill/>
          <a:ln>
            <a:noFill/>
          </a:ln>
        </p:spPr>
        <p:txBody>
          <a:bodyPr spcFirstLastPara="1" wrap="square" lIns="0" tIns="0" rIns="0" bIns="0" anchor="t" anchorCtr="0">
            <a:spAutoFit/>
          </a:bodyPr>
          <a:lstStyle/>
          <a:p>
            <a:pPr marL="0" marR="0" lvl="0" indent="0" algn="l" rtl="0">
              <a:lnSpc>
                <a:spcPct val="65004"/>
              </a:lnSpc>
              <a:spcBef>
                <a:spcPts val="0"/>
              </a:spcBef>
              <a:spcAft>
                <a:spcPts val="0"/>
              </a:spcAft>
              <a:buNone/>
            </a:pPr>
            <a:r>
              <a:rPr lang="en-US" sz="4612" b="1" i="0" u="none" strike="noStrike" cap="none">
                <a:solidFill>
                  <a:srgbClr val="000000"/>
                </a:solidFill>
                <a:latin typeface="Livvic"/>
                <a:ea typeface="Livvic"/>
                <a:cs typeface="Livvic"/>
                <a:sym typeface="Livvic"/>
              </a:rPr>
              <a:t>UPCYCLE</a:t>
            </a:r>
            <a:endParaRPr/>
          </a:p>
        </p:txBody>
      </p:sp>
      <p:sp>
        <p:nvSpPr>
          <p:cNvPr id="240" name="Google Shape;240;p12"/>
          <p:cNvSpPr txBox="1"/>
          <p:nvPr/>
        </p:nvSpPr>
        <p:spPr>
          <a:xfrm>
            <a:off x="12752361" y="4878446"/>
            <a:ext cx="4569000" cy="3432900"/>
          </a:xfrm>
          <a:prstGeom prst="rect">
            <a:avLst/>
          </a:prstGeom>
          <a:noFill/>
          <a:ln>
            <a:noFill/>
          </a:ln>
        </p:spPr>
        <p:txBody>
          <a:bodyPr spcFirstLastPara="1" wrap="square" lIns="0" tIns="0" rIns="0" bIns="0" anchor="t" anchorCtr="0">
            <a:spAutoFit/>
          </a:bodyPr>
          <a:lstStyle/>
          <a:p>
            <a:pPr marL="0" marR="0" lvl="0" indent="0" algn="ctr" rtl="0">
              <a:lnSpc>
                <a:spcPct val="140010"/>
              </a:lnSpc>
              <a:spcBef>
                <a:spcPts val="0"/>
              </a:spcBef>
              <a:spcAft>
                <a:spcPts val="0"/>
              </a:spcAft>
              <a:buNone/>
            </a:pPr>
            <a:r>
              <a:rPr lang="en-US" sz="3379" b="0" i="0" u="none" strike="noStrike" cap="none">
                <a:solidFill>
                  <a:srgbClr val="2C5367"/>
                </a:solidFill>
                <a:latin typeface="Proxima Nova"/>
                <a:ea typeface="Proxima Nova"/>
                <a:cs typeface="Proxima Nova"/>
                <a:sym typeface="Proxima Nova"/>
              </a:rPr>
              <a:t>The Environmental </a:t>
            </a:r>
            <a:endParaRPr sz="1100"/>
          </a:p>
          <a:p>
            <a:pPr marL="0" marR="0" lvl="0" indent="0" algn="ctr" rtl="0">
              <a:lnSpc>
                <a:spcPct val="140010"/>
              </a:lnSpc>
              <a:spcBef>
                <a:spcPts val="0"/>
              </a:spcBef>
              <a:spcAft>
                <a:spcPts val="0"/>
              </a:spcAft>
              <a:buNone/>
            </a:pPr>
            <a:r>
              <a:rPr lang="en-US" sz="3379" b="0" i="0" u="none" strike="noStrike" cap="none">
                <a:solidFill>
                  <a:srgbClr val="2C5367"/>
                </a:solidFill>
                <a:latin typeface="Proxima Nova"/>
                <a:ea typeface="Proxima Nova"/>
                <a:cs typeface="Proxima Nova"/>
                <a:sym typeface="Proxima Nova"/>
              </a:rPr>
              <a:t>Center</a:t>
            </a:r>
            <a:endParaRPr sz="1100"/>
          </a:p>
          <a:p>
            <a:pPr marL="0" marR="0" lvl="0" indent="0" algn="ctr" rtl="0">
              <a:lnSpc>
                <a:spcPct val="140010"/>
              </a:lnSpc>
              <a:spcBef>
                <a:spcPts val="0"/>
              </a:spcBef>
              <a:spcAft>
                <a:spcPts val="0"/>
              </a:spcAft>
              <a:buNone/>
            </a:pPr>
            <a:r>
              <a:rPr lang="en-US" sz="3379" b="0" i="0" u="none" strike="noStrike" cap="none">
                <a:solidFill>
                  <a:srgbClr val="2C5367"/>
                </a:solidFill>
                <a:latin typeface="Proxima Nova"/>
                <a:ea typeface="Proxima Nova"/>
                <a:cs typeface="Proxima Nova"/>
                <a:sym typeface="Proxima Nova"/>
              </a:rPr>
              <a:t>Repair Café (4/26)</a:t>
            </a:r>
            <a:endParaRPr sz="1100"/>
          </a:p>
          <a:p>
            <a:pPr marL="0" marR="0" lvl="0" indent="0" algn="ctr" rtl="0">
              <a:lnSpc>
                <a:spcPct val="140010"/>
              </a:lnSpc>
              <a:spcBef>
                <a:spcPts val="0"/>
              </a:spcBef>
              <a:spcAft>
                <a:spcPts val="0"/>
              </a:spcAft>
              <a:buNone/>
            </a:pPr>
            <a:r>
              <a:rPr lang="en-US" sz="3379" b="0" i="0" u="none" strike="noStrike" cap="none">
                <a:solidFill>
                  <a:srgbClr val="2C5367"/>
                </a:solidFill>
                <a:latin typeface="Proxima Nova"/>
                <a:ea typeface="Proxima Nova"/>
                <a:cs typeface="Proxima Nova"/>
                <a:sym typeface="Proxima Nova"/>
              </a:rPr>
              <a:t>Maker Space</a:t>
            </a:r>
            <a:endParaRPr sz="1100"/>
          </a:p>
          <a:p>
            <a:pPr marL="0" marR="0" lvl="0" indent="0" algn="ctr" rtl="0">
              <a:lnSpc>
                <a:spcPct val="140010"/>
              </a:lnSpc>
              <a:spcBef>
                <a:spcPts val="0"/>
              </a:spcBef>
              <a:spcAft>
                <a:spcPts val="0"/>
              </a:spcAft>
              <a:buNone/>
            </a:pPr>
            <a:r>
              <a:rPr lang="en-US" sz="3379" b="0" i="0" u="none" strike="noStrike" cap="none">
                <a:solidFill>
                  <a:srgbClr val="2C5367"/>
                </a:solidFill>
                <a:latin typeface="Proxima Nova"/>
                <a:ea typeface="Proxima Nova"/>
                <a:cs typeface="Proxima Nova"/>
                <a:sym typeface="Proxima Nova"/>
              </a:rPr>
              <a:t>DIY Cave</a:t>
            </a:r>
            <a:endParaRPr sz="1100"/>
          </a:p>
        </p:txBody>
      </p:sp>
      <p:sp>
        <p:nvSpPr>
          <p:cNvPr id="241" name="Google Shape;241;p12"/>
          <p:cNvSpPr/>
          <p:nvPr/>
        </p:nvSpPr>
        <p:spPr>
          <a:xfrm>
            <a:off x="12095846" y="8103233"/>
            <a:ext cx="1189541" cy="1157399"/>
          </a:xfrm>
          <a:custGeom>
            <a:avLst/>
            <a:gdLst/>
            <a:ahLst/>
            <a:cxnLst/>
            <a:rect l="l" t="t" r="r" b="b"/>
            <a:pathLst>
              <a:path w="761652" h="741072" extrusionOk="0">
                <a:moveTo>
                  <a:pt x="0" y="0"/>
                </a:moveTo>
                <a:lnTo>
                  <a:pt x="761652" y="0"/>
                </a:lnTo>
                <a:lnTo>
                  <a:pt x="761652" y="741072"/>
                </a:lnTo>
                <a:lnTo>
                  <a:pt x="0" y="741072"/>
                </a:lnTo>
                <a:close/>
              </a:path>
            </a:pathLst>
          </a:custGeom>
          <a:solidFill>
            <a:srgbClr val="A9D5A6"/>
          </a:solidFill>
          <a:ln>
            <a:noFill/>
          </a:ln>
        </p:spPr>
      </p:sp>
      <p:pic>
        <p:nvPicPr>
          <p:cNvPr id="242" name="Google Shape;242;p12"/>
          <p:cNvPicPr preferRelativeResize="0"/>
          <p:nvPr/>
        </p:nvPicPr>
        <p:blipFill rotWithShape="1">
          <a:blip r:embed="rId4">
            <a:alphaModFix/>
          </a:blip>
          <a:srcRect/>
          <a:stretch/>
        </p:blipFill>
        <p:spPr>
          <a:xfrm>
            <a:off x="12385721" y="8363798"/>
            <a:ext cx="626667" cy="626667"/>
          </a:xfrm>
          <a:prstGeom prst="rect">
            <a:avLst/>
          </a:prstGeom>
          <a:noFill/>
          <a:ln>
            <a:noFill/>
          </a:ln>
        </p:spPr>
      </p:pic>
      <p:sp>
        <p:nvSpPr>
          <p:cNvPr id="243" name="Google Shape;243;p12"/>
          <p:cNvSpPr txBox="1"/>
          <p:nvPr/>
        </p:nvSpPr>
        <p:spPr>
          <a:xfrm>
            <a:off x="13638896" y="8611448"/>
            <a:ext cx="3002921" cy="446033"/>
          </a:xfrm>
          <a:prstGeom prst="rect">
            <a:avLst/>
          </a:prstGeom>
          <a:noFill/>
          <a:ln>
            <a:noFill/>
          </a:ln>
        </p:spPr>
        <p:txBody>
          <a:bodyPr spcFirstLastPara="1" wrap="square" lIns="0" tIns="0" rIns="0" bIns="0" anchor="t" anchorCtr="0">
            <a:spAutoFit/>
          </a:bodyPr>
          <a:lstStyle/>
          <a:p>
            <a:pPr marL="0" marR="0" lvl="0" indent="0" algn="l" rtl="0">
              <a:lnSpc>
                <a:spcPct val="65004"/>
              </a:lnSpc>
              <a:spcBef>
                <a:spcPts val="0"/>
              </a:spcBef>
              <a:spcAft>
                <a:spcPts val="0"/>
              </a:spcAft>
              <a:buNone/>
            </a:pPr>
            <a:r>
              <a:rPr lang="en-US" sz="4612" b="1" i="0" u="none" strike="noStrike" cap="none">
                <a:solidFill>
                  <a:srgbClr val="000000"/>
                </a:solidFill>
                <a:latin typeface="Livvic"/>
                <a:ea typeface="Livvic"/>
                <a:cs typeface="Livvic"/>
                <a:sym typeface="Livvic"/>
              </a:rPr>
              <a:t>RECYCLE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pic>
        <p:nvPicPr>
          <p:cNvPr id="249" name="Google Shape;249;p13"/>
          <p:cNvPicPr preferRelativeResize="0"/>
          <p:nvPr/>
        </p:nvPicPr>
        <p:blipFill rotWithShape="1">
          <a:blip r:embed="rId3">
            <a:alphaModFix/>
          </a:blip>
          <a:srcRect/>
          <a:stretch/>
        </p:blipFill>
        <p:spPr>
          <a:xfrm>
            <a:off x="14874990" y="0"/>
            <a:ext cx="10291115" cy="10287000"/>
          </a:xfrm>
          <a:prstGeom prst="rect">
            <a:avLst/>
          </a:prstGeom>
          <a:noFill/>
          <a:ln>
            <a:noFill/>
          </a:ln>
        </p:spPr>
      </p:pic>
      <p:pic>
        <p:nvPicPr>
          <p:cNvPr id="250" name="Google Shape;250;p13"/>
          <p:cNvPicPr preferRelativeResize="0"/>
          <p:nvPr/>
        </p:nvPicPr>
        <p:blipFill rotWithShape="1">
          <a:blip r:embed="rId4">
            <a:alphaModFix/>
          </a:blip>
          <a:srcRect/>
          <a:stretch/>
        </p:blipFill>
        <p:spPr>
          <a:xfrm>
            <a:off x="7296589" y="5360426"/>
            <a:ext cx="347091" cy="263789"/>
          </a:xfrm>
          <a:prstGeom prst="rect">
            <a:avLst/>
          </a:prstGeom>
          <a:noFill/>
          <a:ln>
            <a:noFill/>
          </a:ln>
        </p:spPr>
      </p:pic>
      <p:pic>
        <p:nvPicPr>
          <p:cNvPr id="251" name="Google Shape;251;p13"/>
          <p:cNvPicPr preferRelativeResize="0"/>
          <p:nvPr/>
        </p:nvPicPr>
        <p:blipFill rotWithShape="1">
          <a:blip r:embed="rId4">
            <a:alphaModFix/>
          </a:blip>
          <a:srcRect/>
          <a:stretch/>
        </p:blipFill>
        <p:spPr>
          <a:xfrm rot="10800000">
            <a:off x="15276636" y="7448712"/>
            <a:ext cx="347091" cy="263789"/>
          </a:xfrm>
          <a:prstGeom prst="rect">
            <a:avLst/>
          </a:prstGeom>
          <a:noFill/>
          <a:ln>
            <a:noFill/>
          </a:ln>
        </p:spPr>
      </p:pic>
      <p:sp>
        <p:nvSpPr>
          <p:cNvPr id="252" name="Google Shape;252;p13"/>
          <p:cNvSpPr/>
          <p:nvPr/>
        </p:nvSpPr>
        <p:spPr>
          <a:xfrm>
            <a:off x="8243726" y="2258200"/>
            <a:ext cx="10300082" cy="5857875"/>
          </a:xfrm>
          <a:custGeom>
            <a:avLst/>
            <a:gdLst/>
            <a:ahLst/>
            <a:cxnLst/>
            <a:rect l="l" t="t" r="r" b="b"/>
            <a:pathLst>
              <a:path w="11287761" h="6350000" extrusionOk="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rotWithShape="1">
            <a:blip r:embed="rId5">
              <a:alphaModFix/>
            </a:blip>
            <a:stretch>
              <a:fillRect t="-9338" b="-9338"/>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3"/>
          <p:cNvSpPr txBox="1"/>
          <p:nvPr/>
        </p:nvSpPr>
        <p:spPr>
          <a:xfrm>
            <a:off x="8243718" y="1133105"/>
            <a:ext cx="6439622" cy="802073"/>
          </a:xfrm>
          <a:prstGeom prst="rect">
            <a:avLst/>
          </a:prstGeom>
          <a:noFill/>
          <a:ln>
            <a:noFill/>
          </a:ln>
        </p:spPr>
        <p:txBody>
          <a:bodyPr spcFirstLastPara="1" wrap="square" lIns="0" tIns="0" rIns="0" bIns="0" anchor="t" anchorCtr="0">
            <a:spAutoFit/>
          </a:bodyPr>
          <a:lstStyle/>
          <a:p>
            <a:pPr marL="0" marR="0" lvl="0" indent="0" algn="l" rtl="0">
              <a:lnSpc>
                <a:spcPct val="95007"/>
              </a:lnSpc>
              <a:spcBef>
                <a:spcPts val="0"/>
              </a:spcBef>
              <a:spcAft>
                <a:spcPts val="0"/>
              </a:spcAft>
              <a:buNone/>
            </a:pPr>
            <a:r>
              <a:rPr lang="en-US" sz="6310" b="1" i="0" u="none" strike="noStrike" cap="none">
                <a:solidFill>
                  <a:srgbClr val="000000"/>
                </a:solidFill>
                <a:latin typeface="Livvic"/>
                <a:ea typeface="Livvic"/>
                <a:cs typeface="Livvic"/>
                <a:sym typeface="Livvic"/>
              </a:rPr>
              <a:t>BEST FABRICS</a:t>
            </a:r>
            <a:endParaRPr/>
          </a:p>
        </p:txBody>
      </p:sp>
      <p:sp>
        <p:nvSpPr>
          <p:cNvPr id="254" name="Google Shape;254;p13"/>
          <p:cNvSpPr txBox="1"/>
          <p:nvPr/>
        </p:nvSpPr>
        <p:spPr>
          <a:xfrm>
            <a:off x="427000" y="554838"/>
            <a:ext cx="7733700" cy="9222900"/>
          </a:xfrm>
          <a:prstGeom prst="rect">
            <a:avLst/>
          </a:prstGeom>
          <a:noFill/>
          <a:ln>
            <a:noFill/>
          </a:ln>
        </p:spPr>
        <p:txBody>
          <a:bodyPr spcFirstLastPara="1" wrap="square" lIns="114300" tIns="91425" rIns="91425" bIns="91425" anchor="t" anchorCtr="0">
            <a:spAutoFit/>
          </a:bodyPr>
          <a:lstStyle/>
          <a:p>
            <a:pPr marL="0" lvl="0" indent="0" algn="l" rtl="0">
              <a:lnSpc>
                <a:spcPct val="64987"/>
              </a:lnSpc>
              <a:spcBef>
                <a:spcPts val="0"/>
              </a:spcBef>
              <a:spcAft>
                <a:spcPts val="0"/>
              </a:spcAft>
              <a:buNone/>
            </a:pPr>
            <a:endParaRPr sz="2699" b="1">
              <a:solidFill>
                <a:srgbClr val="A9D5A6"/>
              </a:solidFill>
              <a:latin typeface="Livvic"/>
              <a:ea typeface="Livvic"/>
              <a:cs typeface="Livvic"/>
              <a:sym typeface="Livvic"/>
            </a:endParaRPr>
          </a:p>
          <a:p>
            <a:pPr marL="0" lvl="0" indent="0" algn="l" rtl="0">
              <a:lnSpc>
                <a:spcPct val="64987"/>
              </a:lnSpc>
              <a:spcBef>
                <a:spcPts val="0"/>
              </a:spcBef>
              <a:spcAft>
                <a:spcPts val="0"/>
              </a:spcAft>
              <a:buNone/>
            </a:pPr>
            <a:r>
              <a:rPr lang="en-US" sz="2699" b="1">
                <a:solidFill>
                  <a:srgbClr val="A9D5A6"/>
                </a:solidFill>
                <a:latin typeface="Livvic"/>
                <a:ea typeface="Livvic"/>
                <a:cs typeface="Livvic"/>
                <a:sym typeface="Livvic"/>
              </a:rPr>
              <a:t>ORGANIC COTTON</a:t>
            </a:r>
            <a:endParaRPr sz="2699" b="1">
              <a:solidFill>
                <a:srgbClr val="A9D5A6"/>
              </a:solidFill>
              <a:latin typeface="Livvic"/>
              <a:ea typeface="Livvic"/>
              <a:cs typeface="Livvic"/>
              <a:sym typeface="Livvic"/>
            </a:endParaRPr>
          </a:p>
          <a:p>
            <a:pPr marL="114300" lvl="0" indent="342900" algn="l" rtl="0">
              <a:lnSpc>
                <a:spcPct val="140000"/>
              </a:lnSpc>
              <a:spcBef>
                <a:spcPts val="0"/>
              </a:spcBef>
              <a:spcAft>
                <a:spcPts val="0"/>
              </a:spcAft>
              <a:buNone/>
            </a:pPr>
            <a:r>
              <a:rPr lang="en-US" sz="2300">
                <a:solidFill>
                  <a:schemeClr val="dk1"/>
                </a:solidFill>
                <a:latin typeface="Source Sans Pro"/>
                <a:ea typeface="Source Sans Pro"/>
                <a:cs typeface="Source Sans Pro"/>
                <a:sym typeface="Source Sans Pro"/>
              </a:rPr>
              <a:t>Consumes less water, no GMO or chem</a:t>
            </a:r>
            <a:endParaRPr sz="2300">
              <a:solidFill>
                <a:schemeClr val="dk1"/>
              </a:solidFill>
              <a:latin typeface="Source Sans Pro"/>
              <a:ea typeface="Source Sans Pro"/>
              <a:cs typeface="Source Sans Pro"/>
              <a:sym typeface="Source Sans Pro"/>
            </a:endParaRPr>
          </a:p>
          <a:p>
            <a:pPr marL="0" lvl="0" indent="0" algn="l" rtl="0">
              <a:lnSpc>
                <a:spcPct val="64987"/>
              </a:lnSpc>
              <a:spcBef>
                <a:spcPts val="0"/>
              </a:spcBef>
              <a:spcAft>
                <a:spcPts val="0"/>
              </a:spcAft>
              <a:buNone/>
            </a:pPr>
            <a:endParaRPr sz="2699" b="1">
              <a:solidFill>
                <a:srgbClr val="A9D5A6"/>
              </a:solidFill>
              <a:latin typeface="Livvic"/>
              <a:ea typeface="Livvic"/>
              <a:cs typeface="Livvic"/>
              <a:sym typeface="Livvic"/>
            </a:endParaRPr>
          </a:p>
          <a:p>
            <a:pPr marL="0" lvl="0" indent="0" algn="l" rtl="0">
              <a:lnSpc>
                <a:spcPct val="64987"/>
              </a:lnSpc>
              <a:spcBef>
                <a:spcPts val="0"/>
              </a:spcBef>
              <a:spcAft>
                <a:spcPts val="0"/>
              </a:spcAft>
              <a:buNone/>
            </a:pPr>
            <a:r>
              <a:rPr lang="en-US" sz="2699" b="1">
                <a:solidFill>
                  <a:srgbClr val="A9D5A6"/>
                </a:solidFill>
                <a:latin typeface="Livvic"/>
                <a:ea typeface="Livvic"/>
                <a:cs typeface="Livvic"/>
                <a:sym typeface="Livvic"/>
              </a:rPr>
              <a:t>ORGANIC LINEN</a:t>
            </a:r>
            <a:endParaRPr sz="2699" b="1">
              <a:solidFill>
                <a:srgbClr val="A9D5A6"/>
              </a:solidFill>
              <a:latin typeface="Livvic"/>
              <a:ea typeface="Livvic"/>
              <a:cs typeface="Livvic"/>
              <a:sym typeface="Livvic"/>
            </a:endParaRPr>
          </a:p>
          <a:p>
            <a:pPr marL="0" lvl="0" indent="457200" algn="l" rtl="0">
              <a:lnSpc>
                <a:spcPct val="140000"/>
              </a:lnSpc>
              <a:spcBef>
                <a:spcPts val="0"/>
              </a:spcBef>
              <a:spcAft>
                <a:spcPts val="0"/>
              </a:spcAft>
              <a:buNone/>
            </a:pPr>
            <a:r>
              <a:rPr lang="en-US" sz="2300">
                <a:solidFill>
                  <a:schemeClr val="dk1"/>
                </a:solidFill>
                <a:latin typeface="Source Sans Pro"/>
                <a:ea typeface="Source Sans Pro"/>
                <a:cs typeface="Source Sans Pro"/>
                <a:sym typeface="Source Sans Pro"/>
              </a:rPr>
              <a:t>Durable, biodegradable, little resources to grow</a:t>
            </a:r>
            <a:endParaRPr sz="2300">
              <a:solidFill>
                <a:schemeClr val="dk1"/>
              </a:solidFill>
              <a:latin typeface="Source Sans Pro"/>
              <a:ea typeface="Source Sans Pro"/>
              <a:cs typeface="Source Sans Pro"/>
              <a:sym typeface="Source Sans Pro"/>
            </a:endParaRPr>
          </a:p>
          <a:p>
            <a:pPr marL="0" lvl="0" indent="0" algn="l" rtl="0">
              <a:lnSpc>
                <a:spcPct val="64987"/>
              </a:lnSpc>
              <a:spcBef>
                <a:spcPts val="0"/>
              </a:spcBef>
              <a:spcAft>
                <a:spcPts val="0"/>
              </a:spcAft>
              <a:buNone/>
            </a:pPr>
            <a:endParaRPr sz="2699" b="1">
              <a:solidFill>
                <a:srgbClr val="A9D5A6"/>
              </a:solidFill>
              <a:latin typeface="Livvic"/>
              <a:ea typeface="Livvic"/>
              <a:cs typeface="Livvic"/>
              <a:sym typeface="Livvic"/>
            </a:endParaRPr>
          </a:p>
          <a:p>
            <a:pPr marL="0" lvl="0" indent="0" algn="l" rtl="0">
              <a:lnSpc>
                <a:spcPct val="64987"/>
              </a:lnSpc>
              <a:spcBef>
                <a:spcPts val="0"/>
              </a:spcBef>
              <a:spcAft>
                <a:spcPts val="0"/>
              </a:spcAft>
              <a:buNone/>
            </a:pPr>
            <a:r>
              <a:rPr lang="en-US" sz="2699" b="1">
                <a:solidFill>
                  <a:srgbClr val="A9D5A6"/>
                </a:solidFill>
                <a:latin typeface="Livvic"/>
                <a:ea typeface="Livvic"/>
                <a:cs typeface="Livvic"/>
                <a:sym typeface="Livvic"/>
              </a:rPr>
              <a:t> MODAL</a:t>
            </a:r>
            <a:endParaRPr sz="2699" b="1">
              <a:solidFill>
                <a:srgbClr val="A9D5A6"/>
              </a:solidFill>
              <a:latin typeface="Livvic"/>
              <a:ea typeface="Livvic"/>
              <a:cs typeface="Livvic"/>
              <a:sym typeface="Livvic"/>
            </a:endParaRPr>
          </a:p>
          <a:p>
            <a:pPr marL="0" lvl="0" indent="457200" algn="l" rtl="0">
              <a:lnSpc>
                <a:spcPct val="140000"/>
              </a:lnSpc>
              <a:spcBef>
                <a:spcPts val="0"/>
              </a:spcBef>
              <a:spcAft>
                <a:spcPts val="0"/>
              </a:spcAft>
              <a:buNone/>
            </a:pPr>
            <a:r>
              <a:rPr lang="en-US" sz="2300">
                <a:solidFill>
                  <a:schemeClr val="dk1"/>
                </a:solidFill>
                <a:latin typeface="Source Sans Pro"/>
                <a:ea typeface="Source Sans Pro"/>
                <a:cs typeface="Source Sans Pro"/>
                <a:sym typeface="Source Sans Pro"/>
              </a:rPr>
              <a:t>Made from beech trees</a:t>
            </a:r>
            <a:endParaRPr sz="2300">
              <a:solidFill>
                <a:schemeClr val="dk1"/>
              </a:solidFill>
              <a:latin typeface="Source Sans Pro"/>
              <a:ea typeface="Source Sans Pro"/>
              <a:cs typeface="Source Sans Pro"/>
              <a:sym typeface="Source Sans Pro"/>
            </a:endParaRPr>
          </a:p>
          <a:p>
            <a:pPr marL="0" lvl="0" indent="0" algn="l" rtl="0">
              <a:lnSpc>
                <a:spcPct val="64987"/>
              </a:lnSpc>
              <a:spcBef>
                <a:spcPts val="0"/>
              </a:spcBef>
              <a:spcAft>
                <a:spcPts val="0"/>
              </a:spcAft>
              <a:buNone/>
            </a:pPr>
            <a:endParaRPr sz="2699" b="1">
              <a:solidFill>
                <a:srgbClr val="A9D5A6"/>
              </a:solidFill>
              <a:latin typeface="Livvic"/>
              <a:ea typeface="Livvic"/>
              <a:cs typeface="Livvic"/>
              <a:sym typeface="Livvic"/>
            </a:endParaRPr>
          </a:p>
          <a:p>
            <a:pPr marL="0" lvl="0" indent="0" algn="l" rtl="0">
              <a:lnSpc>
                <a:spcPct val="64987"/>
              </a:lnSpc>
              <a:spcBef>
                <a:spcPts val="0"/>
              </a:spcBef>
              <a:spcAft>
                <a:spcPts val="0"/>
              </a:spcAft>
              <a:buNone/>
            </a:pPr>
            <a:r>
              <a:rPr lang="en-US" sz="2699" b="1">
                <a:solidFill>
                  <a:srgbClr val="A9D5A6"/>
                </a:solidFill>
                <a:latin typeface="Livvic"/>
                <a:ea typeface="Livvic"/>
                <a:cs typeface="Livvic"/>
                <a:sym typeface="Livvic"/>
              </a:rPr>
              <a:t> HEMP</a:t>
            </a:r>
            <a:endParaRPr sz="2699" b="1">
              <a:solidFill>
                <a:srgbClr val="A9D5A6"/>
              </a:solidFill>
              <a:latin typeface="Livvic"/>
              <a:ea typeface="Livvic"/>
              <a:cs typeface="Livvic"/>
              <a:sym typeface="Livvic"/>
            </a:endParaRPr>
          </a:p>
          <a:p>
            <a:pPr marL="0" lvl="0" indent="457200" algn="l" rtl="0">
              <a:lnSpc>
                <a:spcPct val="140000"/>
              </a:lnSpc>
              <a:spcBef>
                <a:spcPts val="0"/>
              </a:spcBef>
              <a:spcAft>
                <a:spcPts val="0"/>
              </a:spcAft>
              <a:buNone/>
            </a:pPr>
            <a:r>
              <a:rPr lang="en-US" sz="2300">
                <a:solidFill>
                  <a:schemeClr val="dk1"/>
                </a:solidFill>
                <a:latin typeface="Source Sans Pro"/>
                <a:ea typeface="Source Sans Pro"/>
                <a:cs typeface="Source Sans Pro"/>
                <a:sym typeface="Source Sans Pro"/>
              </a:rPr>
              <a:t>Fast-growing, little resources, antimicrobial</a:t>
            </a:r>
            <a:endParaRPr sz="2300">
              <a:solidFill>
                <a:schemeClr val="dk1"/>
              </a:solidFill>
              <a:latin typeface="Source Sans Pro"/>
              <a:ea typeface="Source Sans Pro"/>
              <a:cs typeface="Source Sans Pro"/>
              <a:sym typeface="Source Sans Pro"/>
            </a:endParaRPr>
          </a:p>
          <a:p>
            <a:pPr marL="0" lvl="0" indent="0" algn="l" rtl="0">
              <a:lnSpc>
                <a:spcPct val="64987"/>
              </a:lnSpc>
              <a:spcBef>
                <a:spcPts val="0"/>
              </a:spcBef>
              <a:spcAft>
                <a:spcPts val="0"/>
              </a:spcAft>
              <a:buNone/>
            </a:pPr>
            <a:endParaRPr sz="2699" b="1">
              <a:solidFill>
                <a:srgbClr val="A9D5A6"/>
              </a:solidFill>
              <a:latin typeface="Livvic"/>
              <a:ea typeface="Livvic"/>
              <a:cs typeface="Livvic"/>
              <a:sym typeface="Livvic"/>
            </a:endParaRPr>
          </a:p>
          <a:p>
            <a:pPr marL="0" lvl="0" indent="0" algn="l" rtl="0">
              <a:lnSpc>
                <a:spcPct val="64987"/>
              </a:lnSpc>
              <a:spcBef>
                <a:spcPts val="0"/>
              </a:spcBef>
              <a:spcAft>
                <a:spcPts val="0"/>
              </a:spcAft>
              <a:buNone/>
            </a:pPr>
            <a:r>
              <a:rPr lang="en-US" sz="2699" b="1">
                <a:solidFill>
                  <a:srgbClr val="A9D5A6"/>
                </a:solidFill>
                <a:latin typeface="Livvic"/>
                <a:ea typeface="Livvic"/>
                <a:cs typeface="Livvic"/>
                <a:sym typeface="Livvic"/>
              </a:rPr>
              <a:t> PEACE SILK</a:t>
            </a:r>
            <a:endParaRPr sz="2699" b="1">
              <a:solidFill>
                <a:srgbClr val="A9D5A6"/>
              </a:solidFill>
              <a:latin typeface="Livvic"/>
              <a:ea typeface="Livvic"/>
              <a:cs typeface="Livvic"/>
              <a:sym typeface="Livvic"/>
            </a:endParaRPr>
          </a:p>
          <a:p>
            <a:pPr marL="0" lvl="0" indent="457200" algn="l" rtl="0">
              <a:spcBef>
                <a:spcPts val="0"/>
              </a:spcBef>
              <a:spcAft>
                <a:spcPts val="0"/>
              </a:spcAft>
              <a:buNone/>
            </a:pPr>
            <a:r>
              <a:rPr lang="en-US" sz="2300">
                <a:solidFill>
                  <a:schemeClr val="dk1"/>
                </a:solidFill>
                <a:latin typeface="Source Sans Pro"/>
                <a:ea typeface="Source Sans Pro"/>
                <a:cs typeface="Source Sans Pro"/>
                <a:sym typeface="Source Sans Pro"/>
              </a:rPr>
              <a:t>Produced from silkworm cocoons, but doesn't harm them like traditional methods</a:t>
            </a:r>
            <a:endParaRPr sz="2300">
              <a:solidFill>
                <a:schemeClr val="dk1"/>
              </a:solidFill>
              <a:latin typeface="Source Sans Pro"/>
              <a:ea typeface="Source Sans Pro"/>
              <a:cs typeface="Source Sans Pro"/>
              <a:sym typeface="Source Sans Pro"/>
            </a:endParaRPr>
          </a:p>
          <a:p>
            <a:pPr marL="0" lvl="0" indent="0" algn="l" rtl="0">
              <a:spcBef>
                <a:spcPts val="0"/>
              </a:spcBef>
              <a:spcAft>
                <a:spcPts val="0"/>
              </a:spcAft>
              <a:buNone/>
            </a:pPr>
            <a:endParaRPr sz="2300">
              <a:solidFill>
                <a:schemeClr val="dk1"/>
              </a:solidFill>
              <a:latin typeface="Source Sans Pro"/>
              <a:ea typeface="Source Sans Pro"/>
              <a:cs typeface="Source Sans Pro"/>
              <a:sym typeface="Source Sans Pro"/>
            </a:endParaRPr>
          </a:p>
          <a:p>
            <a:pPr marL="0" lvl="0" indent="0" algn="l" rtl="0">
              <a:spcBef>
                <a:spcPts val="0"/>
              </a:spcBef>
              <a:spcAft>
                <a:spcPts val="0"/>
              </a:spcAft>
              <a:buNone/>
            </a:pPr>
            <a:r>
              <a:rPr lang="en-US" sz="2699" b="1">
                <a:solidFill>
                  <a:srgbClr val="A9D5A6"/>
                </a:solidFill>
                <a:latin typeface="Livvic"/>
                <a:ea typeface="Livvic"/>
                <a:cs typeface="Livvic"/>
                <a:sym typeface="Livvic"/>
              </a:rPr>
              <a:t>Wool</a:t>
            </a:r>
            <a:endParaRPr sz="899" b="1">
              <a:solidFill>
                <a:srgbClr val="A9D5A6"/>
              </a:solidFill>
              <a:latin typeface="Livvic"/>
              <a:ea typeface="Livvic"/>
              <a:cs typeface="Livvic"/>
              <a:sym typeface="Livvic"/>
            </a:endParaRPr>
          </a:p>
          <a:p>
            <a:pPr marL="0" lvl="0" indent="0" algn="l" rtl="0">
              <a:spcBef>
                <a:spcPts val="0"/>
              </a:spcBef>
              <a:spcAft>
                <a:spcPts val="0"/>
              </a:spcAft>
              <a:buNone/>
            </a:pPr>
            <a:endParaRPr sz="899" b="1">
              <a:solidFill>
                <a:srgbClr val="A9D5A6"/>
              </a:solidFill>
              <a:latin typeface="Livvic"/>
              <a:ea typeface="Livvic"/>
              <a:cs typeface="Livvic"/>
              <a:sym typeface="Livvic"/>
            </a:endParaRPr>
          </a:p>
          <a:p>
            <a:pPr marL="0" lvl="0" indent="457200" algn="l" rtl="0">
              <a:lnSpc>
                <a:spcPct val="64987"/>
              </a:lnSpc>
              <a:spcBef>
                <a:spcPts val="0"/>
              </a:spcBef>
              <a:spcAft>
                <a:spcPts val="0"/>
              </a:spcAft>
              <a:buNone/>
            </a:pPr>
            <a:r>
              <a:rPr lang="en-US" sz="2300">
                <a:solidFill>
                  <a:schemeClr val="dk1"/>
                </a:solidFill>
                <a:latin typeface="Source Sans Pro"/>
                <a:ea typeface="Source Sans Pro"/>
                <a:cs typeface="Source Sans Pro"/>
                <a:sym typeface="Source Sans Pro"/>
              </a:rPr>
              <a:t>Biodegrades naturally</a:t>
            </a:r>
            <a:endParaRPr sz="2300">
              <a:solidFill>
                <a:schemeClr val="dk1"/>
              </a:solidFill>
              <a:latin typeface="Source Sans Pro"/>
              <a:ea typeface="Source Sans Pro"/>
              <a:cs typeface="Source Sans Pro"/>
              <a:sym typeface="Source Sans Pro"/>
            </a:endParaRPr>
          </a:p>
          <a:p>
            <a:pPr marL="0" lvl="0" indent="0" algn="l" rtl="0">
              <a:lnSpc>
                <a:spcPct val="64987"/>
              </a:lnSpc>
              <a:spcBef>
                <a:spcPts val="0"/>
              </a:spcBef>
              <a:spcAft>
                <a:spcPts val="0"/>
              </a:spcAft>
              <a:buNone/>
            </a:pPr>
            <a:endParaRPr sz="2650">
              <a:solidFill>
                <a:schemeClr val="dk1"/>
              </a:solidFill>
              <a:latin typeface="Source Sans Pro"/>
              <a:ea typeface="Source Sans Pro"/>
              <a:cs typeface="Source Sans Pro"/>
              <a:sym typeface="Source Sans Pro"/>
            </a:endParaRPr>
          </a:p>
          <a:p>
            <a:pPr marL="0" lvl="0" indent="0" algn="l" rtl="0">
              <a:lnSpc>
                <a:spcPct val="64987"/>
              </a:lnSpc>
              <a:spcBef>
                <a:spcPts val="0"/>
              </a:spcBef>
              <a:spcAft>
                <a:spcPts val="0"/>
              </a:spcAft>
              <a:buNone/>
            </a:pPr>
            <a:endParaRPr sz="2650">
              <a:solidFill>
                <a:schemeClr val="dk1"/>
              </a:solidFill>
              <a:latin typeface="Source Sans Pro"/>
              <a:ea typeface="Source Sans Pro"/>
              <a:cs typeface="Source Sans Pro"/>
              <a:sym typeface="Source Sans Pro"/>
            </a:endParaRPr>
          </a:p>
          <a:p>
            <a:pPr marL="0" lvl="0" indent="0" algn="l" rtl="0">
              <a:lnSpc>
                <a:spcPct val="64987"/>
              </a:lnSpc>
              <a:spcBef>
                <a:spcPts val="0"/>
              </a:spcBef>
              <a:spcAft>
                <a:spcPts val="0"/>
              </a:spcAft>
              <a:buNone/>
            </a:pPr>
            <a:r>
              <a:rPr lang="en-US" sz="2699" b="1">
                <a:solidFill>
                  <a:srgbClr val="A9D5A6"/>
                </a:solidFill>
                <a:latin typeface="Livvic"/>
                <a:ea typeface="Livvic"/>
                <a:cs typeface="Livvic"/>
                <a:sym typeface="Livvic"/>
              </a:rPr>
              <a:t>BAMBOO</a:t>
            </a:r>
            <a:endParaRPr sz="2699" b="1">
              <a:solidFill>
                <a:srgbClr val="A9D5A6"/>
              </a:solidFill>
              <a:latin typeface="Livvic"/>
              <a:ea typeface="Livvic"/>
              <a:cs typeface="Livvic"/>
              <a:sym typeface="Livvic"/>
            </a:endParaRPr>
          </a:p>
          <a:p>
            <a:pPr marL="0" lvl="0" indent="457200" algn="l" rtl="0">
              <a:lnSpc>
                <a:spcPct val="140000"/>
              </a:lnSpc>
              <a:spcBef>
                <a:spcPts val="0"/>
              </a:spcBef>
              <a:spcAft>
                <a:spcPts val="0"/>
              </a:spcAft>
              <a:buNone/>
            </a:pPr>
            <a:r>
              <a:rPr lang="en-US" sz="2300">
                <a:solidFill>
                  <a:schemeClr val="dk1"/>
                </a:solidFill>
                <a:latin typeface="Source Sans Pro"/>
                <a:ea typeface="Source Sans Pro"/>
                <a:cs typeface="Source Sans Pro"/>
                <a:sym typeface="Source Sans Pro"/>
              </a:rPr>
              <a:t>Fast-growing, little resources, antimicrobial</a:t>
            </a:r>
            <a:endParaRPr sz="2300">
              <a:solidFill>
                <a:schemeClr val="dk1"/>
              </a:solidFill>
              <a:latin typeface="Source Sans Pro"/>
              <a:ea typeface="Source Sans Pro"/>
              <a:cs typeface="Source Sans Pro"/>
              <a:sym typeface="Source Sans Pro"/>
            </a:endParaRPr>
          </a:p>
          <a:p>
            <a:pPr marL="0" lvl="0" indent="0" algn="l" rtl="0">
              <a:lnSpc>
                <a:spcPct val="64987"/>
              </a:lnSpc>
              <a:spcBef>
                <a:spcPts val="0"/>
              </a:spcBef>
              <a:spcAft>
                <a:spcPts val="0"/>
              </a:spcAft>
              <a:buNone/>
            </a:pPr>
            <a:endParaRPr sz="2699" b="1">
              <a:solidFill>
                <a:srgbClr val="A9D5A6"/>
              </a:solidFill>
              <a:latin typeface="Livvic"/>
              <a:ea typeface="Livvic"/>
              <a:cs typeface="Livvic"/>
              <a:sym typeface="Livvic"/>
            </a:endParaRPr>
          </a:p>
          <a:p>
            <a:pPr marL="0" lvl="0" indent="0" algn="l" rtl="0">
              <a:lnSpc>
                <a:spcPct val="64987"/>
              </a:lnSpc>
              <a:spcBef>
                <a:spcPts val="0"/>
              </a:spcBef>
              <a:spcAft>
                <a:spcPts val="0"/>
              </a:spcAft>
              <a:buNone/>
            </a:pPr>
            <a:r>
              <a:rPr lang="en-US" sz="2699" b="1">
                <a:solidFill>
                  <a:srgbClr val="A9D5A6"/>
                </a:solidFill>
                <a:latin typeface="Livvic"/>
                <a:ea typeface="Livvic"/>
                <a:cs typeface="Livvic"/>
                <a:sym typeface="Livvic"/>
              </a:rPr>
              <a:t> Lyocell</a:t>
            </a:r>
            <a:endParaRPr sz="899" b="1">
              <a:solidFill>
                <a:srgbClr val="A9D5A6"/>
              </a:solidFill>
              <a:latin typeface="Livvic"/>
              <a:ea typeface="Livvic"/>
              <a:cs typeface="Livvic"/>
              <a:sym typeface="Livvic"/>
            </a:endParaRPr>
          </a:p>
          <a:p>
            <a:pPr marL="0" lvl="0" indent="0" algn="l" rtl="0">
              <a:lnSpc>
                <a:spcPct val="64987"/>
              </a:lnSpc>
              <a:spcBef>
                <a:spcPts val="0"/>
              </a:spcBef>
              <a:spcAft>
                <a:spcPts val="0"/>
              </a:spcAft>
              <a:buNone/>
            </a:pPr>
            <a:endParaRPr sz="899" b="1">
              <a:solidFill>
                <a:srgbClr val="A9D5A6"/>
              </a:solidFill>
              <a:latin typeface="Livvic"/>
              <a:ea typeface="Livvic"/>
              <a:cs typeface="Livvic"/>
              <a:sym typeface="Livvic"/>
            </a:endParaRPr>
          </a:p>
          <a:p>
            <a:pPr marL="0" lvl="0" indent="457200" algn="l" rtl="0">
              <a:lnSpc>
                <a:spcPct val="64987"/>
              </a:lnSpc>
              <a:spcBef>
                <a:spcPts val="0"/>
              </a:spcBef>
              <a:spcAft>
                <a:spcPts val="0"/>
              </a:spcAft>
              <a:buNone/>
            </a:pPr>
            <a:r>
              <a:rPr lang="en-US" sz="2300">
                <a:solidFill>
                  <a:schemeClr val="dk1"/>
                </a:solidFill>
                <a:latin typeface="Source Sans Pro"/>
                <a:ea typeface="Source Sans Pro"/>
                <a:cs typeface="Source Sans Pro"/>
                <a:sym typeface="Source Sans Pro"/>
              </a:rPr>
              <a:t>Wood pulp, mainly from oak, birch, &amp; eucalyptus trees </a:t>
            </a:r>
            <a:endParaRPr sz="2699" b="1">
              <a:solidFill>
                <a:srgbClr val="A9D5A6"/>
              </a:solidFill>
              <a:latin typeface="Livvic"/>
              <a:ea typeface="Livvic"/>
              <a:cs typeface="Livvic"/>
              <a:sym typeface="Livvic"/>
            </a:endParaRPr>
          </a:p>
          <a:p>
            <a:pPr marL="114300" lvl="0" indent="0" algn="l" rtl="0">
              <a:lnSpc>
                <a:spcPct val="140000"/>
              </a:lnSpc>
              <a:spcBef>
                <a:spcPts val="0"/>
              </a:spcBef>
              <a:spcAft>
                <a:spcPts val="0"/>
              </a:spcAft>
              <a:buNone/>
            </a:pPr>
            <a:endParaRPr sz="2300">
              <a:solidFill>
                <a:schemeClr val="dk1"/>
              </a:solidFill>
              <a:latin typeface="Source Sans Pro"/>
              <a:ea typeface="Source Sans Pro"/>
              <a:cs typeface="Source Sans Pro"/>
              <a:sym typeface="Source Sans Pr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59" name="Google Shape;259;p14"/>
          <p:cNvPicPr preferRelativeResize="0"/>
          <p:nvPr/>
        </p:nvPicPr>
        <p:blipFill rotWithShape="1">
          <a:blip r:embed="rId3">
            <a:alphaModFix amt="60000"/>
          </a:blip>
          <a:srcRect t="3893" b="3893"/>
          <a:stretch/>
        </p:blipFill>
        <p:spPr>
          <a:xfrm>
            <a:off x="0" y="0"/>
            <a:ext cx="18288000" cy="10287000"/>
          </a:xfrm>
          <a:prstGeom prst="rect">
            <a:avLst/>
          </a:prstGeom>
          <a:noFill/>
          <a:ln>
            <a:noFill/>
          </a:ln>
        </p:spPr>
      </p:pic>
      <p:pic>
        <p:nvPicPr>
          <p:cNvPr id="260" name="Google Shape;260;p14"/>
          <p:cNvPicPr preferRelativeResize="0"/>
          <p:nvPr/>
        </p:nvPicPr>
        <p:blipFill rotWithShape="1">
          <a:blip r:embed="rId4">
            <a:alphaModFix amt="60000"/>
          </a:blip>
          <a:srcRect/>
          <a:stretch/>
        </p:blipFill>
        <p:spPr>
          <a:xfrm>
            <a:off x="-2898124" y="-398865"/>
            <a:ext cx="11044422" cy="11084730"/>
          </a:xfrm>
          <a:prstGeom prst="rect">
            <a:avLst/>
          </a:prstGeom>
          <a:noFill/>
          <a:ln>
            <a:noFill/>
          </a:ln>
        </p:spPr>
      </p:pic>
      <p:sp>
        <p:nvSpPr>
          <p:cNvPr id="261" name="Google Shape;261;p14"/>
          <p:cNvSpPr txBox="1"/>
          <p:nvPr/>
        </p:nvSpPr>
        <p:spPr>
          <a:xfrm>
            <a:off x="8312177" y="3010451"/>
            <a:ext cx="9383847" cy="4106139"/>
          </a:xfrm>
          <a:prstGeom prst="rect">
            <a:avLst/>
          </a:prstGeom>
          <a:noFill/>
          <a:ln>
            <a:noFill/>
          </a:ln>
        </p:spPr>
        <p:txBody>
          <a:bodyPr spcFirstLastPara="1" wrap="square" lIns="0" tIns="0" rIns="0" bIns="0" anchor="t" anchorCtr="0">
            <a:spAutoFit/>
          </a:bodyPr>
          <a:lstStyle/>
          <a:p>
            <a:pPr marL="0" marR="0" lvl="0" indent="0" algn="ctr" rtl="0">
              <a:lnSpc>
                <a:spcPct val="140025"/>
              </a:lnSpc>
              <a:spcBef>
                <a:spcPts val="0"/>
              </a:spcBef>
              <a:spcAft>
                <a:spcPts val="0"/>
              </a:spcAft>
              <a:buNone/>
            </a:pPr>
            <a:r>
              <a:rPr lang="en-US" sz="3990" b="1" i="0" u="none" strike="noStrike" cap="none">
                <a:solidFill>
                  <a:srgbClr val="2C5367"/>
                </a:solidFill>
                <a:latin typeface="Livvic"/>
                <a:ea typeface="Livvic"/>
                <a:cs typeface="Livvic"/>
                <a:sym typeface="Livvic"/>
              </a:rPr>
              <a:t>“FAST FASHION IS NOT FREE. SOMEONE SOMEWHERE IS PAYING.”</a:t>
            </a:r>
            <a:endParaRPr/>
          </a:p>
          <a:p>
            <a:pPr marL="0" marR="0" lvl="0" indent="0" algn="ctr" rtl="0">
              <a:lnSpc>
                <a:spcPct val="140043"/>
              </a:lnSpc>
              <a:spcBef>
                <a:spcPts val="0"/>
              </a:spcBef>
              <a:spcAft>
                <a:spcPts val="0"/>
              </a:spcAft>
              <a:buNone/>
            </a:pPr>
            <a:r>
              <a:rPr lang="en-US" sz="2290" b="1" i="0" u="none" strike="noStrike" cap="none">
                <a:solidFill>
                  <a:srgbClr val="2C5367"/>
                </a:solidFill>
                <a:latin typeface="Livvic"/>
                <a:ea typeface="Livvic"/>
                <a:cs typeface="Livvic"/>
                <a:sym typeface="Livvic"/>
              </a:rPr>
              <a:t> </a:t>
            </a:r>
            <a:endParaRPr/>
          </a:p>
          <a:p>
            <a:pPr marL="0" marR="0" lvl="0" indent="0" algn="ctr" rtl="0">
              <a:lnSpc>
                <a:spcPct val="140043"/>
              </a:lnSpc>
              <a:spcBef>
                <a:spcPts val="0"/>
              </a:spcBef>
              <a:spcAft>
                <a:spcPts val="0"/>
              </a:spcAft>
              <a:buNone/>
            </a:pPr>
            <a:endParaRPr sz="2290" b="1" i="0" u="none" strike="noStrike" cap="none">
              <a:solidFill>
                <a:srgbClr val="2C5367"/>
              </a:solidFill>
              <a:latin typeface="Livvic"/>
              <a:ea typeface="Livvic"/>
              <a:cs typeface="Livvic"/>
              <a:sym typeface="Livvic"/>
            </a:endParaRPr>
          </a:p>
          <a:p>
            <a:pPr marL="0" marR="0" lvl="0" indent="0" algn="ctr" rtl="0">
              <a:lnSpc>
                <a:spcPct val="140037"/>
              </a:lnSpc>
              <a:spcBef>
                <a:spcPts val="0"/>
              </a:spcBef>
              <a:spcAft>
                <a:spcPts val="0"/>
              </a:spcAft>
              <a:buNone/>
            </a:pPr>
            <a:r>
              <a:rPr lang="en-US" sz="2690" b="1" i="0" u="none" strike="noStrike" cap="none">
                <a:solidFill>
                  <a:srgbClr val="2C5367"/>
                </a:solidFill>
                <a:latin typeface="Livvic"/>
                <a:ea typeface="Livvic"/>
                <a:cs typeface="Livvic"/>
                <a:sym typeface="Livvic"/>
              </a:rPr>
              <a:t>- Lucy Siegle, journalist and author of books including To Die For: Is Fashion Wearing Out the World, and We Are What We Wear: unravelling fast fashion and the collapse of Rana Plaza</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Google Shape;267;p15"/>
          <p:cNvPicPr preferRelativeResize="0"/>
          <p:nvPr/>
        </p:nvPicPr>
        <p:blipFill rotWithShape="1">
          <a:blip r:embed="rId3">
            <a:alphaModFix/>
          </a:blip>
          <a:srcRect/>
          <a:stretch/>
        </p:blipFill>
        <p:spPr>
          <a:xfrm>
            <a:off x="9144000" y="-37371"/>
            <a:ext cx="10324062" cy="10361741"/>
          </a:xfrm>
          <a:prstGeom prst="rect">
            <a:avLst/>
          </a:prstGeom>
          <a:noFill/>
          <a:ln>
            <a:noFill/>
          </a:ln>
        </p:spPr>
      </p:pic>
      <p:sp>
        <p:nvSpPr>
          <p:cNvPr id="268" name="Google Shape;268;p15"/>
          <p:cNvSpPr txBox="1"/>
          <p:nvPr/>
        </p:nvSpPr>
        <p:spPr>
          <a:xfrm>
            <a:off x="1427799" y="531950"/>
            <a:ext cx="8094513" cy="850524"/>
          </a:xfrm>
          <a:prstGeom prst="rect">
            <a:avLst/>
          </a:prstGeom>
          <a:noFill/>
          <a:ln>
            <a:noFill/>
          </a:ln>
        </p:spPr>
        <p:txBody>
          <a:bodyPr spcFirstLastPara="1" wrap="square" lIns="0" tIns="0" rIns="0" bIns="0" anchor="t" anchorCtr="0">
            <a:spAutoFit/>
          </a:bodyPr>
          <a:lstStyle/>
          <a:p>
            <a:pPr marL="0" marR="0" lvl="0" indent="0" algn="l" rtl="0">
              <a:lnSpc>
                <a:spcPct val="95005"/>
              </a:lnSpc>
              <a:spcBef>
                <a:spcPts val="0"/>
              </a:spcBef>
              <a:spcAft>
                <a:spcPts val="0"/>
              </a:spcAft>
              <a:buNone/>
            </a:pPr>
            <a:r>
              <a:rPr lang="en-US" sz="6687" b="1" i="0" u="none" strike="noStrike" cap="none">
                <a:solidFill>
                  <a:srgbClr val="000000"/>
                </a:solidFill>
                <a:latin typeface="Livvic"/>
                <a:ea typeface="Livvic"/>
                <a:cs typeface="Livvic"/>
                <a:sym typeface="Livvic"/>
              </a:rPr>
              <a:t>EARTHDAY.ORG</a:t>
            </a:r>
            <a:endParaRPr/>
          </a:p>
        </p:txBody>
      </p:sp>
      <p:pic>
        <p:nvPicPr>
          <p:cNvPr id="269" name="Google Shape;269;p15"/>
          <p:cNvPicPr preferRelativeResize="0"/>
          <p:nvPr/>
        </p:nvPicPr>
        <p:blipFill rotWithShape="1">
          <a:blip r:embed="rId4">
            <a:alphaModFix/>
          </a:blip>
          <a:srcRect t="5898"/>
          <a:stretch/>
        </p:blipFill>
        <p:spPr>
          <a:xfrm>
            <a:off x="2396641" y="5143500"/>
            <a:ext cx="5124064" cy="4677531"/>
          </a:xfrm>
          <a:prstGeom prst="rect">
            <a:avLst/>
          </a:prstGeom>
          <a:noFill/>
          <a:ln>
            <a:noFill/>
          </a:ln>
        </p:spPr>
      </p:pic>
      <p:pic>
        <p:nvPicPr>
          <p:cNvPr id="270" name="Google Shape;270;p15" descr="Graphical user interface, text&#10;&#10;Description automatically generated"/>
          <p:cNvPicPr preferRelativeResize="0"/>
          <p:nvPr/>
        </p:nvPicPr>
        <p:blipFill rotWithShape="1">
          <a:blip r:embed="rId5">
            <a:alphaModFix/>
          </a:blip>
          <a:srcRect/>
          <a:stretch/>
        </p:blipFill>
        <p:spPr>
          <a:xfrm>
            <a:off x="1427799" y="1500670"/>
            <a:ext cx="7061747" cy="340643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275" name="Google Shape;275;p18"/>
          <p:cNvPicPr preferRelativeResize="0"/>
          <p:nvPr/>
        </p:nvPicPr>
        <p:blipFill rotWithShape="1">
          <a:blip r:embed="rId3">
            <a:alphaModFix/>
          </a:blip>
          <a:srcRect/>
          <a:stretch/>
        </p:blipFill>
        <p:spPr>
          <a:xfrm>
            <a:off x="9144000" y="-37371"/>
            <a:ext cx="10324062" cy="10361741"/>
          </a:xfrm>
          <a:prstGeom prst="rect">
            <a:avLst/>
          </a:prstGeom>
          <a:noFill/>
          <a:ln>
            <a:noFill/>
          </a:ln>
        </p:spPr>
      </p:pic>
      <p:sp>
        <p:nvSpPr>
          <p:cNvPr id="276" name="Google Shape;276;p18"/>
          <p:cNvSpPr txBox="1"/>
          <p:nvPr/>
        </p:nvSpPr>
        <p:spPr>
          <a:xfrm>
            <a:off x="1136475" y="113250"/>
            <a:ext cx="7026300" cy="10478700"/>
          </a:xfrm>
          <a:prstGeom prst="rect">
            <a:avLst/>
          </a:prstGeom>
          <a:noFill/>
          <a:ln>
            <a:noFill/>
          </a:ln>
        </p:spPr>
        <p:txBody>
          <a:bodyPr spcFirstLastPara="1" wrap="square" lIns="91425" tIns="91425" rIns="91425" bIns="91425" anchor="t" anchorCtr="0">
            <a:spAutoFit/>
          </a:bodyPr>
          <a:lstStyle/>
          <a:p>
            <a:pPr marL="0" lvl="0" indent="0" algn="ctr" rtl="0">
              <a:lnSpc>
                <a:spcPct val="117648"/>
              </a:lnSpc>
              <a:spcBef>
                <a:spcPts val="0"/>
              </a:spcBef>
              <a:spcAft>
                <a:spcPts val="0"/>
              </a:spcAft>
              <a:buNone/>
            </a:pPr>
            <a:r>
              <a:rPr lang="en-US" sz="5400" b="1">
                <a:solidFill>
                  <a:srgbClr val="003F67"/>
                </a:solidFill>
                <a:latin typeface="Livvic"/>
                <a:ea typeface="Livvic"/>
                <a:cs typeface="Livvic"/>
                <a:sym typeface="Livvic"/>
              </a:rPr>
              <a:t>Clothing Connection Stats.</a:t>
            </a:r>
            <a:endParaRPr sz="5400" b="1">
              <a:solidFill>
                <a:srgbClr val="003F67"/>
              </a:solidFill>
              <a:latin typeface="Livvic"/>
              <a:ea typeface="Livvic"/>
              <a:cs typeface="Livvic"/>
              <a:sym typeface="Livvic"/>
            </a:endParaRPr>
          </a:p>
          <a:p>
            <a:pPr marL="0" lvl="0" indent="0" algn="ctr" rtl="0">
              <a:lnSpc>
                <a:spcPct val="117648"/>
              </a:lnSpc>
              <a:spcBef>
                <a:spcPts val="0"/>
              </a:spcBef>
              <a:spcAft>
                <a:spcPts val="0"/>
              </a:spcAft>
              <a:buNone/>
            </a:pPr>
            <a:endParaRPr sz="3900" b="1">
              <a:solidFill>
                <a:srgbClr val="003F67"/>
              </a:solidFill>
              <a:latin typeface="Livvic"/>
              <a:ea typeface="Livvic"/>
              <a:cs typeface="Livvic"/>
              <a:sym typeface="Livvic"/>
            </a:endParaRPr>
          </a:p>
          <a:p>
            <a:pPr marL="0" lvl="0" indent="0" algn="ctr" rtl="0">
              <a:lnSpc>
                <a:spcPct val="117648"/>
              </a:lnSpc>
              <a:spcBef>
                <a:spcPts val="0"/>
              </a:spcBef>
              <a:spcAft>
                <a:spcPts val="0"/>
              </a:spcAft>
              <a:buNone/>
            </a:pPr>
            <a:r>
              <a:rPr lang="en-US" sz="3900" b="1">
                <a:solidFill>
                  <a:srgbClr val="003F67"/>
                </a:solidFill>
                <a:latin typeface="Livvic"/>
                <a:ea typeface="Livvic"/>
                <a:cs typeface="Livvic"/>
                <a:sym typeface="Livvic"/>
              </a:rPr>
              <a:t>Shirts/Sweaters: 258</a:t>
            </a:r>
            <a:endParaRPr sz="3900" b="1">
              <a:solidFill>
                <a:srgbClr val="003F67"/>
              </a:solidFill>
              <a:latin typeface="Livvic"/>
              <a:ea typeface="Livvic"/>
              <a:cs typeface="Livvic"/>
              <a:sym typeface="Livvic"/>
            </a:endParaRPr>
          </a:p>
          <a:p>
            <a:pPr marL="0" lvl="0" indent="0" algn="ctr" rtl="0">
              <a:lnSpc>
                <a:spcPct val="117648"/>
              </a:lnSpc>
              <a:spcBef>
                <a:spcPts val="0"/>
              </a:spcBef>
              <a:spcAft>
                <a:spcPts val="0"/>
              </a:spcAft>
              <a:buNone/>
            </a:pPr>
            <a:r>
              <a:rPr lang="en-US" sz="3900" b="1">
                <a:solidFill>
                  <a:srgbClr val="003F67"/>
                </a:solidFill>
                <a:latin typeface="Livvic"/>
                <a:ea typeface="Livvic"/>
                <a:cs typeface="Livvic"/>
                <a:sym typeface="Livvic"/>
              </a:rPr>
              <a:t>Pants: 88</a:t>
            </a:r>
            <a:endParaRPr sz="3900" b="1">
              <a:solidFill>
                <a:srgbClr val="003F67"/>
              </a:solidFill>
              <a:latin typeface="Livvic"/>
              <a:ea typeface="Livvic"/>
              <a:cs typeface="Livvic"/>
              <a:sym typeface="Livvic"/>
            </a:endParaRPr>
          </a:p>
          <a:p>
            <a:pPr marL="0" lvl="0" indent="0" algn="ctr" rtl="0">
              <a:lnSpc>
                <a:spcPct val="117648"/>
              </a:lnSpc>
              <a:spcBef>
                <a:spcPts val="0"/>
              </a:spcBef>
              <a:spcAft>
                <a:spcPts val="0"/>
              </a:spcAft>
              <a:buNone/>
            </a:pPr>
            <a:r>
              <a:rPr lang="en-US" sz="3900" b="1">
                <a:solidFill>
                  <a:srgbClr val="003F67"/>
                </a:solidFill>
                <a:latin typeface="Livvic"/>
                <a:ea typeface="Livvic"/>
                <a:cs typeface="Livvic"/>
                <a:sym typeface="Livvic"/>
              </a:rPr>
              <a:t>Skirts/Dresses: 48</a:t>
            </a:r>
            <a:endParaRPr sz="3900" b="1">
              <a:solidFill>
                <a:srgbClr val="003F67"/>
              </a:solidFill>
              <a:latin typeface="Livvic"/>
              <a:ea typeface="Livvic"/>
              <a:cs typeface="Livvic"/>
              <a:sym typeface="Livvic"/>
            </a:endParaRPr>
          </a:p>
          <a:p>
            <a:pPr marL="0" lvl="0" indent="0" algn="ctr" rtl="0">
              <a:lnSpc>
                <a:spcPct val="117648"/>
              </a:lnSpc>
              <a:spcBef>
                <a:spcPts val="0"/>
              </a:spcBef>
              <a:spcAft>
                <a:spcPts val="0"/>
              </a:spcAft>
              <a:buNone/>
            </a:pPr>
            <a:r>
              <a:rPr lang="en-US" sz="3900" b="1">
                <a:solidFill>
                  <a:srgbClr val="003F67"/>
                </a:solidFill>
                <a:latin typeface="Livvic"/>
                <a:ea typeface="Livvic"/>
                <a:cs typeface="Livvic"/>
                <a:sym typeface="Livvic"/>
              </a:rPr>
              <a:t>Athletic/Outdoor: 28</a:t>
            </a:r>
            <a:endParaRPr sz="3900" b="1">
              <a:solidFill>
                <a:srgbClr val="003F67"/>
              </a:solidFill>
              <a:latin typeface="Livvic"/>
              <a:ea typeface="Livvic"/>
              <a:cs typeface="Livvic"/>
              <a:sym typeface="Livvic"/>
            </a:endParaRPr>
          </a:p>
          <a:p>
            <a:pPr marL="0" lvl="0" indent="0" algn="ctr" rtl="0">
              <a:lnSpc>
                <a:spcPct val="117648"/>
              </a:lnSpc>
              <a:spcBef>
                <a:spcPts val="0"/>
              </a:spcBef>
              <a:spcAft>
                <a:spcPts val="0"/>
              </a:spcAft>
              <a:buNone/>
            </a:pPr>
            <a:r>
              <a:rPr lang="en-US" sz="3900" b="1">
                <a:solidFill>
                  <a:srgbClr val="003F67"/>
                </a:solidFill>
                <a:latin typeface="Livvic"/>
                <a:ea typeface="Livvic"/>
                <a:cs typeface="Livvic"/>
                <a:sym typeface="Livvic"/>
              </a:rPr>
              <a:t>Coats/Winter Gear: 59</a:t>
            </a:r>
            <a:endParaRPr sz="3900" b="1">
              <a:solidFill>
                <a:srgbClr val="003F67"/>
              </a:solidFill>
              <a:latin typeface="Livvic"/>
              <a:ea typeface="Livvic"/>
              <a:cs typeface="Livvic"/>
              <a:sym typeface="Livvic"/>
            </a:endParaRPr>
          </a:p>
          <a:p>
            <a:pPr marL="0" lvl="0" indent="0" algn="ctr" rtl="0">
              <a:lnSpc>
                <a:spcPct val="117648"/>
              </a:lnSpc>
              <a:spcBef>
                <a:spcPts val="0"/>
              </a:spcBef>
              <a:spcAft>
                <a:spcPts val="0"/>
              </a:spcAft>
              <a:buNone/>
            </a:pPr>
            <a:r>
              <a:rPr lang="en-US" sz="3900" b="1">
                <a:solidFill>
                  <a:srgbClr val="003F67"/>
                </a:solidFill>
                <a:latin typeface="Livvic"/>
                <a:ea typeface="Livvic"/>
                <a:cs typeface="Livvic"/>
                <a:sym typeface="Livvic"/>
              </a:rPr>
              <a:t>Shoes: 29</a:t>
            </a:r>
            <a:endParaRPr sz="3900" b="1">
              <a:solidFill>
                <a:srgbClr val="003F67"/>
              </a:solidFill>
              <a:latin typeface="Livvic"/>
              <a:ea typeface="Livvic"/>
              <a:cs typeface="Livvic"/>
              <a:sym typeface="Livvic"/>
            </a:endParaRPr>
          </a:p>
          <a:p>
            <a:pPr marL="0" lvl="0" indent="0" algn="ctr" rtl="0">
              <a:lnSpc>
                <a:spcPct val="117648"/>
              </a:lnSpc>
              <a:spcBef>
                <a:spcPts val="0"/>
              </a:spcBef>
              <a:spcAft>
                <a:spcPts val="0"/>
              </a:spcAft>
              <a:buNone/>
            </a:pPr>
            <a:r>
              <a:rPr lang="en-US" sz="3900" b="1">
                <a:solidFill>
                  <a:srgbClr val="003F67"/>
                </a:solidFill>
                <a:latin typeface="Livvic"/>
                <a:ea typeface="Livvic"/>
                <a:cs typeface="Livvic"/>
                <a:sym typeface="Livvic"/>
              </a:rPr>
              <a:t>Accessories/Other: 77</a:t>
            </a:r>
            <a:endParaRPr sz="3900" b="1">
              <a:solidFill>
                <a:srgbClr val="003F67"/>
              </a:solidFill>
              <a:latin typeface="Livvic"/>
              <a:ea typeface="Livvic"/>
              <a:cs typeface="Livvic"/>
              <a:sym typeface="Livvic"/>
            </a:endParaRPr>
          </a:p>
          <a:p>
            <a:pPr marL="0" lvl="0" indent="0" algn="ctr" rtl="0">
              <a:lnSpc>
                <a:spcPct val="117648"/>
              </a:lnSpc>
              <a:spcBef>
                <a:spcPts val="0"/>
              </a:spcBef>
              <a:spcAft>
                <a:spcPts val="0"/>
              </a:spcAft>
              <a:buNone/>
            </a:pPr>
            <a:r>
              <a:rPr lang="en-US" sz="3900" b="1">
                <a:solidFill>
                  <a:srgbClr val="003F67"/>
                </a:solidFill>
                <a:latin typeface="Livvic"/>
                <a:ea typeface="Livvic"/>
                <a:cs typeface="Livvic"/>
                <a:sym typeface="Livvic"/>
              </a:rPr>
              <a:t>Total: 587 items </a:t>
            </a:r>
            <a:endParaRPr sz="3900" b="1">
              <a:solidFill>
                <a:srgbClr val="003F67"/>
              </a:solidFill>
              <a:latin typeface="Livvic"/>
              <a:ea typeface="Livvic"/>
              <a:cs typeface="Livvic"/>
              <a:sym typeface="Livvic"/>
            </a:endParaRPr>
          </a:p>
          <a:p>
            <a:pPr marL="0" lvl="0" indent="0" algn="ctr" rtl="0">
              <a:lnSpc>
                <a:spcPct val="117648"/>
              </a:lnSpc>
              <a:spcBef>
                <a:spcPts val="0"/>
              </a:spcBef>
              <a:spcAft>
                <a:spcPts val="0"/>
              </a:spcAft>
              <a:buNone/>
            </a:pPr>
            <a:r>
              <a:rPr lang="en-US" sz="3900" b="1">
                <a:solidFill>
                  <a:srgbClr val="003F67"/>
                </a:solidFill>
                <a:latin typeface="Livvic"/>
                <a:ea typeface="Livvic"/>
                <a:cs typeface="Livvic"/>
                <a:sym typeface="Livvic"/>
              </a:rPr>
              <a:t>COCC: 105 students</a:t>
            </a:r>
            <a:endParaRPr sz="3900" b="1">
              <a:solidFill>
                <a:srgbClr val="003F67"/>
              </a:solidFill>
              <a:latin typeface="Livvic"/>
              <a:ea typeface="Livvic"/>
              <a:cs typeface="Livvic"/>
              <a:sym typeface="Livvic"/>
            </a:endParaRPr>
          </a:p>
          <a:p>
            <a:pPr marL="0" lvl="0" indent="0" algn="ctr" rtl="0">
              <a:lnSpc>
                <a:spcPct val="117648"/>
              </a:lnSpc>
              <a:spcBef>
                <a:spcPts val="0"/>
              </a:spcBef>
              <a:spcAft>
                <a:spcPts val="0"/>
              </a:spcAft>
              <a:buNone/>
            </a:pPr>
            <a:r>
              <a:rPr lang="en-US" sz="3900" b="1">
                <a:solidFill>
                  <a:srgbClr val="003F67"/>
                </a:solidFill>
                <a:latin typeface="Livvic"/>
                <a:ea typeface="Livvic"/>
                <a:cs typeface="Livvic"/>
                <a:sym typeface="Livvic"/>
              </a:rPr>
              <a:t>OSU-C: 43 students</a:t>
            </a:r>
            <a:endParaRPr sz="3900" b="1">
              <a:solidFill>
                <a:srgbClr val="003F67"/>
              </a:solidFill>
              <a:latin typeface="Livvic"/>
              <a:ea typeface="Livvic"/>
              <a:cs typeface="Livvic"/>
              <a:sym typeface="Livvic"/>
            </a:endParaRPr>
          </a:p>
          <a:p>
            <a:pPr marL="0" lvl="0" indent="0" algn="ctr" rtl="0">
              <a:lnSpc>
                <a:spcPct val="117648"/>
              </a:lnSpc>
              <a:spcBef>
                <a:spcPts val="0"/>
              </a:spcBef>
              <a:spcAft>
                <a:spcPts val="0"/>
              </a:spcAft>
              <a:buClr>
                <a:schemeClr val="dk1"/>
              </a:buClr>
              <a:buFont typeface="Arial"/>
              <a:buNone/>
            </a:pPr>
            <a:endParaRPr sz="3700" b="1">
              <a:solidFill>
                <a:srgbClr val="003F67"/>
              </a:solidFill>
              <a:latin typeface="Livvic"/>
              <a:ea typeface="Livvic"/>
              <a:cs typeface="Livvic"/>
              <a:sym typeface="Livvic"/>
            </a:endParaRPr>
          </a:p>
        </p:txBody>
      </p:sp>
      <p:sp>
        <p:nvSpPr>
          <p:cNvPr id="277" name="Google Shape;277;p18"/>
          <p:cNvSpPr txBox="1"/>
          <p:nvPr/>
        </p:nvSpPr>
        <p:spPr>
          <a:xfrm>
            <a:off x="7190225" y="5152500"/>
            <a:ext cx="11112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16"/>
          <p:cNvSpPr txBox="1"/>
          <p:nvPr/>
        </p:nvSpPr>
        <p:spPr>
          <a:xfrm>
            <a:off x="304800" y="543474"/>
            <a:ext cx="8534400" cy="5574000"/>
          </a:xfrm>
          <a:prstGeom prst="rect">
            <a:avLst/>
          </a:prstGeom>
          <a:noFill/>
          <a:ln>
            <a:noFill/>
          </a:ln>
        </p:spPr>
        <p:txBody>
          <a:bodyPr spcFirstLastPara="1" wrap="square" lIns="0" tIns="0" rIns="0" bIns="0" anchor="t" anchorCtr="0">
            <a:spAutoFit/>
          </a:bodyPr>
          <a:lstStyle/>
          <a:p>
            <a:pPr marL="0" marR="0" lvl="0" indent="0" algn="ctr" rtl="0">
              <a:lnSpc>
                <a:spcPct val="207695"/>
              </a:lnSpc>
              <a:spcBef>
                <a:spcPts val="0"/>
              </a:spcBef>
              <a:spcAft>
                <a:spcPts val="0"/>
              </a:spcAft>
              <a:buNone/>
            </a:pPr>
            <a:r>
              <a:rPr lang="en-US" sz="2690" b="1" i="0" u="none" strike="noStrike" cap="none">
                <a:solidFill>
                  <a:srgbClr val="2C5367"/>
                </a:solidFill>
                <a:latin typeface="Livvic"/>
                <a:ea typeface="Livvic"/>
                <a:cs typeface="Livvic"/>
                <a:sym typeface="Livvic"/>
              </a:rPr>
              <a:t>CLOTHING CONNECTION IS A FREE RESOURCE FOR COCC &amp; OSU-CASCADES STUDENTS</a:t>
            </a:r>
            <a:endParaRPr b="1"/>
          </a:p>
          <a:p>
            <a:pPr marL="0" marR="0" lvl="0" indent="0" algn="ctr" rtl="0">
              <a:lnSpc>
                <a:spcPct val="207695"/>
              </a:lnSpc>
              <a:spcBef>
                <a:spcPts val="0"/>
              </a:spcBef>
              <a:spcAft>
                <a:spcPts val="0"/>
              </a:spcAft>
              <a:buNone/>
            </a:pPr>
            <a:endParaRPr sz="2690" b="1" i="0" u="none" strike="noStrike" cap="none">
              <a:solidFill>
                <a:srgbClr val="2C5367"/>
              </a:solidFill>
              <a:latin typeface="Livvic"/>
              <a:ea typeface="Livvic"/>
              <a:cs typeface="Livvic"/>
              <a:sym typeface="Livvic"/>
            </a:endParaRPr>
          </a:p>
          <a:p>
            <a:pPr marL="0" marR="0" lvl="0" indent="0" algn="ctr" rtl="0">
              <a:lnSpc>
                <a:spcPct val="207695"/>
              </a:lnSpc>
              <a:spcBef>
                <a:spcPts val="0"/>
              </a:spcBef>
              <a:spcAft>
                <a:spcPts val="0"/>
              </a:spcAft>
              <a:buNone/>
            </a:pPr>
            <a:r>
              <a:rPr lang="en-US" sz="2690" b="1" i="0" u="none" strike="noStrike" cap="none">
                <a:solidFill>
                  <a:srgbClr val="2C5367"/>
                </a:solidFill>
                <a:latin typeface="Livvic"/>
                <a:ea typeface="Livvic"/>
                <a:cs typeface="Livvic"/>
                <a:sym typeface="Livvic"/>
              </a:rPr>
              <a:t>COCC: Bend &amp; Redmond campuses</a:t>
            </a:r>
            <a:endParaRPr b="1"/>
          </a:p>
          <a:p>
            <a:pPr marL="0" marR="0" lvl="0" indent="0" algn="ctr" rtl="0">
              <a:lnSpc>
                <a:spcPct val="207695"/>
              </a:lnSpc>
              <a:spcBef>
                <a:spcPts val="0"/>
              </a:spcBef>
              <a:spcAft>
                <a:spcPts val="0"/>
              </a:spcAft>
              <a:buNone/>
            </a:pPr>
            <a:endParaRPr sz="2690" b="1" i="0" u="none" strike="noStrike" cap="none">
              <a:solidFill>
                <a:srgbClr val="2C5367"/>
              </a:solidFill>
              <a:latin typeface="Livvic"/>
              <a:ea typeface="Livvic"/>
              <a:cs typeface="Livvic"/>
              <a:sym typeface="Livvic"/>
            </a:endParaRPr>
          </a:p>
          <a:p>
            <a:pPr marL="0" marR="0" lvl="0" indent="0" algn="ctr" rtl="0">
              <a:lnSpc>
                <a:spcPct val="207695"/>
              </a:lnSpc>
              <a:spcBef>
                <a:spcPts val="0"/>
              </a:spcBef>
              <a:spcAft>
                <a:spcPts val="0"/>
              </a:spcAft>
              <a:buNone/>
            </a:pPr>
            <a:r>
              <a:rPr lang="en-US" sz="2690" b="1" i="0" u="none" strike="noStrike" cap="none">
                <a:solidFill>
                  <a:srgbClr val="2C5367"/>
                </a:solidFill>
                <a:latin typeface="Livvic"/>
                <a:ea typeface="Livvic"/>
                <a:cs typeface="Livvic"/>
                <a:sym typeface="Livvic"/>
              </a:rPr>
              <a:t>OSU-Cascades: COCC Bend &amp; Clothing Connection Monthly Pop-ups at OSU-Cascades</a:t>
            </a:r>
            <a:endParaRPr b="1"/>
          </a:p>
        </p:txBody>
      </p:sp>
      <p:pic>
        <p:nvPicPr>
          <p:cNvPr id="284" name="Google Shape;284;p16" descr="A picture containing text, indoor, ceiling, floor&#10;&#10;Description automatically generated"/>
          <p:cNvPicPr preferRelativeResize="0"/>
          <p:nvPr/>
        </p:nvPicPr>
        <p:blipFill rotWithShape="1">
          <a:blip r:embed="rId3">
            <a:alphaModFix/>
          </a:blip>
          <a:srcRect/>
          <a:stretch/>
        </p:blipFill>
        <p:spPr>
          <a:xfrm>
            <a:off x="4676925" y="6756612"/>
            <a:ext cx="4063022" cy="3047261"/>
          </a:xfrm>
          <a:prstGeom prst="rect">
            <a:avLst/>
          </a:prstGeom>
          <a:noFill/>
          <a:ln>
            <a:noFill/>
          </a:ln>
        </p:spPr>
      </p:pic>
      <p:pic>
        <p:nvPicPr>
          <p:cNvPr id="285" name="Google Shape;285;p16" descr="A picture containing text, indoor, ceiling, floor&#10;&#10;Description automatically generated"/>
          <p:cNvPicPr preferRelativeResize="0"/>
          <p:nvPr/>
        </p:nvPicPr>
        <p:blipFill rotWithShape="1">
          <a:blip r:embed="rId4">
            <a:alphaModFix/>
          </a:blip>
          <a:srcRect/>
          <a:stretch/>
        </p:blipFill>
        <p:spPr>
          <a:xfrm>
            <a:off x="504676" y="6891263"/>
            <a:ext cx="3768200" cy="2777925"/>
          </a:xfrm>
          <a:prstGeom prst="rect">
            <a:avLst/>
          </a:prstGeom>
          <a:noFill/>
          <a:ln>
            <a:noFill/>
          </a:ln>
        </p:spPr>
      </p:pic>
      <p:pic>
        <p:nvPicPr>
          <p:cNvPr id="286" name="Google Shape;286;p16"/>
          <p:cNvPicPr preferRelativeResize="0"/>
          <p:nvPr/>
        </p:nvPicPr>
        <p:blipFill rotWithShape="1">
          <a:blip r:embed="rId5">
            <a:alphaModFix/>
          </a:blip>
          <a:srcRect/>
          <a:stretch/>
        </p:blipFill>
        <p:spPr>
          <a:xfrm>
            <a:off x="9144000" y="-37371"/>
            <a:ext cx="10324062" cy="1036174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pic>
        <p:nvPicPr>
          <p:cNvPr id="291" name="Google Shape;291;p19"/>
          <p:cNvPicPr preferRelativeResize="0"/>
          <p:nvPr/>
        </p:nvPicPr>
        <p:blipFill rotWithShape="1">
          <a:blip r:embed="rId3">
            <a:alphaModFix/>
          </a:blip>
          <a:srcRect/>
          <a:stretch/>
        </p:blipFill>
        <p:spPr>
          <a:xfrm>
            <a:off x="0" y="-1015164"/>
            <a:ext cx="4572000" cy="4572000"/>
          </a:xfrm>
          <a:prstGeom prst="rect">
            <a:avLst/>
          </a:prstGeom>
          <a:noFill/>
          <a:ln>
            <a:noFill/>
          </a:ln>
        </p:spPr>
      </p:pic>
      <p:pic>
        <p:nvPicPr>
          <p:cNvPr id="292" name="Google Shape;292;p19"/>
          <p:cNvPicPr preferRelativeResize="0"/>
          <p:nvPr/>
        </p:nvPicPr>
        <p:blipFill rotWithShape="1">
          <a:blip r:embed="rId3">
            <a:alphaModFix/>
          </a:blip>
          <a:srcRect/>
          <a:stretch/>
        </p:blipFill>
        <p:spPr>
          <a:xfrm>
            <a:off x="4572000" y="-1015164"/>
            <a:ext cx="4572000" cy="4572000"/>
          </a:xfrm>
          <a:prstGeom prst="rect">
            <a:avLst/>
          </a:prstGeom>
          <a:noFill/>
          <a:ln>
            <a:noFill/>
          </a:ln>
        </p:spPr>
      </p:pic>
      <p:pic>
        <p:nvPicPr>
          <p:cNvPr id="293" name="Google Shape;293;p19"/>
          <p:cNvPicPr preferRelativeResize="0"/>
          <p:nvPr/>
        </p:nvPicPr>
        <p:blipFill rotWithShape="1">
          <a:blip r:embed="rId3">
            <a:alphaModFix/>
          </a:blip>
          <a:srcRect/>
          <a:stretch/>
        </p:blipFill>
        <p:spPr>
          <a:xfrm>
            <a:off x="9144000" y="-1015164"/>
            <a:ext cx="4572000" cy="4572000"/>
          </a:xfrm>
          <a:prstGeom prst="rect">
            <a:avLst/>
          </a:prstGeom>
          <a:noFill/>
          <a:ln>
            <a:noFill/>
          </a:ln>
        </p:spPr>
      </p:pic>
      <p:pic>
        <p:nvPicPr>
          <p:cNvPr id="294" name="Google Shape;294;p19"/>
          <p:cNvPicPr preferRelativeResize="0"/>
          <p:nvPr/>
        </p:nvPicPr>
        <p:blipFill rotWithShape="1">
          <a:blip r:embed="rId3">
            <a:alphaModFix/>
          </a:blip>
          <a:srcRect/>
          <a:stretch/>
        </p:blipFill>
        <p:spPr>
          <a:xfrm>
            <a:off x="13716000" y="-1015164"/>
            <a:ext cx="4572000" cy="4572000"/>
          </a:xfrm>
          <a:prstGeom prst="rect">
            <a:avLst/>
          </a:prstGeom>
          <a:noFill/>
          <a:ln>
            <a:noFill/>
          </a:ln>
        </p:spPr>
      </p:pic>
      <p:sp>
        <p:nvSpPr>
          <p:cNvPr id="295" name="Google Shape;295;p19"/>
          <p:cNvSpPr txBox="1"/>
          <p:nvPr/>
        </p:nvSpPr>
        <p:spPr>
          <a:xfrm>
            <a:off x="4517901" y="3848100"/>
            <a:ext cx="9252198" cy="6833858"/>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5500" b="1" i="0" u="none" strike="noStrike" cap="none">
                <a:solidFill>
                  <a:srgbClr val="2C5367"/>
                </a:solidFill>
                <a:latin typeface="Livvic"/>
                <a:ea typeface="Livvic"/>
                <a:cs typeface="Livvic"/>
                <a:sym typeface="Livvic"/>
              </a:rPr>
              <a:t>DONATION  &amp; GIVEAWAYS</a:t>
            </a:r>
            <a:endParaRPr/>
          </a:p>
          <a:p>
            <a:pPr marL="0" marR="0" lvl="0" indent="0" algn="ctr" rtl="0">
              <a:lnSpc>
                <a:spcPct val="140000"/>
              </a:lnSpc>
              <a:spcBef>
                <a:spcPts val="0"/>
              </a:spcBef>
              <a:spcAft>
                <a:spcPts val="0"/>
              </a:spcAft>
              <a:buNone/>
            </a:pPr>
            <a:endParaRPr sz="5500" b="1" i="0" u="none" strike="noStrike" cap="none">
              <a:solidFill>
                <a:srgbClr val="2C5367"/>
              </a:solidFill>
              <a:latin typeface="Livvic"/>
              <a:ea typeface="Livvic"/>
              <a:cs typeface="Livvic"/>
              <a:sym typeface="Livvic"/>
            </a:endParaRPr>
          </a:p>
          <a:p>
            <a:pPr marL="0" marR="0" lvl="0" indent="0" algn="ctr" rtl="0">
              <a:lnSpc>
                <a:spcPct val="140000"/>
              </a:lnSpc>
              <a:spcBef>
                <a:spcPts val="0"/>
              </a:spcBef>
              <a:spcAft>
                <a:spcPts val="0"/>
              </a:spcAft>
              <a:buNone/>
            </a:pPr>
            <a:r>
              <a:rPr lang="en-US" sz="5500" b="1" i="0" u="none" strike="noStrike" cap="none">
                <a:solidFill>
                  <a:srgbClr val="2C5367"/>
                </a:solidFill>
                <a:latin typeface="Livvic"/>
                <a:ea typeface="Livvic"/>
                <a:cs typeface="Livvic"/>
                <a:sym typeface="Livvic"/>
              </a:rPr>
              <a:t>DON’T FORGET TO STOP BY THE SUSTAINABLE FASHION TABLE!</a:t>
            </a:r>
            <a:endParaRPr/>
          </a:p>
          <a:p>
            <a:pPr marL="0" marR="0" lvl="0" indent="0" algn="ctr" rtl="0">
              <a:lnSpc>
                <a:spcPct val="140000"/>
              </a:lnSpc>
              <a:spcBef>
                <a:spcPts val="0"/>
              </a:spcBef>
              <a:spcAft>
                <a:spcPts val="0"/>
              </a:spcAft>
              <a:buNone/>
            </a:pPr>
            <a:endParaRPr sz="5500" b="1" i="0" u="none" strike="noStrike" cap="none">
              <a:solidFill>
                <a:srgbClr val="2C5367"/>
              </a:solidFill>
              <a:latin typeface="Livvic"/>
              <a:ea typeface="Livvic"/>
              <a:cs typeface="Livvic"/>
              <a:sym typeface="Livvic"/>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pic>
        <p:nvPicPr>
          <p:cNvPr id="300" name="Google Shape;300;p17"/>
          <p:cNvPicPr preferRelativeResize="0"/>
          <p:nvPr/>
        </p:nvPicPr>
        <p:blipFill rotWithShape="1">
          <a:blip r:embed="rId3">
            <a:alphaModFix/>
          </a:blip>
          <a:srcRect/>
          <a:stretch/>
        </p:blipFill>
        <p:spPr>
          <a:xfrm>
            <a:off x="0" y="-1015164"/>
            <a:ext cx="4572000" cy="4572000"/>
          </a:xfrm>
          <a:prstGeom prst="rect">
            <a:avLst/>
          </a:prstGeom>
          <a:noFill/>
          <a:ln>
            <a:noFill/>
          </a:ln>
        </p:spPr>
      </p:pic>
      <p:pic>
        <p:nvPicPr>
          <p:cNvPr id="301" name="Google Shape;301;p17"/>
          <p:cNvPicPr preferRelativeResize="0"/>
          <p:nvPr/>
        </p:nvPicPr>
        <p:blipFill rotWithShape="1">
          <a:blip r:embed="rId3">
            <a:alphaModFix/>
          </a:blip>
          <a:srcRect/>
          <a:stretch/>
        </p:blipFill>
        <p:spPr>
          <a:xfrm>
            <a:off x="4572000" y="-1015164"/>
            <a:ext cx="4572000" cy="4572000"/>
          </a:xfrm>
          <a:prstGeom prst="rect">
            <a:avLst/>
          </a:prstGeom>
          <a:noFill/>
          <a:ln>
            <a:noFill/>
          </a:ln>
        </p:spPr>
      </p:pic>
      <p:pic>
        <p:nvPicPr>
          <p:cNvPr id="302" name="Google Shape;302;p17"/>
          <p:cNvPicPr preferRelativeResize="0"/>
          <p:nvPr/>
        </p:nvPicPr>
        <p:blipFill rotWithShape="1">
          <a:blip r:embed="rId3">
            <a:alphaModFix/>
          </a:blip>
          <a:srcRect/>
          <a:stretch/>
        </p:blipFill>
        <p:spPr>
          <a:xfrm>
            <a:off x="9144000" y="-1015164"/>
            <a:ext cx="4572000" cy="4572000"/>
          </a:xfrm>
          <a:prstGeom prst="rect">
            <a:avLst/>
          </a:prstGeom>
          <a:noFill/>
          <a:ln>
            <a:noFill/>
          </a:ln>
        </p:spPr>
      </p:pic>
      <p:pic>
        <p:nvPicPr>
          <p:cNvPr id="303" name="Google Shape;303;p17"/>
          <p:cNvPicPr preferRelativeResize="0"/>
          <p:nvPr/>
        </p:nvPicPr>
        <p:blipFill rotWithShape="1">
          <a:blip r:embed="rId3">
            <a:alphaModFix/>
          </a:blip>
          <a:srcRect/>
          <a:stretch/>
        </p:blipFill>
        <p:spPr>
          <a:xfrm>
            <a:off x="13716000" y="-1015164"/>
            <a:ext cx="4572000" cy="4572000"/>
          </a:xfrm>
          <a:prstGeom prst="rect">
            <a:avLst/>
          </a:prstGeom>
          <a:noFill/>
          <a:ln>
            <a:noFill/>
          </a:ln>
        </p:spPr>
      </p:pic>
      <p:sp>
        <p:nvSpPr>
          <p:cNvPr id="304" name="Google Shape;304;p17"/>
          <p:cNvSpPr txBox="1"/>
          <p:nvPr/>
        </p:nvSpPr>
        <p:spPr>
          <a:xfrm>
            <a:off x="3848100" y="5143500"/>
            <a:ext cx="10591800" cy="1733808"/>
          </a:xfrm>
          <a:prstGeom prst="rect">
            <a:avLst/>
          </a:prstGeom>
          <a:noFill/>
          <a:ln>
            <a:noFill/>
          </a:ln>
        </p:spPr>
        <p:txBody>
          <a:bodyPr spcFirstLastPara="1" wrap="square" lIns="91425" tIns="45700" rIns="91425" bIns="45700" anchor="t" anchorCtr="0">
            <a:spAutoFit/>
          </a:bodyPr>
          <a:lstStyle/>
          <a:p>
            <a:pPr marL="0" marR="0" lvl="0" indent="0" algn="ctr" rtl="0">
              <a:lnSpc>
                <a:spcPct val="117648"/>
              </a:lnSpc>
              <a:spcBef>
                <a:spcPts val="0"/>
              </a:spcBef>
              <a:spcAft>
                <a:spcPts val="0"/>
              </a:spcAft>
              <a:buNone/>
            </a:pPr>
            <a:r>
              <a:rPr lang="en-US" sz="5400" b="1" i="0" u="none" strike="noStrike" cap="none">
                <a:solidFill>
                  <a:srgbClr val="003F67"/>
                </a:solidFill>
                <a:latin typeface="Livvic"/>
                <a:ea typeface="Livvic"/>
                <a:cs typeface="Livvic"/>
                <a:sym typeface="Livvic"/>
              </a:rPr>
              <a:t>Ben and Allison:</a:t>
            </a:r>
            <a:endParaRPr/>
          </a:p>
          <a:p>
            <a:pPr marL="0" marR="0" lvl="0" indent="0" algn="ctr" rtl="0">
              <a:lnSpc>
                <a:spcPct val="117648"/>
              </a:lnSpc>
              <a:spcBef>
                <a:spcPts val="0"/>
              </a:spcBef>
              <a:spcAft>
                <a:spcPts val="0"/>
              </a:spcAft>
              <a:buNone/>
            </a:pPr>
            <a:r>
              <a:rPr lang="en-US" sz="5400" b="1" i="0" u="none" strike="noStrike" cap="none">
                <a:solidFill>
                  <a:srgbClr val="003F67"/>
                </a:solidFill>
                <a:latin typeface="Livvic"/>
                <a:ea typeface="Livvic"/>
                <a:cs typeface="Livvic"/>
                <a:sym typeface="Livvic"/>
              </a:rPr>
              <a:t>Fashion Show MCs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2"/>
          <p:cNvPicPr preferRelativeResize="0"/>
          <p:nvPr/>
        </p:nvPicPr>
        <p:blipFill rotWithShape="1">
          <a:blip r:embed="rId3">
            <a:alphaModFix/>
          </a:blip>
          <a:srcRect/>
          <a:stretch/>
        </p:blipFill>
        <p:spPr>
          <a:xfrm>
            <a:off x="-4421707" y="0"/>
            <a:ext cx="10287000" cy="10287000"/>
          </a:xfrm>
          <a:prstGeom prst="rect">
            <a:avLst/>
          </a:prstGeom>
          <a:noFill/>
          <a:ln>
            <a:noFill/>
          </a:ln>
        </p:spPr>
      </p:pic>
      <p:pic>
        <p:nvPicPr>
          <p:cNvPr id="101" name="Google Shape;101;p2"/>
          <p:cNvPicPr preferRelativeResize="0"/>
          <p:nvPr/>
        </p:nvPicPr>
        <p:blipFill rotWithShape="1">
          <a:blip r:embed="rId4">
            <a:alphaModFix/>
          </a:blip>
          <a:srcRect/>
          <a:stretch/>
        </p:blipFill>
        <p:spPr>
          <a:xfrm>
            <a:off x="6289107" y="1028700"/>
            <a:ext cx="9542713" cy="9258300"/>
          </a:xfrm>
          <a:prstGeom prst="rect">
            <a:avLst/>
          </a:prstGeom>
          <a:noFill/>
          <a:ln>
            <a:noFill/>
          </a:ln>
        </p:spPr>
      </p:pic>
      <p:sp>
        <p:nvSpPr>
          <p:cNvPr id="102" name="Google Shape;102;p2"/>
          <p:cNvSpPr txBox="1"/>
          <p:nvPr/>
        </p:nvSpPr>
        <p:spPr>
          <a:xfrm>
            <a:off x="6978360" y="525977"/>
            <a:ext cx="8164206" cy="1508125"/>
          </a:xfrm>
          <a:prstGeom prst="rect">
            <a:avLst/>
          </a:prstGeom>
          <a:noFill/>
          <a:ln>
            <a:noFill/>
          </a:ln>
        </p:spPr>
        <p:txBody>
          <a:bodyPr spcFirstLastPara="1" wrap="square" lIns="0" tIns="0" rIns="0" bIns="0" anchor="t" anchorCtr="0">
            <a:spAutoFit/>
          </a:bodyPr>
          <a:lstStyle/>
          <a:p>
            <a:pPr marL="0" marR="0" lvl="0" indent="0" algn="ctr" rtl="0">
              <a:lnSpc>
                <a:spcPct val="94999"/>
              </a:lnSpc>
              <a:spcBef>
                <a:spcPts val="0"/>
              </a:spcBef>
              <a:spcAft>
                <a:spcPts val="0"/>
              </a:spcAft>
              <a:buNone/>
            </a:pPr>
            <a:r>
              <a:rPr lang="en-US" sz="6099" b="1" i="0" u="none" strike="noStrike" cap="none">
                <a:solidFill>
                  <a:srgbClr val="000000"/>
                </a:solidFill>
                <a:latin typeface="Livvic"/>
                <a:ea typeface="Livvic"/>
                <a:cs typeface="Livvic"/>
                <a:sym typeface="Livvic"/>
              </a:rPr>
              <a:t>WHAT'S FASHION GOT TO DO WITH IT?</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6DDE4"/>
        </a:solidFill>
        <a:effectLst/>
      </p:bgPr>
    </p:bg>
    <p:spTree>
      <p:nvGrpSpPr>
        <p:cNvPr id="1" name="Shape 312"/>
        <p:cNvGrpSpPr/>
        <p:nvPr/>
      </p:nvGrpSpPr>
      <p:grpSpPr>
        <a:xfrm>
          <a:off x="0" y="0"/>
          <a:ext cx="0" cy="0"/>
          <a:chOff x="0" y="0"/>
          <a:chExt cx="0" cy="0"/>
        </a:xfrm>
      </p:grpSpPr>
      <p:pic>
        <p:nvPicPr>
          <p:cNvPr id="313" name="Google Shape;313;p20"/>
          <p:cNvPicPr preferRelativeResize="0"/>
          <p:nvPr/>
        </p:nvPicPr>
        <p:blipFill rotWithShape="1">
          <a:blip r:embed="rId3">
            <a:alphaModFix/>
          </a:blip>
          <a:srcRect/>
          <a:stretch/>
        </p:blipFill>
        <p:spPr>
          <a:xfrm>
            <a:off x="9880944" y="2050673"/>
            <a:ext cx="7365667" cy="7518384"/>
          </a:xfrm>
          <a:prstGeom prst="rect">
            <a:avLst/>
          </a:prstGeom>
          <a:noFill/>
          <a:ln>
            <a:noFill/>
          </a:ln>
        </p:spPr>
      </p:pic>
      <p:sp>
        <p:nvSpPr>
          <p:cNvPr id="314" name="Google Shape;314;p20"/>
          <p:cNvSpPr txBox="1"/>
          <p:nvPr/>
        </p:nvSpPr>
        <p:spPr>
          <a:xfrm>
            <a:off x="2020279" y="4720210"/>
            <a:ext cx="6019800" cy="8466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5500" b="1" i="0" u="none" strike="noStrike" cap="none">
                <a:solidFill>
                  <a:srgbClr val="2C5367"/>
                </a:solidFill>
                <a:latin typeface="Livvic"/>
                <a:ea typeface="Livvic"/>
                <a:cs typeface="Livvic"/>
                <a:sym typeface="Livvic"/>
              </a:rPr>
              <a:t>THANK YOU!</a:t>
            </a:r>
            <a:endParaRPr/>
          </a:p>
        </p:txBody>
      </p:sp>
      <p:sp>
        <p:nvSpPr>
          <p:cNvPr id="315" name="Google Shape;315;p20"/>
          <p:cNvSpPr txBox="1"/>
          <p:nvPr/>
        </p:nvSpPr>
        <p:spPr>
          <a:xfrm>
            <a:off x="9062127" y="521275"/>
            <a:ext cx="9003300" cy="1356300"/>
          </a:xfrm>
          <a:prstGeom prst="rect">
            <a:avLst/>
          </a:prstGeom>
          <a:noFill/>
          <a:ln>
            <a:noFill/>
          </a:ln>
        </p:spPr>
        <p:txBody>
          <a:bodyPr spcFirstLastPara="1" wrap="square" lIns="0" tIns="0" rIns="0" bIns="0" anchor="t" anchorCtr="0">
            <a:spAutoFit/>
          </a:bodyPr>
          <a:lstStyle/>
          <a:p>
            <a:pPr marL="0" marR="0" lvl="0" indent="0" algn="ctr" rtl="0">
              <a:lnSpc>
                <a:spcPct val="140006"/>
              </a:lnSpc>
              <a:spcBef>
                <a:spcPts val="0"/>
              </a:spcBef>
              <a:spcAft>
                <a:spcPts val="0"/>
              </a:spcAft>
              <a:buNone/>
            </a:pPr>
            <a:r>
              <a:rPr lang="en-US" sz="8811" b="0" i="0" u="none" strike="noStrike" cap="none">
                <a:solidFill>
                  <a:srgbClr val="2C5367"/>
                </a:solidFill>
                <a:latin typeface="Proxima Nova"/>
                <a:ea typeface="Proxima Nova"/>
                <a:cs typeface="Proxima Nova"/>
                <a:sym typeface="Proxima Nova"/>
              </a:rPr>
              <a:t>HAPPY A</a:t>
            </a:r>
            <a:r>
              <a:rPr lang="en-US" sz="8811">
                <a:solidFill>
                  <a:srgbClr val="2C5367"/>
                </a:solidFill>
                <a:latin typeface="Proxima Nova"/>
                <a:ea typeface="Proxima Nova"/>
                <a:cs typeface="Proxima Nova"/>
                <a:sym typeface="Proxima Nova"/>
              </a:rPr>
              <a:t>LMOST</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3"/>
          <p:cNvPicPr preferRelativeResize="0"/>
          <p:nvPr/>
        </p:nvPicPr>
        <p:blipFill rotWithShape="1">
          <a:blip r:embed="rId3">
            <a:alphaModFix/>
          </a:blip>
          <a:srcRect t="3893" b="3893"/>
          <a:stretch/>
        </p:blipFill>
        <p:spPr>
          <a:xfrm>
            <a:off x="0" y="0"/>
            <a:ext cx="18288000" cy="10287000"/>
          </a:xfrm>
          <a:prstGeom prst="rect">
            <a:avLst/>
          </a:prstGeom>
          <a:noFill/>
          <a:ln>
            <a:noFill/>
          </a:ln>
        </p:spPr>
      </p:pic>
      <p:pic>
        <p:nvPicPr>
          <p:cNvPr id="108" name="Google Shape;108;p3"/>
          <p:cNvPicPr preferRelativeResize="0"/>
          <p:nvPr/>
        </p:nvPicPr>
        <p:blipFill rotWithShape="1">
          <a:blip r:embed="rId4">
            <a:alphaModFix amt="77000"/>
          </a:blip>
          <a:srcRect/>
          <a:stretch/>
        </p:blipFill>
        <p:spPr>
          <a:xfrm>
            <a:off x="-644894" y="-2092295"/>
            <a:ext cx="14477379" cy="14471590"/>
          </a:xfrm>
          <a:prstGeom prst="rect">
            <a:avLst/>
          </a:prstGeom>
          <a:noFill/>
          <a:ln>
            <a:noFill/>
          </a:ln>
        </p:spPr>
      </p:pic>
      <p:pic>
        <p:nvPicPr>
          <p:cNvPr id="109" name="Google Shape;109;p3"/>
          <p:cNvPicPr preferRelativeResize="0"/>
          <p:nvPr/>
        </p:nvPicPr>
        <p:blipFill rotWithShape="1">
          <a:blip r:embed="rId5">
            <a:alphaModFix/>
          </a:blip>
          <a:srcRect/>
          <a:stretch/>
        </p:blipFill>
        <p:spPr>
          <a:xfrm>
            <a:off x="374077" y="315980"/>
            <a:ext cx="7428238" cy="7513170"/>
          </a:xfrm>
          <a:prstGeom prst="rect">
            <a:avLst/>
          </a:prstGeom>
          <a:noFill/>
          <a:ln>
            <a:noFill/>
          </a:ln>
        </p:spPr>
      </p:pic>
      <p:pic>
        <p:nvPicPr>
          <p:cNvPr id="110" name="Google Shape;110;p3"/>
          <p:cNvPicPr preferRelativeResize="0"/>
          <p:nvPr/>
        </p:nvPicPr>
        <p:blipFill rotWithShape="1">
          <a:blip r:embed="rId6">
            <a:alphaModFix/>
          </a:blip>
          <a:srcRect/>
          <a:stretch/>
        </p:blipFill>
        <p:spPr>
          <a:xfrm>
            <a:off x="8182908" y="761502"/>
            <a:ext cx="9263431" cy="9144669"/>
          </a:xfrm>
          <a:prstGeom prst="rect">
            <a:avLst/>
          </a:prstGeom>
          <a:noFill/>
          <a:ln>
            <a:noFill/>
          </a:ln>
        </p:spPr>
      </p:pic>
      <p:pic>
        <p:nvPicPr>
          <p:cNvPr id="111" name="Google Shape;111;p3"/>
          <p:cNvPicPr preferRelativeResize="0"/>
          <p:nvPr/>
        </p:nvPicPr>
        <p:blipFill rotWithShape="1">
          <a:blip r:embed="rId7">
            <a:alphaModFix/>
          </a:blip>
          <a:srcRect/>
          <a:stretch/>
        </p:blipFill>
        <p:spPr>
          <a:xfrm rot="-10173856" flipH="1">
            <a:off x="4461057" y="1466808"/>
            <a:ext cx="5067068" cy="251453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Google Shape;116;p4"/>
          <p:cNvPicPr preferRelativeResize="0"/>
          <p:nvPr/>
        </p:nvPicPr>
        <p:blipFill rotWithShape="1">
          <a:blip r:embed="rId3">
            <a:alphaModFix amt="79000"/>
          </a:blip>
          <a:srcRect t="8371" b="8371"/>
          <a:stretch/>
        </p:blipFill>
        <p:spPr>
          <a:xfrm>
            <a:off x="0" y="0"/>
            <a:ext cx="18288000" cy="10287000"/>
          </a:xfrm>
          <a:prstGeom prst="rect">
            <a:avLst/>
          </a:prstGeom>
          <a:noFill/>
          <a:ln>
            <a:noFill/>
          </a:ln>
        </p:spPr>
      </p:pic>
      <p:pic>
        <p:nvPicPr>
          <p:cNvPr id="117" name="Google Shape;117;p4"/>
          <p:cNvPicPr preferRelativeResize="0"/>
          <p:nvPr/>
        </p:nvPicPr>
        <p:blipFill rotWithShape="1">
          <a:blip r:embed="rId4">
            <a:alphaModFix/>
          </a:blip>
          <a:srcRect/>
          <a:stretch/>
        </p:blipFill>
        <p:spPr>
          <a:xfrm>
            <a:off x="2041499" y="850453"/>
            <a:ext cx="14205002" cy="6710939"/>
          </a:xfrm>
          <a:prstGeom prst="rect">
            <a:avLst/>
          </a:prstGeom>
          <a:noFill/>
          <a:ln>
            <a:noFill/>
          </a:ln>
        </p:spPr>
      </p:pic>
      <p:pic>
        <p:nvPicPr>
          <p:cNvPr id="118" name="Google Shape;118;p4"/>
          <p:cNvPicPr preferRelativeResize="0"/>
          <p:nvPr/>
        </p:nvPicPr>
        <p:blipFill rotWithShape="1">
          <a:blip r:embed="rId5">
            <a:alphaModFix/>
          </a:blip>
          <a:srcRect/>
          <a:stretch/>
        </p:blipFill>
        <p:spPr>
          <a:xfrm rot="-903998">
            <a:off x="4846295" y="7714375"/>
            <a:ext cx="1462539" cy="2158729"/>
          </a:xfrm>
          <a:prstGeom prst="rect">
            <a:avLst/>
          </a:prstGeom>
          <a:noFill/>
          <a:ln>
            <a:noFill/>
          </a:ln>
        </p:spPr>
      </p:pic>
      <p:pic>
        <p:nvPicPr>
          <p:cNvPr id="119" name="Google Shape;119;p4"/>
          <p:cNvPicPr preferRelativeResize="0"/>
          <p:nvPr/>
        </p:nvPicPr>
        <p:blipFill rotWithShape="1">
          <a:blip r:embed="rId6">
            <a:alphaModFix/>
          </a:blip>
          <a:srcRect/>
          <a:stretch/>
        </p:blipFill>
        <p:spPr>
          <a:xfrm>
            <a:off x="7037256" y="8259232"/>
            <a:ext cx="1381194" cy="1192849"/>
          </a:xfrm>
          <a:prstGeom prst="rect">
            <a:avLst/>
          </a:prstGeom>
          <a:noFill/>
          <a:ln>
            <a:noFill/>
          </a:ln>
        </p:spPr>
      </p:pic>
      <p:sp>
        <p:nvSpPr>
          <p:cNvPr id="120" name="Google Shape;120;p4"/>
          <p:cNvSpPr txBox="1"/>
          <p:nvPr/>
        </p:nvSpPr>
        <p:spPr>
          <a:xfrm>
            <a:off x="8757825" y="7414800"/>
            <a:ext cx="7488600" cy="2424900"/>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15753" b="0" i="0" u="none" strike="noStrike" cap="none">
                <a:solidFill>
                  <a:srgbClr val="F9D418"/>
                </a:solidFill>
                <a:latin typeface="Proxima Nova"/>
                <a:ea typeface="Proxima Nova"/>
                <a:cs typeface="Proxima Nova"/>
                <a:sym typeface="Proxima Nova"/>
              </a:rPr>
              <a:t>24,000</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9D5A6"/>
        </a:solidFill>
        <a:effectLst/>
      </p:bgPr>
    </p:bg>
    <p:spTree>
      <p:nvGrpSpPr>
        <p:cNvPr id="1" name="Shape 125"/>
        <p:cNvGrpSpPr/>
        <p:nvPr/>
      </p:nvGrpSpPr>
      <p:grpSpPr>
        <a:xfrm>
          <a:off x="0" y="0"/>
          <a:ext cx="0" cy="0"/>
          <a:chOff x="0" y="0"/>
          <a:chExt cx="0" cy="0"/>
        </a:xfrm>
      </p:grpSpPr>
      <p:pic>
        <p:nvPicPr>
          <p:cNvPr id="126" name="Google Shape;126;p5"/>
          <p:cNvPicPr preferRelativeResize="0"/>
          <p:nvPr/>
        </p:nvPicPr>
        <p:blipFill rotWithShape="1">
          <a:blip r:embed="rId3">
            <a:alphaModFix/>
          </a:blip>
          <a:srcRect/>
          <a:stretch/>
        </p:blipFill>
        <p:spPr>
          <a:xfrm>
            <a:off x="10891405" y="7308491"/>
            <a:ext cx="443000" cy="702161"/>
          </a:xfrm>
          <a:prstGeom prst="rect">
            <a:avLst/>
          </a:prstGeom>
          <a:noFill/>
          <a:ln>
            <a:noFill/>
          </a:ln>
        </p:spPr>
      </p:pic>
      <p:pic>
        <p:nvPicPr>
          <p:cNvPr id="127" name="Google Shape;127;p5"/>
          <p:cNvPicPr preferRelativeResize="0"/>
          <p:nvPr/>
        </p:nvPicPr>
        <p:blipFill rotWithShape="1">
          <a:blip r:embed="rId4">
            <a:alphaModFix/>
          </a:blip>
          <a:srcRect/>
          <a:stretch/>
        </p:blipFill>
        <p:spPr>
          <a:xfrm>
            <a:off x="419221" y="395246"/>
            <a:ext cx="11586998" cy="5474103"/>
          </a:xfrm>
          <a:prstGeom prst="rect">
            <a:avLst/>
          </a:prstGeom>
          <a:noFill/>
          <a:ln>
            <a:noFill/>
          </a:ln>
        </p:spPr>
      </p:pic>
      <p:pic>
        <p:nvPicPr>
          <p:cNvPr id="128" name="Google Shape;128;p5"/>
          <p:cNvPicPr preferRelativeResize="0"/>
          <p:nvPr/>
        </p:nvPicPr>
        <p:blipFill rotWithShape="1">
          <a:blip r:embed="rId5">
            <a:alphaModFix/>
          </a:blip>
          <a:srcRect/>
          <a:stretch/>
        </p:blipFill>
        <p:spPr>
          <a:xfrm>
            <a:off x="8339358" y="4906810"/>
            <a:ext cx="9638242" cy="5000291"/>
          </a:xfrm>
          <a:prstGeom prst="rect">
            <a:avLst/>
          </a:prstGeom>
          <a:noFill/>
          <a:ln>
            <a:noFill/>
          </a:ln>
        </p:spPr>
      </p:pic>
      <p:pic>
        <p:nvPicPr>
          <p:cNvPr id="129" name="Google Shape;129;p5"/>
          <p:cNvPicPr preferRelativeResize="0"/>
          <p:nvPr/>
        </p:nvPicPr>
        <p:blipFill rotWithShape="1">
          <a:blip r:embed="rId6">
            <a:alphaModFix/>
          </a:blip>
          <a:srcRect/>
          <a:stretch/>
        </p:blipFill>
        <p:spPr>
          <a:xfrm>
            <a:off x="419221" y="6298642"/>
            <a:ext cx="7759819" cy="342402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9D5A6"/>
        </a:solidFill>
        <a:effectLst/>
      </p:bgPr>
    </p:bg>
    <p:spTree>
      <p:nvGrpSpPr>
        <p:cNvPr id="1" name="Shape 134"/>
        <p:cNvGrpSpPr/>
        <p:nvPr/>
      </p:nvGrpSpPr>
      <p:grpSpPr>
        <a:xfrm>
          <a:off x="0" y="0"/>
          <a:ext cx="0" cy="0"/>
          <a:chOff x="0" y="0"/>
          <a:chExt cx="0" cy="0"/>
        </a:xfrm>
      </p:grpSpPr>
      <p:pic>
        <p:nvPicPr>
          <p:cNvPr id="135" name="Google Shape;135;p6"/>
          <p:cNvPicPr preferRelativeResize="0"/>
          <p:nvPr/>
        </p:nvPicPr>
        <p:blipFill rotWithShape="1">
          <a:blip r:embed="rId3">
            <a:alphaModFix amt="77000"/>
          </a:blip>
          <a:srcRect/>
          <a:stretch/>
        </p:blipFill>
        <p:spPr>
          <a:xfrm>
            <a:off x="2781921" y="-352907"/>
            <a:ext cx="12724158" cy="12719070"/>
          </a:xfrm>
          <a:prstGeom prst="rect">
            <a:avLst/>
          </a:prstGeom>
          <a:noFill/>
          <a:ln>
            <a:noFill/>
          </a:ln>
        </p:spPr>
      </p:pic>
      <p:pic>
        <p:nvPicPr>
          <p:cNvPr id="136" name="Google Shape;136;p6"/>
          <p:cNvPicPr preferRelativeResize="0"/>
          <p:nvPr/>
        </p:nvPicPr>
        <p:blipFill rotWithShape="1">
          <a:blip r:embed="rId4">
            <a:alphaModFix/>
          </a:blip>
          <a:srcRect/>
          <a:stretch/>
        </p:blipFill>
        <p:spPr>
          <a:xfrm>
            <a:off x="10891405" y="7308491"/>
            <a:ext cx="443000" cy="702161"/>
          </a:xfrm>
          <a:prstGeom prst="rect">
            <a:avLst/>
          </a:prstGeom>
          <a:noFill/>
          <a:ln>
            <a:noFill/>
          </a:ln>
        </p:spPr>
      </p:pic>
      <p:pic>
        <p:nvPicPr>
          <p:cNvPr id="137" name="Google Shape;137;p6"/>
          <p:cNvPicPr preferRelativeResize="0"/>
          <p:nvPr/>
        </p:nvPicPr>
        <p:blipFill rotWithShape="1">
          <a:blip r:embed="rId5">
            <a:alphaModFix/>
          </a:blip>
          <a:srcRect/>
          <a:stretch/>
        </p:blipFill>
        <p:spPr>
          <a:xfrm>
            <a:off x="4248175" y="285924"/>
            <a:ext cx="9791650" cy="971515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7"/>
          <p:cNvPicPr preferRelativeResize="0"/>
          <p:nvPr/>
        </p:nvPicPr>
        <p:blipFill rotWithShape="1">
          <a:blip r:embed="rId3">
            <a:alphaModFix amt="60000"/>
          </a:blip>
          <a:srcRect/>
          <a:stretch/>
        </p:blipFill>
        <p:spPr>
          <a:xfrm>
            <a:off x="8708370" y="-769016"/>
            <a:ext cx="11894775" cy="11890019"/>
          </a:xfrm>
          <a:prstGeom prst="rect">
            <a:avLst/>
          </a:prstGeom>
          <a:noFill/>
          <a:ln>
            <a:noFill/>
          </a:ln>
        </p:spPr>
      </p:pic>
      <p:sp>
        <p:nvSpPr>
          <p:cNvPr id="143" name="Google Shape;143;p7"/>
          <p:cNvSpPr/>
          <p:nvPr/>
        </p:nvSpPr>
        <p:spPr>
          <a:xfrm>
            <a:off x="1740555" y="1724649"/>
            <a:ext cx="1189541" cy="1157399"/>
          </a:xfrm>
          <a:custGeom>
            <a:avLst/>
            <a:gdLst/>
            <a:ahLst/>
            <a:cxnLst/>
            <a:rect l="l" t="t" r="r" b="b"/>
            <a:pathLst>
              <a:path w="761652" h="741072" extrusionOk="0">
                <a:moveTo>
                  <a:pt x="0" y="0"/>
                </a:moveTo>
                <a:lnTo>
                  <a:pt x="761652" y="0"/>
                </a:lnTo>
                <a:lnTo>
                  <a:pt x="761652" y="741072"/>
                </a:lnTo>
                <a:lnTo>
                  <a:pt x="0" y="741072"/>
                </a:lnTo>
                <a:close/>
              </a:path>
            </a:pathLst>
          </a:custGeom>
          <a:solidFill>
            <a:srgbClr val="A9D5A6"/>
          </a:solidFill>
          <a:ln>
            <a:noFill/>
          </a:ln>
        </p:spPr>
      </p:sp>
      <p:sp>
        <p:nvSpPr>
          <p:cNvPr id="144" name="Google Shape;144;p7"/>
          <p:cNvSpPr/>
          <p:nvPr/>
        </p:nvSpPr>
        <p:spPr>
          <a:xfrm>
            <a:off x="1740555" y="3182076"/>
            <a:ext cx="1189541" cy="1157399"/>
          </a:xfrm>
          <a:custGeom>
            <a:avLst/>
            <a:gdLst/>
            <a:ahLst/>
            <a:cxnLst/>
            <a:rect l="l" t="t" r="r" b="b"/>
            <a:pathLst>
              <a:path w="761652" h="741072" extrusionOk="0">
                <a:moveTo>
                  <a:pt x="0" y="0"/>
                </a:moveTo>
                <a:lnTo>
                  <a:pt x="761652" y="0"/>
                </a:lnTo>
                <a:lnTo>
                  <a:pt x="761652" y="741072"/>
                </a:lnTo>
                <a:lnTo>
                  <a:pt x="0" y="741072"/>
                </a:lnTo>
                <a:close/>
              </a:path>
            </a:pathLst>
          </a:custGeom>
          <a:solidFill>
            <a:srgbClr val="A9D5A6"/>
          </a:solidFill>
          <a:ln>
            <a:noFill/>
          </a:ln>
        </p:spPr>
      </p:sp>
      <p:sp>
        <p:nvSpPr>
          <p:cNvPr id="145" name="Google Shape;145;p7"/>
          <p:cNvSpPr/>
          <p:nvPr/>
        </p:nvSpPr>
        <p:spPr>
          <a:xfrm>
            <a:off x="1740555" y="4597294"/>
            <a:ext cx="1189541" cy="1157399"/>
          </a:xfrm>
          <a:custGeom>
            <a:avLst/>
            <a:gdLst/>
            <a:ahLst/>
            <a:cxnLst/>
            <a:rect l="l" t="t" r="r" b="b"/>
            <a:pathLst>
              <a:path w="761652" h="741072" extrusionOk="0">
                <a:moveTo>
                  <a:pt x="0" y="0"/>
                </a:moveTo>
                <a:lnTo>
                  <a:pt x="761652" y="0"/>
                </a:lnTo>
                <a:lnTo>
                  <a:pt x="761652" y="741072"/>
                </a:lnTo>
                <a:lnTo>
                  <a:pt x="0" y="741072"/>
                </a:lnTo>
                <a:close/>
              </a:path>
            </a:pathLst>
          </a:custGeom>
          <a:solidFill>
            <a:srgbClr val="A9D5A6"/>
          </a:solidFill>
          <a:ln>
            <a:noFill/>
          </a:ln>
        </p:spPr>
      </p:sp>
      <p:sp>
        <p:nvSpPr>
          <p:cNvPr id="146" name="Google Shape;146;p7"/>
          <p:cNvSpPr/>
          <p:nvPr/>
        </p:nvSpPr>
        <p:spPr>
          <a:xfrm>
            <a:off x="1740555" y="6046590"/>
            <a:ext cx="1189541" cy="1157399"/>
          </a:xfrm>
          <a:custGeom>
            <a:avLst/>
            <a:gdLst/>
            <a:ahLst/>
            <a:cxnLst/>
            <a:rect l="l" t="t" r="r" b="b"/>
            <a:pathLst>
              <a:path w="761652" h="741072" extrusionOk="0">
                <a:moveTo>
                  <a:pt x="0" y="0"/>
                </a:moveTo>
                <a:lnTo>
                  <a:pt x="761652" y="0"/>
                </a:lnTo>
                <a:lnTo>
                  <a:pt x="761652" y="741072"/>
                </a:lnTo>
                <a:lnTo>
                  <a:pt x="0" y="741072"/>
                </a:lnTo>
                <a:close/>
              </a:path>
            </a:pathLst>
          </a:custGeom>
          <a:solidFill>
            <a:srgbClr val="A9D5A6"/>
          </a:solidFill>
          <a:ln>
            <a:noFill/>
          </a:ln>
        </p:spPr>
      </p:sp>
      <p:pic>
        <p:nvPicPr>
          <p:cNvPr id="147" name="Google Shape;147;p7"/>
          <p:cNvPicPr preferRelativeResize="0"/>
          <p:nvPr/>
        </p:nvPicPr>
        <p:blipFill rotWithShape="1">
          <a:blip r:embed="rId4">
            <a:alphaModFix/>
          </a:blip>
          <a:srcRect/>
          <a:stretch/>
        </p:blipFill>
        <p:spPr>
          <a:xfrm>
            <a:off x="1965424" y="1985696"/>
            <a:ext cx="739804" cy="635307"/>
          </a:xfrm>
          <a:prstGeom prst="rect">
            <a:avLst/>
          </a:prstGeom>
          <a:noFill/>
          <a:ln>
            <a:noFill/>
          </a:ln>
        </p:spPr>
      </p:pic>
      <p:pic>
        <p:nvPicPr>
          <p:cNvPr id="148" name="Google Shape;148;p7"/>
          <p:cNvPicPr preferRelativeResize="0"/>
          <p:nvPr/>
        </p:nvPicPr>
        <p:blipFill rotWithShape="1">
          <a:blip r:embed="rId5">
            <a:alphaModFix/>
          </a:blip>
          <a:srcRect/>
          <a:stretch/>
        </p:blipFill>
        <p:spPr>
          <a:xfrm>
            <a:off x="1947530" y="3466051"/>
            <a:ext cx="775591" cy="589449"/>
          </a:xfrm>
          <a:prstGeom prst="rect">
            <a:avLst/>
          </a:prstGeom>
          <a:noFill/>
          <a:ln>
            <a:noFill/>
          </a:ln>
        </p:spPr>
      </p:pic>
      <p:sp>
        <p:nvSpPr>
          <p:cNvPr id="149" name="Google Shape;149;p7"/>
          <p:cNvSpPr/>
          <p:nvPr/>
        </p:nvSpPr>
        <p:spPr>
          <a:xfrm>
            <a:off x="1740555" y="7636935"/>
            <a:ext cx="1189541" cy="1157399"/>
          </a:xfrm>
          <a:custGeom>
            <a:avLst/>
            <a:gdLst/>
            <a:ahLst/>
            <a:cxnLst/>
            <a:rect l="l" t="t" r="r" b="b"/>
            <a:pathLst>
              <a:path w="761652" h="741072" extrusionOk="0">
                <a:moveTo>
                  <a:pt x="0" y="0"/>
                </a:moveTo>
                <a:lnTo>
                  <a:pt x="761652" y="0"/>
                </a:lnTo>
                <a:lnTo>
                  <a:pt x="761652" y="741072"/>
                </a:lnTo>
                <a:lnTo>
                  <a:pt x="0" y="741072"/>
                </a:lnTo>
                <a:close/>
              </a:path>
            </a:pathLst>
          </a:custGeom>
          <a:solidFill>
            <a:srgbClr val="A9D5A6"/>
          </a:solidFill>
          <a:ln>
            <a:noFill/>
          </a:ln>
        </p:spPr>
      </p:sp>
      <p:pic>
        <p:nvPicPr>
          <p:cNvPr id="150" name="Google Shape;150;p7"/>
          <p:cNvPicPr preferRelativeResize="0"/>
          <p:nvPr/>
        </p:nvPicPr>
        <p:blipFill rotWithShape="1">
          <a:blip r:embed="rId6">
            <a:alphaModFix/>
          </a:blip>
          <a:srcRect/>
          <a:stretch/>
        </p:blipFill>
        <p:spPr>
          <a:xfrm>
            <a:off x="2030430" y="7897499"/>
            <a:ext cx="626667" cy="626667"/>
          </a:xfrm>
          <a:prstGeom prst="rect">
            <a:avLst/>
          </a:prstGeom>
          <a:noFill/>
          <a:ln>
            <a:noFill/>
          </a:ln>
        </p:spPr>
      </p:pic>
      <p:pic>
        <p:nvPicPr>
          <p:cNvPr id="151" name="Google Shape;151;p7"/>
          <p:cNvPicPr preferRelativeResize="0"/>
          <p:nvPr/>
        </p:nvPicPr>
        <p:blipFill rotWithShape="1">
          <a:blip r:embed="rId7">
            <a:alphaModFix/>
          </a:blip>
          <a:srcRect/>
          <a:stretch/>
        </p:blipFill>
        <p:spPr>
          <a:xfrm>
            <a:off x="1844042" y="6273624"/>
            <a:ext cx="796180" cy="803485"/>
          </a:xfrm>
          <a:prstGeom prst="rect">
            <a:avLst/>
          </a:prstGeom>
          <a:noFill/>
          <a:ln>
            <a:noFill/>
          </a:ln>
        </p:spPr>
      </p:pic>
      <p:pic>
        <p:nvPicPr>
          <p:cNvPr id="152" name="Google Shape;152;p7"/>
          <p:cNvPicPr preferRelativeResize="0"/>
          <p:nvPr/>
        </p:nvPicPr>
        <p:blipFill rotWithShape="1">
          <a:blip r:embed="rId8">
            <a:alphaModFix/>
          </a:blip>
          <a:srcRect/>
          <a:stretch/>
        </p:blipFill>
        <p:spPr>
          <a:xfrm>
            <a:off x="1939093" y="4923969"/>
            <a:ext cx="701629" cy="485001"/>
          </a:xfrm>
          <a:prstGeom prst="rect">
            <a:avLst/>
          </a:prstGeom>
          <a:noFill/>
          <a:ln>
            <a:noFill/>
          </a:ln>
        </p:spPr>
      </p:pic>
      <p:pic>
        <p:nvPicPr>
          <p:cNvPr id="153" name="Google Shape;153;p7"/>
          <p:cNvPicPr preferRelativeResize="0"/>
          <p:nvPr/>
        </p:nvPicPr>
        <p:blipFill rotWithShape="1">
          <a:blip r:embed="rId9">
            <a:alphaModFix/>
          </a:blip>
          <a:srcRect/>
          <a:stretch/>
        </p:blipFill>
        <p:spPr>
          <a:xfrm>
            <a:off x="6771314" y="575428"/>
            <a:ext cx="1805722" cy="9201132"/>
          </a:xfrm>
          <a:prstGeom prst="rect">
            <a:avLst/>
          </a:prstGeom>
          <a:noFill/>
          <a:ln>
            <a:noFill/>
          </a:ln>
        </p:spPr>
      </p:pic>
      <p:sp>
        <p:nvSpPr>
          <p:cNvPr id="154" name="Google Shape;154;p7"/>
          <p:cNvSpPr txBox="1"/>
          <p:nvPr/>
        </p:nvSpPr>
        <p:spPr>
          <a:xfrm>
            <a:off x="10806351" y="3960801"/>
            <a:ext cx="6065509" cy="2085789"/>
          </a:xfrm>
          <a:prstGeom prst="rect">
            <a:avLst/>
          </a:prstGeom>
          <a:noFill/>
          <a:ln>
            <a:noFill/>
          </a:ln>
        </p:spPr>
        <p:txBody>
          <a:bodyPr spcFirstLastPara="1" wrap="square" lIns="0" tIns="0" rIns="0" bIns="0" anchor="t" anchorCtr="0">
            <a:spAutoFit/>
          </a:bodyPr>
          <a:lstStyle/>
          <a:p>
            <a:pPr marL="0" marR="0" lvl="0" indent="0" algn="ctr" rtl="0">
              <a:lnSpc>
                <a:spcPct val="94996"/>
              </a:lnSpc>
              <a:spcBef>
                <a:spcPts val="0"/>
              </a:spcBef>
              <a:spcAft>
                <a:spcPts val="0"/>
              </a:spcAft>
              <a:buNone/>
            </a:pPr>
            <a:r>
              <a:rPr lang="en-US" sz="8394" b="1" i="0" u="none" strike="noStrike" cap="none">
                <a:solidFill>
                  <a:srgbClr val="000000"/>
                </a:solidFill>
                <a:latin typeface="Livvic"/>
                <a:ea typeface="Livvic"/>
                <a:cs typeface="Livvic"/>
                <a:sym typeface="Livvic"/>
              </a:rPr>
              <a:t>SO, WHAT </a:t>
            </a:r>
            <a:endParaRPr/>
          </a:p>
          <a:p>
            <a:pPr marL="0" marR="0" lvl="0" indent="0" algn="ctr" rtl="0">
              <a:lnSpc>
                <a:spcPct val="94996"/>
              </a:lnSpc>
              <a:spcBef>
                <a:spcPts val="0"/>
              </a:spcBef>
              <a:spcAft>
                <a:spcPts val="0"/>
              </a:spcAft>
              <a:buNone/>
            </a:pPr>
            <a:r>
              <a:rPr lang="en-US" sz="8394" b="1" i="0" u="none" strike="noStrike" cap="none">
                <a:solidFill>
                  <a:srgbClr val="000000"/>
                </a:solidFill>
                <a:latin typeface="Livvic"/>
                <a:ea typeface="Livvic"/>
                <a:cs typeface="Livvic"/>
                <a:sym typeface="Livvic"/>
              </a:rPr>
              <a:t>CAN I DO?</a:t>
            </a:r>
            <a:endParaRPr/>
          </a:p>
        </p:txBody>
      </p:sp>
      <p:sp>
        <p:nvSpPr>
          <p:cNvPr id="155" name="Google Shape;155;p7"/>
          <p:cNvSpPr txBox="1"/>
          <p:nvPr/>
        </p:nvSpPr>
        <p:spPr>
          <a:xfrm>
            <a:off x="3283605" y="2181766"/>
            <a:ext cx="3353532" cy="445131"/>
          </a:xfrm>
          <a:prstGeom prst="rect">
            <a:avLst/>
          </a:prstGeom>
          <a:noFill/>
          <a:ln>
            <a:noFill/>
          </a:ln>
        </p:spPr>
        <p:txBody>
          <a:bodyPr spcFirstLastPara="1" wrap="square" lIns="0" tIns="0" rIns="0" bIns="0" anchor="t" anchorCtr="0">
            <a:spAutoFit/>
          </a:bodyPr>
          <a:lstStyle/>
          <a:p>
            <a:pPr marL="0" marR="0" lvl="0" indent="0" algn="l" rtl="0">
              <a:lnSpc>
                <a:spcPct val="64992"/>
              </a:lnSpc>
              <a:spcBef>
                <a:spcPts val="0"/>
              </a:spcBef>
              <a:spcAft>
                <a:spcPts val="0"/>
              </a:spcAft>
              <a:buNone/>
            </a:pPr>
            <a:r>
              <a:rPr lang="en-US" sz="4599" b="1" i="0" u="none" strike="noStrike" cap="none">
                <a:solidFill>
                  <a:srgbClr val="000000"/>
                </a:solidFill>
                <a:latin typeface="Livvic"/>
                <a:ea typeface="Livvic"/>
                <a:cs typeface="Livvic"/>
                <a:sym typeface="Livvic"/>
              </a:rPr>
              <a:t>REFUSE</a:t>
            </a:r>
            <a:endParaRPr/>
          </a:p>
        </p:txBody>
      </p:sp>
      <p:sp>
        <p:nvSpPr>
          <p:cNvPr id="156" name="Google Shape;156;p7"/>
          <p:cNvSpPr txBox="1"/>
          <p:nvPr/>
        </p:nvSpPr>
        <p:spPr>
          <a:xfrm>
            <a:off x="3283605" y="3666881"/>
            <a:ext cx="3487709" cy="445134"/>
          </a:xfrm>
          <a:prstGeom prst="rect">
            <a:avLst/>
          </a:prstGeom>
          <a:noFill/>
          <a:ln>
            <a:noFill/>
          </a:ln>
        </p:spPr>
        <p:txBody>
          <a:bodyPr spcFirstLastPara="1" wrap="square" lIns="0" tIns="0" rIns="0" bIns="0" anchor="t" anchorCtr="0">
            <a:spAutoFit/>
          </a:bodyPr>
          <a:lstStyle/>
          <a:p>
            <a:pPr marL="0" marR="0" lvl="0" indent="0" algn="l" rtl="0">
              <a:lnSpc>
                <a:spcPct val="64992"/>
              </a:lnSpc>
              <a:spcBef>
                <a:spcPts val="0"/>
              </a:spcBef>
              <a:spcAft>
                <a:spcPts val="0"/>
              </a:spcAft>
              <a:buNone/>
            </a:pPr>
            <a:r>
              <a:rPr lang="en-US" sz="4599" b="1" i="0" u="none" strike="noStrike" cap="none">
                <a:solidFill>
                  <a:srgbClr val="000000"/>
                </a:solidFill>
                <a:latin typeface="Livvic"/>
                <a:ea typeface="Livvic"/>
                <a:cs typeface="Livvic"/>
                <a:sym typeface="Livvic"/>
              </a:rPr>
              <a:t>REUSE</a:t>
            </a:r>
            <a:endParaRPr/>
          </a:p>
        </p:txBody>
      </p:sp>
      <p:sp>
        <p:nvSpPr>
          <p:cNvPr id="157" name="Google Shape;157;p7"/>
          <p:cNvSpPr txBox="1"/>
          <p:nvPr/>
        </p:nvSpPr>
        <p:spPr>
          <a:xfrm>
            <a:off x="3342256" y="5067727"/>
            <a:ext cx="3353532" cy="445134"/>
          </a:xfrm>
          <a:prstGeom prst="rect">
            <a:avLst/>
          </a:prstGeom>
          <a:noFill/>
          <a:ln>
            <a:noFill/>
          </a:ln>
        </p:spPr>
        <p:txBody>
          <a:bodyPr spcFirstLastPara="1" wrap="square" lIns="0" tIns="0" rIns="0" bIns="0" anchor="t" anchorCtr="0">
            <a:spAutoFit/>
          </a:bodyPr>
          <a:lstStyle/>
          <a:p>
            <a:pPr marL="0" marR="0" lvl="0" indent="0" algn="l" rtl="0">
              <a:lnSpc>
                <a:spcPct val="64992"/>
              </a:lnSpc>
              <a:spcBef>
                <a:spcPts val="0"/>
              </a:spcBef>
              <a:spcAft>
                <a:spcPts val="0"/>
              </a:spcAft>
              <a:buNone/>
            </a:pPr>
            <a:r>
              <a:rPr lang="en-US" sz="4599" b="1" i="0" u="none" strike="noStrike" cap="none">
                <a:solidFill>
                  <a:srgbClr val="000000"/>
                </a:solidFill>
                <a:latin typeface="Livvic"/>
                <a:ea typeface="Livvic"/>
                <a:cs typeface="Livvic"/>
                <a:sym typeface="Livvic"/>
              </a:rPr>
              <a:t>CARE</a:t>
            </a:r>
            <a:endParaRPr/>
          </a:p>
        </p:txBody>
      </p:sp>
      <p:sp>
        <p:nvSpPr>
          <p:cNvPr id="158" name="Google Shape;158;p7"/>
          <p:cNvSpPr txBox="1"/>
          <p:nvPr/>
        </p:nvSpPr>
        <p:spPr>
          <a:xfrm>
            <a:off x="3283605" y="6521274"/>
            <a:ext cx="3142955" cy="445134"/>
          </a:xfrm>
          <a:prstGeom prst="rect">
            <a:avLst/>
          </a:prstGeom>
          <a:noFill/>
          <a:ln>
            <a:noFill/>
          </a:ln>
        </p:spPr>
        <p:txBody>
          <a:bodyPr spcFirstLastPara="1" wrap="square" lIns="0" tIns="0" rIns="0" bIns="0" anchor="t" anchorCtr="0">
            <a:spAutoFit/>
          </a:bodyPr>
          <a:lstStyle/>
          <a:p>
            <a:pPr marL="0" marR="0" lvl="0" indent="0" algn="l" rtl="0">
              <a:lnSpc>
                <a:spcPct val="64992"/>
              </a:lnSpc>
              <a:spcBef>
                <a:spcPts val="0"/>
              </a:spcBef>
              <a:spcAft>
                <a:spcPts val="0"/>
              </a:spcAft>
              <a:buNone/>
            </a:pPr>
            <a:r>
              <a:rPr lang="en-US" sz="4599" b="1" i="0" u="none" strike="noStrike" cap="none">
                <a:solidFill>
                  <a:srgbClr val="000000"/>
                </a:solidFill>
                <a:latin typeface="Livvic"/>
                <a:ea typeface="Livvic"/>
                <a:cs typeface="Livvic"/>
                <a:sym typeface="Livvic"/>
              </a:rPr>
              <a:t>MEND</a:t>
            </a:r>
            <a:endParaRPr/>
          </a:p>
        </p:txBody>
      </p:sp>
      <p:sp>
        <p:nvSpPr>
          <p:cNvPr id="159" name="Google Shape;159;p7"/>
          <p:cNvSpPr txBox="1"/>
          <p:nvPr/>
        </p:nvSpPr>
        <p:spPr>
          <a:xfrm>
            <a:off x="3283605" y="8145149"/>
            <a:ext cx="3002921" cy="446033"/>
          </a:xfrm>
          <a:prstGeom prst="rect">
            <a:avLst/>
          </a:prstGeom>
          <a:noFill/>
          <a:ln>
            <a:noFill/>
          </a:ln>
        </p:spPr>
        <p:txBody>
          <a:bodyPr spcFirstLastPara="1" wrap="square" lIns="0" tIns="0" rIns="0" bIns="0" anchor="t" anchorCtr="0">
            <a:spAutoFit/>
          </a:bodyPr>
          <a:lstStyle/>
          <a:p>
            <a:pPr marL="0" marR="0" lvl="0" indent="0" algn="l" rtl="0">
              <a:lnSpc>
                <a:spcPct val="65004"/>
              </a:lnSpc>
              <a:spcBef>
                <a:spcPts val="0"/>
              </a:spcBef>
              <a:spcAft>
                <a:spcPts val="0"/>
              </a:spcAft>
              <a:buNone/>
            </a:pPr>
            <a:r>
              <a:rPr lang="en-US" sz="4612" b="1" i="0" u="none" strike="noStrike" cap="none">
                <a:solidFill>
                  <a:srgbClr val="000000"/>
                </a:solidFill>
                <a:latin typeface="Livvic"/>
                <a:ea typeface="Livvic"/>
                <a:cs typeface="Livvic"/>
                <a:sym typeface="Livvic"/>
              </a:rPr>
              <a:t>UPCYCLE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8"/>
          <p:cNvSpPr/>
          <p:nvPr/>
        </p:nvSpPr>
        <p:spPr>
          <a:xfrm>
            <a:off x="701935" y="990997"/>
            <a:ext cx="13645274" cy="8816173"/>
          </a:xfrm>
          <a:custGeom>
            <a:avLst/>
            <a:gdLst/>
            <a:ahLst/>
            <a:cxnLst/>
            <a:rect l="l" t="t" r="r" b="b"/>
            <a:pathLst>
              <a:path w="5515610" h="3563620" extrusionOk="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1"/>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rotWithShape="1">
            <a:blip r:embed="rId3">
              <a:alphaModFix/>
            </a:blip>
            <a:stretch>
              <a:fillRect t="-3646"/>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8"/>
          <p:cNvSpPr/>
          <p:nvPr/>
        </p:nvSpPr>
        <p:spPr>
          <a:xfrm>
            <a:off x="464705" y="402016"/>
            <a:ext cx="1288176" cy="1253369"/>
          </a:xfrm>
          <a:custGeom>
            <a:avLst/>
            <a:gdLst/>
            <a:ahLst/>
            <a:cxnLst/>
            <a:rect l="l" t="t" r="r" b="b"/>
            <a:pathLst>
              <a:path w="761652" h="741072" extrusionOk="0">
                <a:moveTo>
                  <a:pt x="0" y="0"/>
                </a:moveTo>
                <a:lnTo>
                  <a:pt x="761652" y="0"/>
                </a:lnTo>
                <a:lnTo>
                  <a:pt x="761652" y="741072"/>
                </a:lnTo>
                <a:lnTo>
                  <a:pt x="0" y="741072"/>
                </a:lnTo>
                <a:close/>
              </a:path>
            </a:pathLst>
          </a:custGeom>
          <a:solidFill>
            <a:srgbClr val="A9D5A6"/>
          </a:solidFill>
          <a:ln>
            <a:noFill/>
          </a:ln>
        </p:spPr>
      </p:sp>
      <p:pic>
        <p:nvPicPr>
          <p:cNvPr id="170" name="Google Shape;170;p8"/>
          <p:cNvPicPr preferRelativeResize="0"/>
          <p:nvPr/>
        </p:nvPicPr>
        <p:blipFill rotWithShape="1">
          <a:blip r:embed="rId4">
            <a:alphaModFix/>
          </a:blip>
          <a:srcRect/>
          <a:stretch/>
        </p:blipFill>
        <p:spPr>
          <a:xfrm>
            <a:off x="708219" y="684707"/>
            <a:ext cx="801147" cy="687985"/>
          </a:xfrm>
          <a:prstGeom prst="rect">
            <a:avLst/>
          </a:prstGeom>
          <a:noFill/>
          <a:ln>
            <a:noFill/>
          </a:ln>
        </p:spPr>
      </p:pic>
      <p:pic>
        <p:nvPicPr>
          <p:cNvPr id="171" name="Google Shape;171;p8"/>
          <p:cNvPicPr preferRelativeResize="0"/>
          <p:nvPr/>
        </p:nvPicPr>
        <p:blipFill rotWithShape="1">
          <a:blip r:embed="rId5">
            <a:alphaModFix/>
          </a:blip>
          <a:srcRect/>
          <a:stretch/>
        </p:blipFill>
        <p:spPr>
          <a:xfrm>
            <a:off x="14087154" y="-630616"/>
            <a:ext cx="4572000" cy="4572000"/>
          </a:xfrm>
          <a:prstGeom prst="rect">
            <a:avLst/>
          </a:prstGeom>
          <a:noFill/>
          <a:ln>
            <a:noFill/>
          </a:ln>
        </p:spPr>
      </p:pic>
      <p:sp>
        <p:nvSpPr>
          <p:cNvPr id="172" name="Google Shape;172;p8"/>
          <p:cNvSpPr txBox="1"/>
          <p:nvPr/>
        </p:nvSpPr>
        <p:spPr>
          <a:xfrm>
            <a:off x="1948664" y="884254"/>
            <a:ext cx="7853322" cy="612741"/>
          </a:xfrm>
          <a:prstGeom prst="rect">
            <a:avLst/>
          </a:prstGeom>
          <a:noFill/>
          <a:ln>
            <a:noFill/>
          </a:ln>
        </p:spPr>
        <p:txBody>
          <a:bodyPr spcFirstLastPara="1" wrap="square" lIns="0" tIns="0" rIns="0" bIns="0" anchor="t" anchorCtr="0">
            <a:spAutoFit/>
          </a:bodyPr>
          <a:lstStyle/>
          <a:p>
            <a:pPr marL="0" marR="0" lvl="0" indent="0" algn="l" rtl="0">
              <a:lnSpc>
                <a:spcPct val="64989"/>
              </a:lnSpc>
              <a:spcBef>
                <a:spcPts val="0"/>
              </a:spcBef>
              <a:spcAft>
                <a:spcPts val="0"/>
              </a:spcAft>
              <a:buNone/>
            </a:pPr>
            <a:r>
              <a:rPr lang="en-US" sz="6181" b="1" i="0" u="none" strike="noStrike" cap="none">
                <a:solidFill>
                  <a:srgbClr val="000000"/>
                </a:solidFill>
                <a:latin typeface="Livvic"/>
                <a:ea typeface="Livvic"/>
                <a:cs typeface="Livvic"/>
                <a:sym typeface="Livvic"/>
              </a:rPr>
              <a:t>REFUSE &amp; REDUCE</a:t>
            </a:r>
            <a:endParaRPr/>
          </a:p>
        </p:txBody>
      </p:sp>
      <p:pic>
        <p:nvPicPr>
          <p:cNvPr id="173" name="Google Shape;173;p8"/>
          <p:cNvPicPr preferRelativeResize="0"/>
          <p:nvPr/>
        </p:nvPicPr>
        <p:blipFill rotWithShape="1">
          <a:blip r:embed="rId6">
            <a:alphaModFix/>
          </a:blip>
          <a:srcRect/>
          <a:stretch/>
        </p:blipFill>
        <p:spPr>
          <a:xfrm>
            <a:off x="3554979" y="4870927"/>
            <a:ext cx="4109657" cy="4114800"/>
          </a:xfrm>
          <a:prstGeom prst="rect">
            <a:avLst/>
          </a:prstGeom>
          <a:noFill/>
          <a:ln>
            <a:noFill/>
          </a:ln>
        </p:spPr>
      </p:pic>
      <p:pic>
        <p:nvPicPr>
          <p:cNvPr id="174" name="Google Shape;174;p8"/>
          <p:cNvPicPr preferRelativeResize="0"/>
          <p:nvPr/>
        </p:nvPicPr>
        <p:blipFill rotWithShape="1">
          <a:blip r:embed="rId5">
            <a:alphaModFix/>
          </a:blip>
          <a:srcRect/>
          <a:stretch/>
        </p:blipFill>
        <p:spPr>
          <a:xfrm>
            <a:off x="14087154" y="3728166"/>
            <a:ext cx="4572000" cy="4572000"/>
          </a:xfrm>
          <a:prstGeom prst="rect">
            <a:avLst/>
          </a:prstGeom>
          <a:noFill/>
          <a:ln>
            <a:noFill/>
          </a:ln>
        </p:spPr>
      </p:pic>
      <p:pic>
        <p:nvPicPr>
          <p:cNvPr id="175" name="Google Shape;175;p8"/>
          <p:cNvPicPr preferRelativeResize="0"/>
          <p:nvPr/>
        </p:nvPicPr>
        <p:blipFill rotWithShape="1">
          <a:blip r:embed="rId5">
            <a:alphaModFix/>
          </a:blip>
          <a:srcRect/>
          <a:stretch/>
        </p:blipFill>
        <p:spPr>
          <a:xfrm>
            <a:off x="14087154" y="8271591"/>
            <a:ext cx="4572000" cy="4572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Google Shape;180;p9"/>
          <p:cNvPicPr preferRelativeResize="0"/>
          <p:nvPr/>
        </p:nvPicPr>
        <p:blipFill rotWithShape="1">
          <a:blip r:embed="rId3">
            <a:alphaModFix/>
          </a:blip>
          <a:srcRect/>
          <a:stretch/>
        </p:blipFill>
        <p:spPr>
          <a:xfrm>
            <a:off x="-3245942" y="-152610"/>
            <a:ext cx="10596457" cy="10592220"/>
          </a:xfrm>
          <a:prstGeom prst="rect">
            <a:avLst/>
          </a:prstGeom>
          <a:noFill/>
          <a:ln>
            <a:noFill/>
          </a:ln>
        </p:spPr>
      </p:pic>
      <p:sp>
        <p:nvSpPr>
          <p:cNvPr id="181" name="Google Shape;181;p9"/>
          <p:cNvSpPr/>
          <p:nvPr/>
        </p:nvSpPr>
        <p:spPr>
          <a:xfrm>
            <a:off x="8279005" y="778280"/>
            <a:ext cx="1189541" cy="1157399"/>
          </a:xfrm>
          <a:custGeom>
            <a:avLst/>
            <a:gdLst/>
            <a:ahLst/>
            <a:cxnLst/>
            <a:rect l="l" t="t" r="r" b="b"/>
            <a:pathLst>
              <a:path w="761652" h="741072" extrusionOk="0">
                <a:moveTo>
                  <a:pt x="0" y="0"/>
                </a:moveTo>
                <a:lnTo>
                  <a:pt x="761652" y="0"/>
                </a:lnTo>
                <a:lnTo>
                  <a:pt x="761652" y="741072"/>
                </a:lnTo>
                <a:lnTo>
                  <a:pt x="0" y="741072"/>
                </a:lnTo>
                <a:close/>
              </a:path>
            </a:pathLst>
          </a:custGeom>
          <a:solidFill>
            <a:srgbClr val="A9D5A6"/>
          </a:solidFill>
          <a:ln>
            <a:noFill/>
          </a:ln>
        </p:spPr>
      </p:sp>
      <p:pic>
        <p:nvPicPr>
          <p:cNvPr id="182" name="Google Shape;182;p9"/>
          <p:cNvPicPr preferRelativeResize="0"/>
          <p:nvPr/>
        </p:nvPicPr>
        <p:blipFill rotWithShape="1">
          <a:blip r:embed="rId4">
            <a:alphaModFix/>
          </a:blip>
          <a:srcRect/>
          <a:stretch/>
        </p:blipFill>
        <p:spPr>
          <a:xfrm>
            <a:off x="8485980" y="1062255"/>
            <a:ext cx="775591" cy="589449"/>
          </a:xfrm>
          <a:prstGeom prst="rect">
            <a:avLst/>
          </a:prstGeom>
          <a:noFill/>
          <a:ln>
            <a:noFill/>
          </a:ln>
        </p:spPr>
      </p:pic>
      <p:pic>
        <p:nvPicPr>
          <p:cNvPr id="183" name="Google Shape;183;p9"/>
          <p:cNvPicPr preferRelativeResize="0"/>
          <p:nvPr/>
        </p:nvPicPr>
        <p:blipFill rotWithShape="1">
          <a:blip r:embed="rId5">
            <a:alphaModFix/>
          </a:blip>
          <a:srcRect/>
          <a:stretch/>
        </p:blipFill>
        <p:spPr>
          <a:xfrm>
            <a:off x="5305544" y="3813848"/>
            <a:ext cx="4542316" cy="4542316"/>
          </a:xfrm>
          <a:prstGeom prst="rect">
            <a:avLst/>
          </a:prstGeom>
          <a:noFill/>
          <a:ln>
            <a:noFill/>
          </a:ln>
        </p:spPr>
      </p:pic>
      <p:pic>
        <p:nvPicPr>
          <p:cNvPr id="184" name="Google Shape;184;p9"/>
          <p:cNvPicPr preferRelativeResize="0"/>
          <p:nvPr/>
        </p:nvPicPr>
        <p:blipFill rotWithShape="1">
          <a:blip r:embed="rId6">
            <a:alphaModFix/>
          </a:blip>
          <a:srcRect/>
          <a:stretch/>
        </p:blipFill>
        <p:spPr>
          <a:xfrm>
            <a:off x="9903680" y="6689033"/>
            <a:ext cx="3866842" cy="2770065"/>
          </a:xfrm>
          <a:prstGeom prst="rect">
            <a:avLst/>
          </a:prstGeom>
          <a:noFill/>
          <a:ln>
            <a:noFill/>
          </a:ln>
        </p:spPr>
      </p:pic>
      <p:pic>
        <p:nvPicPr>
          <p:cNvPr id="185" name="Google Shape;185;p9"/>
          <p:cNvPicPr preferRelativeResize="0"/>
          <p:nvPr/>
        </p:nvPicPr>
        <p:blipFill rotWithShape="1">
          <a:blip r:embed="rId7">
            <a:alphaModFix/>
          </a:blip>
          <a:srcRect/>
          <a:stretch/>
        </p:blipFill>
        <p:spPr>
          <a:xfrm>
            <a:off x="1295898" y="2186099"/>
            <a:ext cx="3812244" cy="4032181"/>
          </a:xfrm>
          <a:prstGeom prst="rect">
            <a:avLst/>
          </a:prstGeom>
          <a:noFill/>
          <a:ln>
            <a:noFill/>
          </a:ln>
        </p:spPr>
      </p:pic>
      <p:pic>
        <p:nvPicPr>
          <p:cNvPr id="186" name="Google Shape;186;p9"/>
          <p:cNvPicPr preferRelativeResize="0"/>
          <p:nvPr/>
        </p:nvPicPr>
        <p:blipFill rotWithShape="1">
          <a:blip r:embed="rId8">
            <a:alphaModFix/>
          </a:blip>
          <a:srcRect/>
          <a:stretch/>
        </p:blipFill>
        <p:spPr>
          <a:xfrm>
            <a:off x="2665689" y="6218280"/>
            <a:ext cx="2639855" cy="3711571"/>
          </a:xfrm>
          <a:prstGeom prst="rect">
            <a:avLst/>
          </a:prstGeom>
          <a:noFill/>
          <a:ln>
            <a:noFill/>
          </a:ln>
        </p:spPr>
      </p:pic>
      <p:sp>
        <p:nvSpPr>
          <p:cNvPr id="187" name="Google Shape;187;p9"/>
          <p:cNvSpPr txBox="1"/>
          <p:nvPr/>
        </p:nvSpPr>
        <p:spPr>
          <a:xfrm>
            <a:off x="9707281" y="921155"/>
            <a:ext cx="8126483" cy="1552347"/>
          </a:xfrm>
          <a:prstGeom prst="rect">
            <a:avLst/>
          </a:prstGeom>
          <a:noFill/>
          <a:ln>
            <a:noFill/>
          </a:ln>
        </p:spPr>
        <p:txBody>
          <a:bodyPr spcFirstLastPara="1" wrap="square" lIns="0" tIns="0" rIns="0" bIns="0" anchor="t" anchorCtr="0">
            <a:spAutoFit/>
          </a:bodyPr>
          <a:lstStyle/>
          <a:p>
            <a:pPr marL="0" marR="0" lvl="0" indent="0" algn="l" rtl="0">
              <a:lnSpc>
                <a:spcPct val="95994"/>
              </a:lnSpc>
              <a:spcBef>
                <a:spcPts val="0"/>
              </a:spcBef>
              <a:spcAft>
                <a:spcPts val="0"/>
              </a:spcAft>
              <a:buNone/>
            </a:pPr>
            <a:r>
              <a:rPr lang="en-US" sz="6242" b="1" i="0" u="none" strike="noStrike" cap="none">
                <a:solidFill>
                  <a:srgbClr val="000000"/>
                </a:solidFill>
                <a:latin typeface="Livvic"/>
                <a:ea typeface="Livvic"/>
                <a:cs typeface="Livvic"/>
                <a:sym typeface="Livvic"/>
              </a:rPr>
              <a:t>REUSE/BORROW/ LEND?!</a:t>
            </a:r>
            <a:endParaRPr/>
          </a:p>
        </p:txBody>
      </p:sp>
      <p:pic>
        <p:nvPicPr>
          <p:cNvPr id="188" name="Google Shape;188;p9"/>
          <p:cNvPicPr preferRelativeResize="0"/>
          <p:nvPr/>
        </p:nvPicPr>
        <p:blipFill rotWithShape="1">
          <a:blip r:embed="rId9">
            <a:alphaModFix/>
          </a:blip>
          <a:srcRect/>
          <a:stretch/>
        </p:blipFill>
        <p:spPr>
          <a:xfrm>
            <a:off x="10363145" y="2765032"/>
            <a:ext cx="2486437" cy="3495869"/>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513</Words>
  <Application>Microsoft Office PowerPoint</Application>
  <PresentationFormat>Custom</PresentationFormat>
  <Paragraphs>107</Paragraphs>
  <Slides>20</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Livvic</vt:lpstr>
      <vt:lpstr>Proxima Nova</vt:lpstr>
      <vt:lpstr>Arial</vt:lpstr>
      <vt:lpstr>Calibri</vt:lpstr>
      <vt:lpstr>Source Sans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Noelle Copley</dc:creator>
  <cp:lastModifiedBy>Christy Chaung</cp:lastModifiedBy>
  <cp:revision>1</cp:revision>
  <dcterms:created xsi:type="dcterms:W3CDTF">2006-08-16T00:00:00Z</dcterms:created>
  <dcterms:modified xsi:type="dcterms:W3CDTF">2023-04-26T18:12:08Z</dcterms:modified>
</cp:coreProperties>
</file>