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63" r:id="rId4"/>
    <p:sldId id="266" r:id="rId5"/>
    <p:sldId id="286" r:id="rId6"/>
    <p:sldId id="309" r:id="rId7"/>
    <p:sldId id="302" r:id="rId8"/>
    <p:sldId id="321" r:id="rId9"/>
    <p:sldId id="317" r:id="rId10"/>
    <p:sldId id="318" r:id="rId11"/>
    <p:sldId id="319" r:id="rId12"/>
    <p:sldId id="320" r:id="rId13"/>
    <p:sldId id="272" r:id="rId14"/>
    <p:sldId id="274" r:id="rId15"/>
    <p:sldId id="299" r:id="rId16"/>
    <p:sldId id="322" r:id="rId17"/>
    <p:sldId id="303" r:id="rId18"/>
    <p:sldId id="276" r:id="rId19"/>
    <p:sldId id="277" r:id="rId20"/>
    <p:sldId id="310" r:id="rId21"/>
    <p:sldId id="279" r:id="rId22"/>
    <p:sldId id="282" r:id="rId23"/>
    <p:sldId id="304" r:id="rId24"/>
    <p:sldId id="311" r:id="rId25"/>
    <p:sldId id="305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6"/>
    <a:srgbClr val="2D6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ore\Desktop\Saved%20files%20-%205.23\Year-to-Year%20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chemeClr val="accent2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2-2F47-91BB-BE55D4B8A9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2-2F47-91BB-BE55D4B8A9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2-2F47-91BB-BE55D4B8A9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82748304"/>
        <c:axId val="670788768"/>
      </c:barChart>
      <c:catAx>
        <c:axId val="68274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70788768"/>
        <c:crosses val="autoZero"/>
        <c:auto val="1"/>
        <c:lblAlgn val="ctr"/>
        <c:lblOffset val="100"/>
        <c:noMultiLvlLbl val="0"/>
      </c:catAx>
      <c:valAx>
        <c:axId val="67078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274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2130" dirty="0">
                <a:solidFill>
                  <a:schemeClr val="accent2"/>
                </a:solidFill>
              </a:rPr>
              <a:t>Chart </a:t>
            </a:r>
            <a:r>
              <a:rPr lang="en-US" sz="2130" dirty="0" err="1">
                <a:solidFill>
                  <a:schemeClr val="accent2"/>
                </a:solidFill>
              </a:rPr>
              <a:t>titlE</a:t>
            </a:r>
            <a:endParaRPr lang="en-US" sz="2130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30818676745906848"/>
          <c:y val="3.197468718239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2-E642-B75A-48491E987D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4E2-E642-B75A-48491E987D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E2-E642-B75A-48491E987DB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4E2-E642-B75A-48491E987DB6}"/>
              </c:ext>
            </c:extLst>
          </c:dPt>
          <c:dLbls>
            <c:dLbl>
              <c:idx val="0"/>
              <c:layout>
                <c:manualLayout>
                  <c:x val="-0.16107106222028963"/>
                  <c:y val="-4.6494074378434121E-2"/>
                </c:manualLayout>
              </c:layout>
              <c:tx>
                <c:rich>
                  <a:bodyPr/>
                  <a:lstStyle/>
                  <a:p>
                    <a:fld id="{38DE4393-855D-E04C-8933-9E8997B5D6C7}" type="PERCENTAGE">
                      <a:rPr 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E2-E642-B75A-48491E987DB6}"/>
                </c:ext>
              </c:extLst>
            </c:dLbl>
            <c:dLbl>
              <c:idx val="1"/>
              <c:layout>
                <c:manualLayout>
                  <c:x val="0.13000600267605333"/>
                  <c:y val="-5.2352725544222621E-2"/>
                </c:manualLayout>
              </c:layout>
              <c:tx>
                <c:rich>
                  <a:bodyPr/>
                  <a:lstStyle/>
                  <a:p>
                    <a:fld id="{5669068D-0743-2944-A402-9ADE92D46B9F}" type="PERCENTAGE">
                      <a:rPr 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E2-E642-B75A-48491E987DB6}"/>
                </c:ext>
              </c:extLst>
            </c:dLbl>
            <c:dLbl>
              <c:idx val="2"/>
              <c:layout>
                <c:manualLayout>
                  <c:x val="0.10456728753936108"/>
                  <c:y val="9.5403614991701649E-2"/>
                </c:manualLayout>
              </c:layout>
              <c:tx>
                <c:rich>
                  <a:bodyPr/>
                  <a:lstStyle/>
                  <a:p>
                    <a:fld id="{FB46CA16-DF1E-394F-896B-60E679F14ED9}" type="PERCENTAGE">
                      <a:rPr lang="en-US" sz="1600" b="1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E2-E642-B75A-48491E987DB6}"/>
                </c:ext>
              </c:extLst>
            </c:dLbl>
            <c:dLbl>
              <c:idx val="3"/>
              <c:layout>
                <c:manualLayout>
                  <c:x val="4.9497858076766439E-2"/>
                  <c:y val="0.12112528399477933"/>
                </c:manualLayout>
              </c:layout>
              <c:tx>
                <c:rich>
                  <a:bodyPr/>
                  <a:lstStyle/>
                  <a:p>
                    <a:fld id="{8F257913-F0AC-CA4A-8860-B2F6C5D221BF}" type="PERCENTAGE">
                      <a:rPr 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4E2-E642-B75A-48491E987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2-E642-B75A-48491E987DB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Level of comfort with College climate:</a:t>
            </a:r>
          </a:p>
          <a:p>
            <a:pPr>
              <a:defRPr sz="1600">
                <a:latin typeface="Century Gothic" panose="020B0502020202020204" pitchFamily="34" charset="0"/>
              </a:defRPr>
            </a:pPr>
            <a:r>
              <a:rPr lang="en-US" sz="1600" b="1" i="0" u="none" strike="noStrike" baseline="0" dirty="0">
                <a:solidFill>
                  <a:schemeClr val="tx1"/>
                </a:solidFill>
                <a:effectLst/>
              </a:rPr>
              <a:t>Very comfortable/comfortable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'Overall Climate'!$B$3:$D$3</c:f>
              <c:numCache>
                <c:formatCode>General</c:formatCode>
                <c:ptCount val="3"/>
                <c:pt idx="0">
                  <c:v>2017</c:v>
                </c:pt>
                <c:pt idx="1">
                  <c:v>2020</c:v>
                </c:pt>
                <c:pt idx="2">
                  <c:v>2023</c:v>
                </c:pt>
              </c:numCache>
            </c:numRef>
          </c:cat>
          <c:val>
            <c:numRef>
              <c:f>'Overall Climate'!$B$4:$D$4</c:f>
              <c:numCache>
                <c:formatCode>0%</c:formatCode>
                <c:ptCount val="3"/>
                <c:pt idx="0">
                  <c:v>0.84</c:v>
                </c:pt>
                <c:pt idx="1">
                  <c:v>0.79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E-43A5-A4D0-AA4AB65AE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545600"/>
        <c:axId val="575553504"/>
      </c:barChart>
      <c:catAx>
        <c:axId val="5755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5553504"/>
        <c:crosses val="autoZero"/>
        <c:auto val="1"/>
        <c:lblAlgn val="ctr"/>
        <c:lblOffset val="100"/>
        <c:noMultiLvlLbl val="0"/>
      </c:catAx>
      <c:valAx>
        <c:axId val="57555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554560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66D5-CC7D-9342-876A-3261E7CC6CB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4D812-4A9A-F048-9D31-B1B006D28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4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C299B-8633-6221-347B-8DFCC0E5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95A03-FD1F-E375-F138-A4FE04618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0C9F9-7768-51EA-8444-198FEF08A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BBDAA-0772-66FD-6D46-D2E516816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D275-A02E-1D32-7B95-68F0DCC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3AE3F-A158-2398-9070-C473FAE2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EDDE1-7D84-F155-0ADC-20AC272FB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6EA9-D930-E000-A312-0B79B6311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Charts the course for the upcoming year or two</a:t>
            </a:r>
            <a:endParaRPr lang="en-US" sz="12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Charts the course for the upcoming year or two</a:t>
            </a:r>
            <a:endParaRPr lang="en-US" sz="12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23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D275-A02E-1D32-7B95-68F0DCC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3AE3F-A158-2398-9070-C473FAE2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EDDE1-7D84-F155-0ADC-20AC272FB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6EA9-D930-E000-A312-0B79B6311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2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Charts the course for the upcoming year or two</a:t>
            </a:r>
            <a:endParaRPr lang="en-US" sz="12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Charts the course for the upcoming year or two</a:t>
            </a:r>
            <a:endParaRPr lang="en-US" sz="12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EB07-B0DC-8406-67F6-A64FD7B0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8C74A-F7B5-D0DE-7D43-FFE97676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850F4-683A-C51D-41FB-F3BB09C1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2894-1CBB-C81D-4E1E-AFEBFA0CB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EB07-B0DC-8406-67F6-A64FD7B0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8C74A-F7B5-D0DE-7D43-FFE97676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850F4-683A-C51D-41FB-F3BB09C1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2894-1CBB-C81D-4E1E-AFEBFA0CB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Charts the course for the upcoming year or two</a:t>
            </a:r>
            <a:endParaRPr lang="en-US" sz="12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Charts the course for the upcoming year or two</a:t>
            </a:r>
            <a:endParaRPr lang="en-US" sz="12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EB07-B0DC-8406-67F6-A64FD7B0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8C74A-F7B5-D0DE-7D43-FFE97676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850F4-683A-C51D-41FB-F3BB09C1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2894-1CBB-C81D-4E1E-AFEBFA0CB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have successes</a:t>
            </a:r>
          </a:p>
          <a:p>
            <a:r>
              <a:rPr lang="en-US" dirty="0"/>
              <a:t>You may have areas in which you didn’t meet your intended target</a:t>
            </a:r>
          </a:p>
          <a:p>
            <a:r>
              <a:rPr lang="en-US" dirty="0"/>
              <a:t>It’s a five-year plans, so you may not make progress immediately.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038DE-17C9-7906-B7D2-92D26C29B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088" b="13140"/>
          <a:stretch/>
        </p:blipFill>
        <p:spPr>
          <a:xfrm>
            <a:off x="-30997" y="0"/>
            <a:ext cx="1225399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C1A830-E2F9-3037-7320-E60DFBF0150C}"/>
              </a:ext>
            </a:extLst>
          </p:cNvPr>
          <p:cNvSpPr/>
          <p:nvPr userDrawn="1"/>
        </p:nvSpPr>
        <p:spPr>
          <a:xfrm>
            <a:off x="7529513" y="-1"/>
            <a:ext cx="4693483" cy="6858001"/>
          </a:xfrm>
          <a:prstGeom prst="rect">
            <a:avLst/>
          </a:prstGeom>
          <a:solidFill>
            <a:schemeClr val="accent2">
              <a:alpha val="534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11E60-9FFF-6086-6BBB-013029D0FC4A}"/>
              </a:ext>
            </a:extLst>
          </p:cNvPr>
          <p:cNvSpPr/>
          <p:nvPr userDrawn="1"/>
        </p:nvSpPr>
        <p:spPr>
          <a:xfrm>
            <a:off x="5897266" y="709047"/>
            <a:ext cx="5439905" cy="54399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6DB911BB-F7ED-8211-6D95-8BF2266DF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rcRect t="25675" r="43519"/>
          <a:stretch/>
        </p:blipFill>
        <p:spPr>
          <a:xfrm>
            <a:off x="8655491" y="-1"/>
            <a:ext cx="3567505" cy="463483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A6000-9F61-143B-7474-EA7EBB369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0381" y="2223167"/>
            <a:ext cx="4783775" cy="18228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8A259-5ABF-8944-E8D7-4DA3AE7123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0381" y="4138046"/>
            <a:ext cx="4783774" cy="568518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subtitle name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21922E-BC78-BB6F-7359-CB259A8F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0380" y="5292593"/>
            <a:ext cx="4783773" cy="74326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Monday, October 28, 2024</a:t>
            </a:r>
          </a:p>
        </p:txBody>
      </p:sp>
      <p:pic>
        <p:nvPicPr>
          <p:cNvPr id="12" name="Picture 11" descr="A logo for a community&#10;&#10;Description automatically generated">
            <a:extLst>
              <a:ext uri="{FF2B5EF4-FFF2-40B4-BE49-F238E27FC236}">
                <a16:creationId xmlns:a16="http://schemas.microsoft.com/office/drawing/2014/main" id="{1A282420-3FDB-2571-76C4-93AFEB0BCB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5461" y="1001500"/>
            <a:ext cx="3228695" cy="122166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8A403C-1FAE-C0C3-6D6F-F1089D24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381" y="4951071"/>
            <a:ext cx="4783774" cy="4568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08173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F2E010-7C7B-B643-BA71-ACDA77E05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848FB0-54DD-67E8-D135-715948890CE9}"/>
              </a:ext>
            </a:extLst>
          </p:cNvPr>
          <p:cNvSpPr/>
          <p:nvPr userDrawn="1"/>
        </p:nvSpPr>
        <p:spPr>
          <a:xfrm>
            <a:off x="854829" y="709046"/>
            <a:ext cx="10482343" cy="5439905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954B2-7A0C-30D3-510C-947D878D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-2109" t="27125" r="33185" b="-21601"/>
          <a:stretch/>
        </p:blipFill>
        <p:spPr>
          <a:xfrm>
            <a:off x="6643688" y="-1"/>
            <a:ext cx="5572907" cy="75416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8067EA-B3CA-A18A-C78C-15ACFC916399}"/>
              </a:ext>
            </a:extLst>
          </p:cNvPr>
          <p:cNvSpPr/>
          <p:nvPr userDrawn="1"/>
        </p:nvSpPr>
        <p:spPr>
          <a:xfrm>
            <a:off x="0" y="2966565"/>
            <a:ext cx="12201853" cy="2142907"/>
          </a:xfrm>
          <a:prstGeom prst="rect">
            <a:avLst/>
          </a:prstGeom>
          <a:solidFill>
            <a:schemeClr val="bg1">
              <a:alpha val="73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A6000-9F61-143B-7474-EA7EBB369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8999" y="3429000"/>
            <a:ext cx="9255158" cy="9486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section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DE06FB-80BB-D03F-4614-8BC79B73B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58999" y="1284461"/>
            <a:ext cx="3065981" cy="10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23E2-2A16-3F76-0D67-D5D62302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728" y="777240"/>
            <a:ext cx="9920288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4E91-83C2-5F0E-F249-9E9BD8560A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2728" y="2253617"/>
            <a:ext cx="9920288" cy="3074287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9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23E2-2A16-3F76-0D67-D5D62302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9398" y="1302173"/>
            <a:ext cx="7085322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4E91-83C2-5F0E-F249-9E9BD8560A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9398" y="2778550"/>
            <a:ext cx="7085322" cy="2549354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3BDE20-432D-B555-1265-AAD87C59FA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236913" cy="32369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F2644-FCBA-4A49-83C1-E59BD3A81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2729" y="2120257"/>
            <a:ext cx="4490618" cy="717338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subtitle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58D3D-6EBC-A298-FF84-029147289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2729" y="2944169"/>
            <a:ext cx="4490618" cy="2550743"/>
          </a:xfrm>
        </p:spPr>
        <p:txBody>
          <a:bodyPr>
            <a:normAutofit/>
          </a:bodyPr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01B74-7E19-16A7-EF3F-E8A066B0A2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0257"/>
            <a:ext cx="4512733" cy="717337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subtitle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F41E8-9202-00C0-C0A9-566C21C3125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944169"/>
            <a:ext cx="4512733" cy="2550740"/>
          </a:xfrm>
        </p:spPr>
        <p:txBody>
          <a:bodyPr>
            <a:normAutofit/>
          </a:bodyPr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795E9D7-36BC-42EF-8ECB-28EBB3E6A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728" y="777240"/>
            <a:ext cx="943220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enter title</a:t>
            </a:r>
          </a:p>
        </p:txBody>
      </p:sp>
    </p:spTree>
    <p:extLst>
      <p:ext uri="{BB962C8B-B14F-4D97-AF65-F5344CB8AC3E}">
        <p14:creationId xmlns:p14="http://schemas.microsoft.com/office/powerpoint/2010/main" val="126883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s">
    <p:bg>
      <p:bgPr>
        <a:solidFill>
          <a:schemeClr val="bg1">
            <a:alpha val="616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0718B3-9594-0FFD-2237-1A8288F965F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43160090"/>
              </p:ext>
            </p:extLst>
          </p:nvPr>
        </p:nvGraphicFramePr>
        <p:xfrm>
          <a:off x="5215815" y="1369207"/>
          <a:ext cx="5772254" cy="38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824CD5-148E-2A5A-7AAB-827A851A5CA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1024466"/>
              </p:ext>
            </p:extLst>
          </p:nvPr>
        </p:nvGraphicFramePr>
        <p:xfrm>
          <a:off x="683895" y="1309411"/>
          <a:ext cx="5200392" cy="38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36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>
            <a:alpha val="616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74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038DE-17C9-7906-B7D2-92D26C29B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496" t="14167" r="-227" b="10269"/>
          <a:stretch/>
        </p:blipFill>
        <p:spPr>
          <a:xfrm>
            <a:off x="-30997" y="0"/>
            <a:ext cx="1225399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C1A830-E2F9-3037-7320-E60DFBF0150C}"/>
              </a:ext>
            </a:extLst>
          </p:cNvPr>
          <p:cNvSpPr/>
          <p:nvPr userDrawn="1"/>
        </p:nvSpPr>
        <p:spPr>
          <a:xfrm>
            <a:off x="7529513" y="-1"/>
            <a:ext cx="4662487" cy="6858001"/>
          </a:xfrm>
          <a:prstGeom prst="rect">
            <a:avLst/>
          </a:prstGeom>
          <a:solidFill>
            <a:schemeClr val="accent2">
              <a:alpha val="534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6DB911BB-F7ED-8211-6D95-8BF2266DF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rcRect t="28466" r="43422"/>
          <a:stretch/>
        </p:blipFill>
        <p:spPr>
          <a:xfrm>
            <a:off x="8649395" y="-1"/>
            <a:ext cx="3573601" cy="44607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A6000-9F61-143B-7474-EA7EBB369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941" y="3395514"/>
            <a:ext cx="478377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282420-3FDB-2571-76C4-93AFEB0BCB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85461" y="4717853"/>
            <a:ext cx="3228695" cy="11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29B53-5955-6285-5DBE-00968F151E2F}"/>
              </a:ext>
            </a:extLst>
          </p:cNvPr>
          <p:cNvSpPr/>
          <p:nvPr userDrawn="1"/>
        </p:nvSpPr>
        <p:spPr>
          <a:xfrm>
            <a:off x="-9852" y="0"/>
            <a:ext cx="8908191" cy="6850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65EA-3E6C-2478-A5D7-9BB1DFA7CB83}"/>
              </a:ext>
            </a:extLst>
          </p:cNvPr>
          <p:cNvSpPr/>
          <p:nvPr userDrawn="1"/>
        </p:nvSpPr>
        <p:spPr>
          <a:xfrm>
            <a:off x="8850572" y="0"/>
            <a:ext cx="3341427" cy="6850743"/>
          </a:xfrm>
          <a:prstGeom prst="rect">
            <a:avLst/>
          </a:prstGeom>
          <a:solidFill>
            <a:srgbClr val="2D637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C40DB-3AB3-3264-A6C6-5E29A73D5862}"/>
              </a:ext>
            </a:extLst>
          </p:cNvPr>
          <p:cNvSpPr/>
          <p:nvPr userDrawn="1"/>
        </p:nvSpPr>
        <p:spPr>
          <a:xfrm>
            <a:off x="854829" y="709046"/>
            <a:ext cx="10482343" cy="543990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D8539-28AB-FDDF-0EC6-84ECDB34C7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rcRect t="27138" r="24244"/>
          <a:stretch/>
        </p:blipFill>
        <p:spPr>
          <a:xfrm>
            <a:off x="6643688" y="-1"/>
            <a:ext cx="5558165" cy="5277812"/>
          </a:xfrm>
          <a:prstGeom prst="rect">
            <a:avLst/>
          </a:prstGeom>
        </p:spPr>
      </p:pic>
      <p:pic>
        <p:nvPicPr>
          <p:cNvPr id="10" name="Picture 9" descr="A logo for a community&#10;&#10;Description automatically generated">
            <a:extLst>
              <a:ext uri="{FF2B5EF4-FFF2-40B4-BE49-F238E27FC236}">
                <a16:creationId xmlns:a16="http://schemas.microsoft.com/office/drawing/2014/main" id="{8B25AB13-15F8-9476-D5A6-3124ACFE2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36674"/>
          <a:stretch/>
        </p:blipFill>
        <p:spPr>
          <a:xfrm>
            <a:off x="9095448" y="4967660"/>
            <a:ext cx="2044614" cy="1221668"/>
          </a:xfrm>
          <a:prstGeom prst="rect">
            <a:avLst/>
          </a:prstGeom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B434F9C-7A85-81D9-F435-2C695189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986" y="781690"/>
            <a:ext cx="9780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F5D37-9812-EC7E-3ECF-BD6C3A61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8986" y="2242190"/>
            <a:ext cx="9780964" cy="373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2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6" r:id="rId4"/>
    <p:sldLayoutId id="2147483653" r:id="rId5"/>
    <p:sldLayoutId id="2147483665" r:id="rId6"/>
    <p:sldLayoutId id="2147483669" r:id="rId7"/>
    <p:sldLayoutId id="2147483667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ad.cocc.edu/departments/institutional-effectiveness/dashboard-support/dashboard_inde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\\ad.cocc.edu\domain\Group%20Folders\AdministrativeUnitReview\Templates\DPR%20Report%20Template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906A78-3EB7-4B7C-BE65-FBD4D667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514" y="3924221"/>
            <a:ext cx="4783775" cy="18228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Department &amp; Program Review: Part II – DPR Report </a:t>
            </a:r>
          </a:p>
        </p:txBody>
      </p:sp>
    </p:spTree>
    <p:extLst>
      <p:ext uri="{BB962C8B-B14F-4D97-AF65-F5344CB8AC3E}">
        <p14:creationId xmlns:p14="http://schemas.microsoft.com/office/powerpoint/2010/main" val="141188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Quantitative Data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205A4407-6118-4BE0-938C-7C31986D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28" y="1987763"/>
            <a:ext cx="7804978" cy="43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9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Qualitative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B7970-3CB7-4E73-9CDA-5936158D89F0}"/>
              </a:ext>
            </a:extLst>
          </p:cNvPr>
          <p:cNvSpPr txBox="1"/>
          <p:nvPr/>
        </p:nvSpPr>
        <p:spPr>
          <a:xfrm>
            <a:off x="1252728" y="2102803"/>
            <a:ext cx="92087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Graduation Survey - Annual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Student Campus Climate Survey – Every 3 Years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Great Colleges to Work For – Every 3 Years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COCC Student Engagement Survey – Annual </a:t>
            </a:r>
            <a:b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(in development)</a:t>
            </a:r>
          </a:p>
        </p:txBody>
      </p:sp>
    </p:spTree>
    <p:extLst>
      <p:ext uri="{BB962C8B-B14F-4D97-AF65-F5344CB8AC3E}">
        <p14:creationId xmlns:p14="http://schemas.microsoft.com/office/powerpoint/2010/main" val="1370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2938-8DBC-4C04-A689-793EA688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6720-6B56-44DB-B8A4-0746FE18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Data interpretation is fun!</a:t>
            </a:r>
          </a:p>
          <a:p>
            <a:endParaRPr lang="en-US" sz="11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Determine the data you need long before you need it.</a:t>
            </a:r>
          </a:p>
          <a:p>
            <a:endParaRPr lang="en-US" sz="11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Reach out to Institutional Effectiveness for support… brainstorming, data interpretation, data collection options and more!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0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ECF6-6520-142B-5843-727D8C44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1BF3-EC92-D3CA-B6BF-271A351E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936" y="3609595"/>
            <a:ext cx="9854128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Data Findings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(DPR Part 5)</a:t>
            </a:r>
          </a:p>
        </p:txBody>
      </p:sp>
    </p:spTree>
    <p:extLst>
      <p:ext uri="{BB962C8B-B14F-4D97-AF65-F5344CB8AC3E}">
        <p14:creationId xmlns:p14="http://schemas.microsoft.com/office/powerpoint/2010/main" val="377514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4F1BF-CC42-4FE9-C9F5-93318ED1D3A5}"/>
              </a:ext>
            </a:extLst>
          </p:cNvPr>
          <p:cNvSpPr txBox="1"/>
          <p:nvPr/>
        </p:nvSpPr>
        <p:spPr>
          <a:xfrm>
            <a:off x="1252728" y="2274838"/>
            <a:ext cx="8481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This one is easy: </a:t>
            </a:r>
          </a:p>
          <a:p>
            <a:pPr algn="ctr"/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Report the data. </a:t>
            </a:r>
          </a:p>
          <a:p>
            <a:pPr algn="ctr"/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Tables, charts, dashboard links – whatever best visually depicts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487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Findings: Example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4F1BF-CC42-4FE9-C9F5-93318ED1D3A5}"/>
              </a:ext>
            </a:extLst>
          </p:cNvPr>
          <p:cNvSpPr txBox="1"/>
          <p:nvPr/>
        </p:nvSpPr>
        <p:spPr>
          <a:xfrm>
            <a:off x="1252728" y="2274838"/>
            <a:ext cx="8481207" cy="333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 of Diversity and Inclusion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feel safe, respected, and included at COCC as measured by College Climate surveys.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79% of students responded that they felt comfortable or very comfortable with the overall climate at COCC.</a:t>
            </a:r>
            <a:endParaRPr lang="en-US" sz="2000" dirty="0">
              <a:solidFill>
                <a:srgbClr val="2D637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Findings: Example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4F1BF-CC42-4FE9-C9F5-93318ED1D3A5}"/>
              </a:ext>
            </a:extLst>
          </p:cNvPr>
          <p:cNvSpPr txBox="1"/>
          <p:nvPr/>
        </p:nvSpPr>
        <p:spPr>
          <a:xfrm>
            <a:off x="1252728" y="2274838"/>
            <a:ext cx="8481207" cy="333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 of Diversity and Inclusion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feel safe, respected, and included at COCC as measured by College Climate surveys.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79% of students responded that they felt comfortable or very comfortable with the overall climate at COCC.</a:t>
            </a:r>
            <a:endParaRPr lang="en-US" sz="2000" dirty="0">
              <a:solidFill>
                <a:srgbClr val="2D637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D49A773-CF88-484F-8829-AEF05320FA9D}"/>
              </a:ext>
            </a:extLst>
          </p:cNvPr>
          <p:cNvGraphicFramePr>
            <a:graphicFrameLocks/>
          </p:cNvGraphicFramePr>
          <p:nvPr/>
        </p:nvGraphicFramePr>
        <p:xfrm>
          <a:off x="2973168" y="1623388"/>
          <a:ext cx="5778946" cy="361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6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Findings: Example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4F1BF-CC42-4FE9-C9F5-93318ED1D3A5}"/>
              </a:ext>
            </a:extLst>
          </p:cNvPr>
          <p:cNvSpPr txBox="1"/>
          <p:nvPr/>
        </p:nvSpPr>
        <p:spPr>
          <a:xfrm>
            <a:off x="1252728" y="2274838"/>
            <a:ext cx="8481207" cy="328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eLearning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or more faculty will be trained in standardized guidelines and</a:t>
            </a:r>
            <a:endParaRPr lang="en-US" sz="2000" dirty="0">
              <a:solidFill>
                <a:srgbClr val="2D637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practices for online courses and will pass an administered quiz at the end of training </a:t>
            </a: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with a 90% score to ensure competency.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scheduled for the next reporting period.</a:t>
            </a:r>
            <a:endParaRPr lang="en-US" sz="2000" dirty="0">
              <a:solidFill>
                <a:srgbClr val="2D637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D637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5F4A9-CC58-9D77-EDF3-426F3001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72AB-75CF-84B4-EC0A-739E6F7A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382" y="3658037"/>
            <a:ext cx="9255158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Data Interpretation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(DPR Part 6)</a:t>
            </a:r>
          </a:p>
        </p:txBody>
      </p:sp>
    </p:spTree>
    <p:extLst>
      <p:ext uri="{BB962C8B-B14F-4D97-AF65-F5344CB8AC3E}">
        <p14:creationId xmlns:p14="http://schemas.microsoft.com/office/powerpoint/2010/main" val="57917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7FF6-CDC1-C954-E84D-29B9F4D4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4169-DFD3-4881-2DF5-3536320F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Interpretation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BC756-AF22-8F08-32C1-771133622F28}"/>
              </a:ext>
            </a:extLst>
          </p:cNvPr>
          <p:cNvSpPr txBox="1"/>
          <p:nvPr/>
        </p:nvSpPr>
        <p:spPr>
          <a:xfrm>
            <a:off x="957760" y="2102803"/>
            <a:ext cx="9482179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Tell the story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Existing data versus future data needs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Don’t get caught in the data bog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Interesting versus relevant data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Use what the data tells you . . . even if you don’t like it</a:t>
            </a:r>
          </a:p>
          <a:p>
            <a:pPr>
              <a:spcAft>
                <a:spcPts val="2000"/>
              </a:spcAft>
            </a:pPr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9754-1D9A-3E78-4A6B-951C285C2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564" y="3429000"/>
            <a:ext cx="9255158" cy="948679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 Quick Look Back</a:t>
            </a:r>
          </a:p>
        </p:txBody>
      </p:sp>
    </p:spTree>
    <p:extLst>
      <p:ext uri="{BB962C8B-B14F-4D97-AF65-F5344CB8AC3E}">
        <p14:creationId xmlns:p14="http://schemas.microsoft.com/office/powerpoint/2010/main" val="326968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7FF6-CDC1-C954-E84D-29B9F4D4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4169-DFD3-4881-2DF5-3536320F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Team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BC756-AF22-8F08-32C1-771133622F28}"/>
              </a:ext>
            </a:extLst>
          </p:cNvPr>
          <p:cNvSpPr txBox="1"/>
          <p:nvPr/>
        </p:nvSpPr>
        <p:spPr>
          <a:xfrm>
            <a:off x="957760" y="2102803"/>
            <a:ext cx="948217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“So What” factor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Interpret the data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Key takeaways</a:t>
            </a:r>
          </a:p>
          <a:p>
            <a:pPr marL="628650" indent="-285750">
              <a:spcAft>
                <a:spcPts val="20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Write it on the flip chart (one page only)</a:t>
            </a:r>
          </a:p>
          <a:p>
            <a:pPr>
              <a:spcAft>
                <a:spcPts val="2000"/>
              </a:spcAft>
            </a:pPr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20E-E4F2-FDDB-1832-EFAF080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FDE-D32D-BAB7-4EC8-67627617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762" y="3429000"/>
            <a:ext cx="10699701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Action Plan (DPR Part 7)</a:t>
            </a:r>
          </a:p>
        </p:txBody>
      </p:sp>
    </p:spTree>
    <p:extLst>
      <p:ext uri="{BB962C8B-B14F-4D97-AF65-F5344CB8AC3E}">
        <p14:creationId xmlns:p14="http://schemas.microsoft.com/office/powerpoint/2010/main" val="228210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Action Plan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18FD6-2DEF-4AEE-946E-A86A9B7BA004}"/>
              </a:ext>
            </a:extLst>
          </p:cNvPr>
          <p:cNvSpPr txBox="1"/>
          <p:nvPr/>
        </p:nvSpPr>
        <p:spPr>
          <a:xfrm>
            <a:off x="1018983" y="1987871"/>
            <a:ext cx="9757171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What? So What? </a:t>
            </a:r>
            <a:r>
              <a:rPr lang="en-US" sz="2400" i="1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Now what?</a:t>
            </a:r>
          </a:p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Celebrate accomplishments</a:t>
            </a:r>
          </a:p>
          <a:p>
            <a:pPr marL="515938" indent="-287338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Initiate needed changes – aka, continuous improvement</a:t>
            </a:r>
          </a:p>
          <a:p>
            <a:pPr marL="515938" indent="-287338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Study further (but don’t get caught in a bog)</a:t>
            </a:r>
          </a:p>
          <a:p>
            <a:pPr marL="515938" indent="-287338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Revise assessment methods as needed</a:t>
            </a:r>
          </a:p>
          <a:p>
            <a:pPr marL="515938" indent="-287338">
              <a:buSzTx/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  <a:ea typeface="Roboto Condensed Light" panose="020B0604020202020204" charset="0"/>
            </a:endParaRPr>
          </a:p>
          <a:p>
            <a:pPr marL="228600" algn="ctr">
              <a:buSzTx/>
              <a:defRPr/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. . . and it’s all custom to what will be </a:t>
            </a:r>
          </a:p>
          <a:p>
            <a:pPr marL="228600" algn="ctr">
              <a:spcAft>
                <a:spcPts val="1500"/>
              </a:spcAft>
              <a:buSzTx/>
              <a:defRPr/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useful for you and your team.</a:t>
            </a:r>
            <a:endParaRPr lang="en-US" sz="24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Action Plan: Don’t Overthink It!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18FD6-2DEF-4AEE-946E-A86A9B7BA004}"/>
              </a:ext>
            </a:extLst>
          </p:cNvPr>
          <p:cNvSpPr txBox="1"/>
          <p:nvPr/>
        </p:nvSpPr>
        <p:spPr>
          <a:xfrm>
            <a:off x="1018983" y="1987871"/>
            <a:ext cx="9757171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Sound bites!</a:t>
            </a:r>
          </a:p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This is not a dissertation</a:t>
            </a:r>
          </a:p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Lay terminology</a:t>
            </a:r>
          </a:p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Actionable</a:t>
            </a:r>
          </a:p>
        </p:txBody>
      </p:sp>
    </p:spTree>
    <p:extLst>
      <p:ext uri="{BB962C8B-B14F-4D97-AF65-F5344CB8AC3E}">
        <p14:creationId xmlns:p14="http://schemas.microsoft.com/office/powerpoint/2010/main" val="21321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Team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18FD6-2DEF-4AEE-946E-A86A9B7BA004}"/>
              </a:ext>
            </a:extLst>
          </p:cNvPr>
          <p:cNvSpPr txBox="1"/>
          <p:nvPr/>
        </p:nvSpPr>
        <p:spPr>
          <a:xfrm>
            <a:off x="1018983" y="1987871"/>
            <a:ext cx="9757171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“Now what” factor</a:t>
            </a:r>
          </a:p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One to two year action plan</a:t>
            </a:r>
          </a:p>
          <a:p>
            <a:pPr marL="515938" indent="-287338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Focus on primary next steps:</a:t>
            </a:r>
          </a:p>
          <a:p>
            <a:pPr marL="1028700" lvl="1" indent="-342900">
              <a:buFont typeface="Century Gothic" panose="020B0502020202020204" pitchFamily="34" charset="0"/>
              <a:buChar char="―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Accomplishments?</a:t>
            </a:r>
          </a:p>
          <a:p>
            <a:pPr marL="1028700" lvl="1" indent="-342900">
              <a:buFont typeface="Century Gothic" panose="020B0502020202020204" pitchFamily="34" charset="0"/>
              <a:buChar char="―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Needed changes?</a:t>
            </a:r>
          </a:p>
          <a:p>
            <a:pPr marL="1028700" lvl="1" indent="-342900">
              <a:buFont typeface="Century Gothic" panose="020B0502020202020204" pitchFamily="34" charset="0"/>
              <a:buChar char="―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Study further?</a:t>
            </a:r>
          </a:p>
          <a:p>
            <a:pPr marL="1028700" lvl="1" indent="-342900">
              <a:spcAft>
                <a:spcPts val="1500"/>
              </a:spcAft>
              <a:buFont typeface="Century Gothic" panose="020B0502020202020204" pitchFamily="34" charset="0"/>
              <a:buChar char="―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ea typeface="Roboto Condensed Light" panose="020B0604020202020204" charset="0"/>
              </a:rPr>
              <a:t>Revise assessment methods?</a:t>
            </a:r>
          </a:p>
          <a:p>
            <a:pPr marL="515938" indent="-287338"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  <a:ea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20E-E4F2-FDDB-1832-EFAF080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FDE-D32D-BAB7-4EC8-67627617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762" y="3429000"/>
            <a:ext cx="10699701" cy="94867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Guess What? The DPR Report is done!</a:t>
            </a:r>
          </a:p>
        </p:txBody>
      </p:sp>
    </p:spTree>
    <p:extLst>
      <p:ext uri="{BB962C8B-B14F-4D97-AF65-F5344CB8AC3E}">
        <p14:creationId xmlns:p14="http://schemas.microsoft.com/office/powerpoint/2010/main" val="33131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Report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B7970-3CB7-4E73-9CDA-5936158D89F0}"/>
              </a:ext>
            </a:extLst>
          </p:cNvPr>
          <p:cNvSpPr txBox="1"/>
          <p:nvPr/>
        </p:nvSpPr>
        <p:spPr>
          <a:xfrm>
            <a:off x="1252728" y="1935337"/>
            <a:ext cx="403479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Report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5: 	Data Findings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6: </a:t>
            </a:r>
            <a:r>
              <a:rPr lang="en-US" sz="2400">
                <a:solidFill>
                  <a:srgbClr val="2D637F"/>
                </a:solidFill>
                <a:latin typeface="Century Gothic" panose="020B0502020202020204" pitchFamily="34" charset="0"/>
              </a:rPr>
              <a:t>	Interpretation</a:t>
            </a:r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7: 	Action Plan</a:t>
            </a:r>
          </a:p>
        </p:txBody>
      </p:sp>
    </p:spTree>
    <p:extLst>
      <p:ext uri="{BB962C8B-B14F-4D97-AF65-F5344CB8AC3E}">
        <p14:creationId xmlns:p14="http://schemas.microsoft.com/office/powerpoint/2010/main" val="1760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Report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B7970-3CB7-4E73-9CDA-5936158D89F0}"/>
              </a:ext>
            </a:extLst>
          </p:cNvPr>
          <p:cNvSpPr txBox="1"/>
          <p:nvPr/>
        </p:nvSpPr>
        <p:spPr>
          <a:xfrm>
            <a:off x="1252728" y="1935337"/>
            <a:ext cx="92087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Duration: One to two years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Submitted: Annually (you determine when based on data availability)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Reviewed by: SLT Member or Dean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  <a:hlinkClick r:id="rId3" action="ppaction://hlinkfile"/>
              </a:rPr>
              <a:t>Word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 template, email . . . Whatever works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33343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F83A-81FC-2557-21FA-AF0513E5A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514" y="3924221"/>
            <a:ext cx="4783775" cy="18228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THANK YOU!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Stay and brainstorm with IE!</a:t>
            </a:r>
          </a:p>
        </p:txBody>
      </p:sp>
    </p:spTree>
    <p:extLst>
      <p:ext uri="{BB962C8B-B14F-4D97-AF65-F5344CB8AC3E}">
        <p14:creationId xmlns:p14="http://schemas.microsoft.com/office/powerpoint/2010/main" val="399567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94D0-EE1D-8D14-5E80-08E4E7CF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8073-1358-1DD7-92F3-046E5E27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Meeting our Mission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Continuous Improvement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Inclusive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Provides Focus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8380-E8CE-4592-E9EB-D57DE3DD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683-FE5F-0E57-BE38-B68BD47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69B41-711E-FE19-995E-C151F64A9958}"/>
              </a:ext>
            </a:extLst>
          </p:cNvPr>
          <p:cNvSpPr txBox="1"/>
          <p:nvPr/>
        </p:nvSpPr>
        <p:spPr>
          <a:xfrm>
            <a:off x="2437276" y="2185966"/>
            <a:ext cx="562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COCC Plan, Goals &amp;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9723-2B79-8F6B-B61D-D7B0C38B2107}"/>
              </a:ext>
            </a:extLst>
          </p:cNvPr>
          <p:cNvSpPr txBox="1"/>
          <p:nvPr/>
        </p:nvSpPr>
        <p:spPr>
          <a:xfrm>
            <a:off x="2269187" y="3099736"/>
            <a:ext cx="596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Division Plan, Goals &amp; Improvements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0F7DD-A503-B012-4B33-DC17E1EA00D9}"/>
              </a:ext>
            </a:extLst>
          </p:cNvPr>
          <p:cNvSpPr txBox="1"/>
          <p:nvPr/>
        </p:nvSpPr>
        <p:spPr>
          <a:xfrm>
            <a:off x="2269187" y="4013506"/>
            <a:ext cx="591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Unit Plan, Goals &amp;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3E378-E9FD-7485-2962-AE7EFD2ECCE9}"/>
              </a:ext>
            </a:extLst>
          </p:cNvPr>
          <p:cNvSpPr txBox="1"/>
          <p:nvPr/>
        </p:nvSpPr>
        <p:spPr>
          <a:xfrm>
            <a:off x="1909478" y="4927276"/>
            <a:ext cx="66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Department Plan, Goals &amp;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595168-00D5-4EB3-BED5-D6D4D0A51E6C}"/>
              </a:ext>
            </a:extLst>
          </p:cNvPr>
          <p:cNvCxnSpPr>
            <a:stCxn id="7" idx="0"/>
          </p:cNvCxnSpPr>
          <p:nvPr/>
        </p:nvCxnSpPr>
        <p:spPr>
          <a:xfrm flipV="1">
            <a:off x="5228661" y="4552335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F7EAA-63B0-4C2B-99EB-1DC396F2D2FC}"/>
              </a:ext>
            </a:extLst>
          </p:cNvPr>
          <p:cNvCxnSpPr/>
          <p:nvPr/>
        </p:nvCxnSpPr>
        <p:spPr>
          <a:xfrm flipV="1">
            <a:off x="5226560" y="3562716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A806E9-AF34-476C-8FBB-5AAF344E6067}"/>
              </a:ext>
            </a:extLst>
          </p:cNvPr>
          <p:cNvCxnSpPr/>
          <p:nvPr/>
        </p:nvCxnSpPr>
        <p:spPr>
          <a:xfrm flipV="1">
            <a:off x="5224460" y="2686213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8380-E8CE-4592-E9EB-D57DE3DD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683-FE5F-0E57-BE38-B68BD47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9518B-CA35-40C1-A2D8-D680B084EB15}"/>
              </a:ext>
            </a:extLst>
          </p:cNvPr>
          <p:cNvSpPr txBox="1"/>
          <p:nvPr/>
        </p:nvSpPr>
        <p:spPr>
          <a:xfrm>
            <a:off x="1252729" y="2102803"/>
            <a:ext cx="5662422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Plan (three to five years)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1: Mission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2:	Strategic Plan Connection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3: 	Goals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4: 	Activities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5: 	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801050-0644-4AD0-ADF6-E47246CD5A74}"/>
              </a:ext>
            </a:extLst>
          </p:cNvPr>
          <p:cNvSpPr txBox="1"/>
          <p:nvPr/>
        </p:nvSpPr>
        <p:spPr>
          <a:xfrm>
            <a:off x="7138225" y="2102486"/>
            <a:ext cx="403479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Report (annual)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5: 	Data Findings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6: 	Interpretation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7: 	Action Plan</a:t>
            </a:r>
          </a:p>
        </p:txBody>
      </p:sp>
    </p:spTree>
    <p:extLst>
      <p:ext uri="{BB962C8B-B14F-4D97-AF65-F5344CB8AC3E}">
        <p14:creationId xmlns:p14="http://schemas.microsoft.com/office/powerpoint/2010/main" val="673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ECF6-6520-142B-5843-727D8C44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1BF3-EC92-D3CA-B6BF-271A351E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936" y="3646918"/>
            <a:ext cx="9854128" cy="94867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Report Basics</a:t>
            </a:r>
          </a:p>
        </p:txBody>
      </p:sp>
    </p:spTree>
    <p:extLst>
      <p:ext uri="{BB962C8B-B14F-4D97-AF65-F5344CB8AC3E}">
        <p14:creationId xmlns:p14="http://schemas.microsoft.com/office/powerpoint/2010/main" val="1362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8380-E8CE-4592-E9EB-D57DE3DD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683-FE5F-0E57-BE38-B68BD47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Keeping it Simple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02905-D058-4E2A-B5D2-0C82DB59DDC5}"/>
              </a:ext>
            </a:extLst>
          </p:cNvPr>
          <p:cNvSpPr txBox="1"/>
          <p:nvPr/>
        </p:nvSpPr>
        <p:spPr>
          <a:xfrm>
            <a:off x="1252728" y="2102803"/>
            <a:ext cx="76113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The “What, So What, and Now What” Principle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What = Data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Now What = Data Interpretation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So What = Action Plan</a:t>
            </a:r>
          </a:p>
        </p:txBody>
      </p:sp>
    </p:spTree>
    <p:extLst>
      <p:ext uri="{BB962C8B-B14F-4D97-AF65-F5344CB8AC3E}">
        <p14:creationId xmlns:p14="http://schemas.microsoft.com/office/powerpoint/2010/main" val="13896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ECF6-6520-142B-5843-727D8C44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1BF3-EC92-D3CA-B6BF-271A351E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936" y="3646918"/>
            <a:ext cx="9854128" cy="94867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Data with the Experts!</a:t>
            </a:r>
          </a:p>
        </p:txBody>
      </p:sp>
    </p:spTree>
    <p:extLst>
      <p:ext uri="{BB962C8B-B14F-4D97-AF65-F5344CB8AC3E}">
        <p14:creationId xmlns:p14="http://schemas.microsoft.com/office/powerpoint/2010/main" val="42926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A3F8-C8F2-4C7E-A5C0-062CE523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56" y="963852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Institutional Effectiveness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is here to help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3692-821F-41A1-BB5D-97149B15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56" y="2725365"/>
            <a:ext cx="9920288" cy="3074287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Quantitative Data | Dashboards &amp; More</a:t>
            </a: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Qualitative Data | Survey Landscape</a:t>
            </a: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Getting Started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5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CC COLORS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91B7DB"/>
      </a:accent1>
      <a:accent2>
        <a:srgbClr val="2C637F"/>
      </a:accent2>
      <a:accent3>
        <a:srgbClr val="EEB111"/>
      </a:accent3>
      <a:accent4>
        <a:srgbClr val="2CAFA3"/>
      </a:accent4>
      <a:accent5>
        <a:srgbClr val="78A22F"/>
      </a:accent5>
      <a:accent6>
        <a:srgbClr val="956E8E"/>
      </a:accent6>
      <a:hlink>
        <a:srgbClr val="0096D6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57E7238-8729-E946-B6F9-168592CCD2BD}" vid="{19E291AF-B4FB-B242-82AD-B9BB0EA228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mpr-template-b2</Template>
  <TotalTime>1</TotalTime>
  <Words>803</Words>
  <Application>Microsoft Office PowerPoint</Application>
  <PresentationFormat>Widescreen</PresentationFormat>
  <Paragraphs>155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Office Theme</vt:lpstr>
      <vt:lpstr>Department &amp; Program Review: Part II – DPR Report </vt:lpstr>
      <vt:lpstr>A Quick Look Back</vt:lpstr>
      <vt:lpstr>Foundational Principles</vt:lpstr>
      <vt:lpstr>Foundational Principles</vt:lpstr>
      <vt:lpstr>Foundational Principles</vt:lpstr>
      <vt:lpstr>Report Basics</vt:lpstr>
      <vt:lpstr>Keeping it Simple</vt:lpstr>
      <vt:lpstr>Data with the Experts!</vt:lpstr>
      <vt:lpstr>Institutional Effectiveness  is here to help you!</vt:lpstr>
      <vt:lpstr>Quantitative Data</vt:lpstr>
      <vt:lpstr>Qualitative Data</vt:lpstr>
      <vt:lpstr>Getting Started</vt:lpstr>
      <vt:lpstr>Breaking it Down: Data Findings  (DPR Part 5)</vt:lpstr>
      <vt:lpstr>Data Findings</vt:lpstr>
      <vt:lpstr>Data Findings: Example 1</vt:lpstr>
      <vt:lpstr>Data Findings: Example 1</vt:lpstr>
      <vt:lpstr>Data Findings: Example 2</vt:lpstr>
      <vt:lpstr>Breaking it Down: Data Interpretation  (DPR Part 6)</vt:lpstr>
      <vt:lpstr>Data Interpretation Overview</vt:lpstr>
      <vt:lpstr>Team Time</vt:lpstr>
      <vt:lpstr>Breaking it Down: Action Plan (DPR Part 7)</vt:lpstr>
      <vt:lpstr>Action Plan Overview</vt:lpstr>
      <vt:lpstr>Action Plan: Don’t Overthink It!</vt:lpstr>
      <vt:lpstr>Team Time</vt:lpstr>
      <vt:lpstr>Guess What? The DPR Report is done!</vt:lpstr>
      <vt:lpstr>DPR Report Recap</vt:lpstr>
      <vt:lpstr>DPR Report Recap</vt:lpstr>
      <vt:lpstr>THANK YOU!  Stay and brainstorm with 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Violissi</dc:creator>
  <cp:lastModifiedBy>Alicia Moore</cp:lastModifiedBy>
  <cp:revision>2</cp:revision>
  <dcterms:created xsi:type="dcterms:W3CDTF">2025-03-07T00:06:43Z</dcterms:created>
  <dcterms:modified xsi:type="dcterms:W3CDTF">2025-06-30T18:58:16Z</dcterms:modified>
</cp:coreProperties>
</file>