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62" r:id="rId3"/>
    <p:sldId id="263" r:id="rId4"/>
    <p:sldId id="267" r:id="rId5"/>
    <p:sldId id="266" r:id="rId6"/>
    <p:sldId id="286" r:id="rId7"/>
    <p:sldId id="269" r:id="rId8"/>
    <p:sldId id="291" r:id="rId9"/>
    <p:sldId id="271" r:id="rId10"/>
    <p:sldId id="272" r:id="rId11"/>
    <p:sldId id="274" r:id="rId12"/>
    <p:sldId id="287" r:id="rId13"/>
    <p:sldId id="305" r:id="rId14"/>
    <p:sldId id="276" r:id="rId15"/>
    <p:sldId id="277" r:id="rId16"/>
    <p:sldId id="278" r:id="rId17"/>
    <p:sldId id="292" r:id="rId18"/>
    <p:sldId id="311" r:id="rId19"/>
    <p:sldId id="279" r:id="rId20"/>
    <p:sldId id="282" r:id="rId21"/>
    <p:sldId id="280" r:id="rId22"/>
    <p:sldId id="281" r:id="rId23"/>
    <p:sldId id="284" r:id="rId24"/>
    <p:sldId id="283" r:id="rId25"/>
    <p:sldId id="310" r:id="rId26"/>
    <p:sldId id="288" r:id="rId27"/>
    <p:sldId id="289" r:id="rId28"/>
    <p:sldId id="290" r:id="rId29"/>
    <p:sldId id="293" r:id="rId30"/>
    <p:sldId id="303" r:id="rId31"/>
    <p:sldId id="304" r:id="rId32"/>
    <p:sldId id="306" r:id="rId33"/>
    <p:sldId id="307" r:id="rId34"/>
    <p:sldId id="312" r:id="rId35"/>
    <p:sldId id="295" r:id="rId36"/>
    <p:sldId id="294" r:id="rId37"/>
    <p:sldId id="297" r:id="rId38"/>
    <p:sldId id="308" r:id="rId39"/>
    <p:sldId id="298" r:id="rId40"/>
    <p:sldId id="29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D6"/>
    <a:srgbClr val="2D6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dirty="0">
                <a:solidFill>
                  <a:schemeClr val="accent2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2-2F47-91BB-BE55D4B8A9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92-2F47-91BB-BE55D4B8A9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92-2F47-91BB-BE55D4B8A9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82748304"/>
        <c:axId val="670788768"/>
      </c:barChart>
      <c:catAx>
        <c:axId val="682748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70788768"/>
        <c:crosses val="autoZero"/>
        <c:auto val="1"/>
        <c:lblAlgn val="ctr"/>
        <c:lblOffset val="100"/>
        <c:noMultiLvlLbl val="0"/>
      </c:catAx>
      <c:valAx>
        <c:axId val="670788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274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2130" dirty="0">
                <a:solidFill>
                  <a:schemeClr val="accent2"/>
                </a:solidFill>
              </a:rPr>
              <a:t>Chart </a:t>
            </a:r>
            <a:r>
              <a:rPr lang="en-US" sz="2130" dirty="0" err="1">
                <a:solidFill>
                  <a:schemeClr val="accent2"/>
                </a:solidFill>
              </a:rPr>
              <a:t>titlE</a:t>
            </a:r>
            <a:endParaRPr lang="en-US" sz="2130" dirty="0">
              <a:solidFill>
                <a:schemeClr val="accent2"/>
              </a:solidFill>
            </a:endParaRPr>
          </a:p>
        </c:rich>
      </c:tx>
      <c:layout>
        <c:manualLayout>
          <c:xMode val="edge"/>
          <c:yMode val="edge"/>
          <c:x val="0.30818676745906848"/>
          <c:y val="3.1974687182397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E2-E642-B75A-48491E987DB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4E2-E642-B75A-48491E987D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E2-E642-B75A-48491E987DB6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4E2-E642-B75A-48491E987DB6}"/>
              </c:ext>
            </c:extLst>
          </c:dPt>
          <c:dLbls>
            <c:dLbl>
              <c:idx val="0"/>
              <c:layout>
                <c:manualLayout>
                  <c:x val="-0.16107106222028963"/>
                  <c:y val="-4.6494074378434121E-2"/>
                </c:manualLayout>
              </c:layout>
              <c:tx>
                <c:rich>
                  <a:bodyPr/>
                  <a:lstStyle/>
                  <a:p>
                    <a:fld id="{38DE4393-855D-E04C-8933-9E8997B5D6C7}" type="PERCENTAGE">
                      <a:rPr lang="en-US" sz="16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4E2-E642-B75A-48491E987DB6}"/>
                </c:ext>
              </c:extLst>
            </c:dLbl>
            <c:dLbl>
              <c:idx val="1"/>
              <c:layout>
                <c:manualLayout>
                  <c:x val="0.13000600267605333"/>
                  <c:y val="-5.2352725544222621E-2"/>
                </c:manualLayout>
              </c:layout>
              <c:tx>
                <c:rich>
                  <a:bodyPr/>
                  <a:lstStyle/>
                  <a:p>
                    <a:fld id="{5669068D-0743-2944-A402-9ADE92D46B9F}" type="PERCENTAGE">
                      <a:rPr lang="en-US" sz="16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4E2-E642-B75A-48491E987DB6}"/>
                </c:ext>
              </c:extLst>
            </c:dLbl>
            <c:dLbl>
              <c:idx val="2"/>
              <c:layout>
                <c:manualLayout>
                  <c:x val="0.10456728753936108"/>
                  <c:y val="9.5403614991701649E-2"/>
                </c:manualLayout>
              </c:layout>
              <c:tx>
                <c:rich>
                  <a:bodyPr/>
                  <a:lstStyle/>
                  <a:p>
                    <a:fld id="{FB46CA16-DF1E-394F-896B-60E679F14ED9}" type="PERCENTAGE">
                      <a:rPr lang="en-US" sz="1600" b="1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E2-E642-B75A-48491E987DB6}"/>
                </c:ext>
              </c:extLst>
            </c:dLbl>
            <c:dLbl>
              <c:idx val="3"/>
              <c:layout>
                <c:manualLayout>
                  <c:x val="4.9497858076766439E-2"/>
                  <c:y val="0.12112528399477933"/>
                </c:manualLayout>
              </c:layout>
              <c:tx>
                <c:rich>
                  <a:bodyPr/>
                  <a:lstStyle/>
                  <a:p>
                    <a:fld id="{8F257913-F0AC-CA4A-8860-B2F6C5D221BF}" type="PERCENTAGE">
                      <a:rPr lang="en-US" sz="16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4E2-E642-B75A-48491E987D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E2-E642-B75A-48491E987DB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F66D5-CC7D-9342-876A-3261E7CC6CB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4D812-4A9A-F048-9D31-B1B006D28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8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carrot vs. the stick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18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6D275-A02E-1D32-7B95-68F0DCC9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03AE3F-A158-2398-9070-C473FAE2B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EDDE1-7D84-F155-0ADC-20AC272FB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A6EA9-D930-E000-A312-0B79B6311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97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err="1"/>
              <a:t>Cont</a:t>
            </a:r>
            <a:r>
              <a:rPr lang="en-US" dirty="0"/>
              <a:t> improvement: </a:t>
            </a: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Moves the needle on department effectiveness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31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6D275-A02E-1D32-7B95-68F0DCC9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03AE3F-A158-2398-9070-C473FAE2B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EDDE1-7D84-F155-0ADC-20AC272FB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A6EA9-D930-E000-A312-0B79B6311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53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6D275-A02E-1D32-7B95-68F0DCC9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03AE3F-A158-2398-9070-C473FAE2B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EDDE1-7D84-F155-0ADC-20AC272FB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 E credit for the joke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A6EA9-D930-E000-A312-0B79B6311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27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Quantitative or qualitative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Accessible: Data already exists and/or is easy to collect? Just a hint: Can you tie it to any SP indicator?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Valid: Measures what you intend it to measure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Effective: Not just counting everything that moves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Simple: Don’t overcomplicate it. Not giant statistical analysis needed (Brent story).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Timing: Get it on a calendar and pick the timing that works best for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2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Quantitative or qualitative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Accessible: Data already exists and/or is easy to collect? Just a hint: Can you tie it to any SP indicator?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Valid: Measures what you intend it to measure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Effective: Not just counting everything that moves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Simple: Don’t overcomplicate it. Not giant statistical analysis needed (Brent story).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Timing: Get it on a calendar and pick the timing that works best for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80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Quantitative or qualitative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Accessible: Data already exists and/or is easy to collect? Just a hint: Can you tie it to any SP indicator?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Valid: Measures what you intend it to measure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Effective: Not just counting everything that moves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Simple: Don’t overcomplicate it. Not giant statistical analysis needed (Brent story).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Timing: Get it on a calendar and pick the timing that works best for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55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Quantitative or qualitative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Accessible: Data already exists and/or is easy to collect? Just a hint: Can you tie it to any SP indicator?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Valid: Measures what you intend it to measure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Effective: Not just counting everything that moves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Simple: Don’t overcomplicate it. Not giant statistical analysis needed (Brent story).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Timing: Get it on a calendar and pick the timing that works best for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34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Quantitative or qualitative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Accessible: Data already exists and/or is easy to collect? Just a hint: Can you tie it to any SP indicator?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Valid: Measures what you intend it to measure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Effective: Not just counting everything that moves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Simple: Don’t overcomplicate it. Not giant statistical analysis needed (Brent story).</a:t>
            </a:r>
          </a:p>
          <a:p>
            <a:pPr marL="465887" indent="-465887">
              <a:spcAft>
                <a:spcPts val="20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Timing: Get it on a calendar and pick the timing that works best for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64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6D275-A02E-1D32-7B95-68F0DCC9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03AE3F-A158-2398-9070-C473FAE2B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EDDE1-7D84-F155-0ADC-20AC272FB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 E credit for the joke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A6EA9-D930-E000-A312-0B79B6311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98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4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49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 Quiz – what does DPR stand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5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Mission: What are we doing ?</a:t>
            </a:r>
          </a:p>
          <a:p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SP Connection: Why are we doing it?</a:t>
            </a:r>
          </a:p>
          <a:p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Goals: What are we trying to improve?</a:t>
            </a:r>
          </a:p>
          <a:p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Activities: How are we going to do it?</a:t>
            </a:r>
          </a:p>
          <a:p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Data: How well are we doing it (future tense)</a:t>
            </a:r>
          </a:p>
          <a:p>
            <a:endParaRPr lang="en-US" dirty="0">
              <a:solidFill>
                <a:srgbClr val="2D637F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Data Findings: What the data told us (past tense)?</a:t>
            </a:r>
          </a:p>
          <a:p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Data Analysis: What we learned</a:t>
            </a:r>
          </a:p>
          <a:p>
            <a:r>
              <a:rPr lang="en-US" dirty="0">
                <a:solidFill>
                  <a:srgbClr val="2D637F"/>
                </a:solidFill>
                <a:latin typeface="Century Gothic" panose="020B0502020202020204" pitchFamily="34" charset="0"/>
              </a:rPr>
              <a:t>Action Plan: How are we using the information to improve?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4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those who like more circular, more friendly looking approaches…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02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1EB07-B0DC-8406-67F6-A64FD7B00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58C74A-F7B5-D0DE-7D43-FFE976768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D850F4-683A-C51D-41FB-F3BB09C16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72894-1CBB-C81D-4E1E-AFEBFA0CB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37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Identify the who, what and why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87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C299B-8633-6221-347B-8DFCC0E5D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795A03-FD1F-E375-F138-A4FE04618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00C9F9-7768-51EA-8444-198FEF08A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BBDAA-0772-66FD-6D46-D2E516816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D812-4A9A-F048-9D31-B1B006D283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6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E038DE-17C9-7906-B7D2-92D26C29B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2088" b="13140"/>
          <a:stretch/>
        </p:blipFill>
        <p:spPr>
          <a:xfrm>
            <a:off x="-30997" y="0"/>
            <a:ext cx="12253993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C1A830-E2F9-3037-7320-E60DFBF0150C}"/>
              </a:ext>
            </a:extLst>
          </p:cNvPr>
          <p:cNvSpPr/>
          <p:nvPr userDrawn="1"/>
        </p:nvSpPr>
        <p:spPr>
          <a:xfrm>
            <a:off x="7529513" y="-1"/>
            <a:ext cx="4693483" cy="6858001"/>
          </a:xfrm>
          <a:prstGeom prst="rect">
            <a:avLst/>
          </a:prstGeom>
          <a:solidFill>
            <a:schemeClr val="accent2">
              <a:alpha val="5345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011E60-9FFF-6086-6BBB-013029D0FC4A}"/>
              </a:ext>
            </a:extLst>
          </p:cNvPr>
          <p:cNvSpPr/>
          <p:nvPr userDrawn="1"/>
        </p:nvSpPr>
        <p:spPr>
          <a:xfrm>
            <a:off x="5897266" y="709047"/>
            <a:ext cx="5439905" cy="543990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Picture 16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6DB911BB-F7ED-8211-6D95-8BF2266DF2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6000"/>
          </a:blip>
          <a:srcRect t="25675" r="43519"/>
          <a:stretch/>
        </p:blipFill>
        <p:spPr>
          <a:xfrm>
            <a:off x="8655491" y="-1"/>
            <a:ext cx="3567505" cy="463483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A6000-9F61-143B-7474-EA7EBB369F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0381" y="2223167"/>
            <a:ext cx="4783775" cy="18228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8A259-5ABF-8944-E8D7-4DA3AE7123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0381" y="4138046"/>
            <a:ext cx="4783774" cy="568518"/>
          </a:xfrm>
        </p:spPr>
        <p:txBody>
          <a:bodyPr>
            <a:normAutofit/>
          </a:bodyPr>
          <a:lstStyle>
            <a:lvl1pPr marL="0" indent="0" algn="l">
              <a:buNone/>
              <a:defRPr sz="2000" b="1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enter subtitle name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21922E-BC78-BB6F-7359-CB259A8F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0380" y="5292593"/>
            <a:ext cx="4783773" cy="74326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Monday, October 28, 2024</a:t>
            </a:r>
          </a:p>
        </p:txBody>
      </p:sp>
      <p:pic>
        <p:nvPicPr>
          <p:cNvPr id="12" name="Picture 11" descr="A logo for a community&#10;&#10;Description automatically generated">
            <a:extLst>
              <a:ext uri="{FF2B5EF4-FFF2-40B4-BE49-F238E27FC236}">
                <a16:creationId xmlns:a16="http://schemas.microsoft.com/office/drawing/2014/main" id="{1A282420-3FDB-2571-76C4-93AFEB0BCB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5461" y="1001500"/>
            <a:ext cx="3228695" cy="122166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8A403C-1FAE-C0C3-6D6F-F1089D245E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0381" y="4951071"/>
            <a:ext cx="4783774" cy="4568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enter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08173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F2E010-7C7B-B643-BA71-ACDA77E054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848FB0-54DD-67E8-D135-715948890CE9}"/>
              </a:ext>
            </a:extLst>
          </p:cNvPr>
          <p:cNvSpPr/>
          <p:nvPr userDrawn="1"/>
        </p:nvSpPr>
        <p:spPr>
          <a:xfrm>
            <a:off x="854829" y="709046"/>
            <a:ext cx="10482343" cy="5439905"/>
          </a:xfrm>
          <a:prstGeom prst="rect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9954B2-7A0C-30D3-510C-947D878DF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l="-2109" t="27125" r="33185" b="-21601"/>
          <a:stretch/>
        </p:blipFill>
        <p:spPr>
          <a:xfrm>
            <a:off x="6643688" y="-1"/>
            <a:ext cx="5572907" cy="75416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8067EA-B3CA-A18A-C78C-15ACFC916399}"/>
              </a:ext>
            </a:extLst>
          </p:cNvPr>
          <p:cNvSpPr/>
          <p:nvPr userDrawn="1"/>
        </p:nvSpPr>
        <p:spPr>
          <a:xfrm>
            <a:off x="0" y="2966565"/>
            <a:ext cx="12201853" cy="2142907"/>
          </a:xfrm>
          <a:prstGeom prst="rect">
            <a:avLst/>
          </a:prstGeom>
          <a:solidFill>
            <a:schemeClr val="bg1">
              <a:alpha val="730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A6000-9F61-143B-7474-EA7EBB369F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58999" y="3429000"/>
            <a:ext cx="9255158" cy="9486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section name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DE06FB-80BB-D03F-4614-8BC79B73B7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758999" y="1284461"/>
            <a:ext cx="3065981" cy="10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4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23E2-2A16-3F76-0D67-D5D62302F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728" y="777240"/>
            <a:ext cx="9920288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64E91-83C2-5F0E-F249-9E9BD8560A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2728" y="2253617"/>
            <a:ext cx="9920288" cy="3074287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93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23E2-2A16-3F76-0D67-D5D62302F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9398" y="1302173"/>
            <a:ext cx="7085322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64E91-83C2-5F0E-F249-9E9BD8560A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09398" y="2778550"/>
            <a:ext cx="7085322" cy="2549354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F3BDE20-432D-B555-1265-AAD87C59FA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236913" cy="32369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6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F2644-FCBA-4A49-83C1-E59BD3A817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52729" y="2120257"/>
            <a:ext cx="4490618" cy="717338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enter subtitle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58D3D-6EBC-A298-FF84-029147289EB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52729" y="2944169"/>
            <a:ext cx="4490618" cy="2550743"/>
          </a:xfrm>
        </p:spPr>
        <p:txBody>
          <a:bodyPr>
            <a:normAutofit/>
          </a:bodyPr>
          <a:lstStyle>
            <a:lvl1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E01B74-7E19-16A7-EF3F-E8A066B0A2B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20257"/>
            <a:ext cx="4512733" cy="717337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enter subtitle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F41E8-9202-00C0-C0A9-566C21C3125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944169"/>
            <a:ext cx="4512733" cy="2550740"/>
          </a:xfrm>
        </p:spPr>
        <p:txBody>
          <a:bodyPr>
            <a:normAutofit/>
          </a:bodyPr>
          <a:lstStyle>
            <a:lvl1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795E9D7-36BC-42EF-8ECB-28EBB3E6A2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728" y="777240"/>
            <a:ext cx="9432205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enter title</a:t>
            </a:r>
          </a:p>
        </p:txBody>
      </p:sp>
    </p:spTree>
    <p:extLst>
      <p:ext uri="{BB962C8B-B14F-4D97-AF65-F5344CB8AC3E}">
        <p14:creationId xmlns:p14="http://schemas.microsoft.com/office/powerpoint/2010/main" val="126883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emplates">
    <p:bg>
      <p:bgPr>
        <a:solidFill>
          <a:schemeClr val="bg1">
            <a:alpha val="6168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50718B3-9594-0FFD-2237-1A8288F965F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43160090"/>
              </p:ext>
            </p:extLst>
          </p:nvPr>
        </p:nvGraphicFramePr>
        <p:xfrm>
          <a:off x="5215815" y="1369207"/>
          <a:ext cx="5772254" cy="3848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D824CD5-148E-2A5A-7AAB-827A851A5CA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41024466"/>
              </p:ext>
            </p:extLst>
          </p:nvPr>
        </p:nvGraphicFramePr>
        <p:xfrm>
          <a:off x="683895" y="1309411"/>
          <a:ext cx="5200392" cy="3848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362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>
            <a:alpha val="6168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74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E038DE-17C9-7906-B7D2-92D26C29B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496" t="14167" r="-227" b="10269"/>
          <a:stretch/>
        </p:blipFill>
        <p:spPr>
          <a:xfrm>
            <a:off x="-30997" y="0"/>
            <a:ext cx="12253993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C1A830-E2F9-3037-7320-E60DFBF0150C}"/>
              </a:ext>
            </a:extLst>
          </p:cNvPr>
          <p:cNvSpPr/>
          <p:nvPr userDrawn="1"/>
        </p:nvSpPr>
        <p:spPr>
          <a:xfrm>
            <a:off x="7529513" y="-1"/>
            <a:ext cx="4662487" cy="6858001"/>
          </a:xfrm>
          <a:prstGeom prst="rect">
            <a:avLst/>
          </a:prstGeom>
          <a:solidFill>
            <a:schemeClr val="accent2">
              <a:alpha val="5345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6DB911BB-F7ED-8211-6D95-8BF2266DF2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6000"/>
          </a:blip>
          <a:srcRect t="28466" r="43422"/>
          <a:stretch/>
        </p:blipFill>
        <p:spPr>
          <a:xfrm>
            <a:off x="8649395" y="-1"/>
            <a:ext cx="3573601" cy="446077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A6000-9F61-143B-7474-EA7EBB369F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4941" y="3395514"/>
            <a:ext cx="478377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282420-3FDB-2571-76C4-93AFEB0BCB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785461" y="4717853"/>
            <a:ext cx="3228695" cy="114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5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329B53-5955-6285-5DBE-00968F151E2F}"/>
              </a:ext>
            </a:extLst>
          </p:cNvPr>
          <p:cNvSpPr/>
          <p:nvPr userDrawn="1"/>
        </p:nvSpPr>
        <p:spPr>
          <a:xfrm>
            <a:off x="-9852" y="0"/>
            <a:ext cx="8908191" cy="6850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8565EA-3E6C-2478-A5D7-9BB1DFA7CB83}"/>
              </a:ext>
            </a:extLst>
          </p:cNvPr>
          <p:cNvSpPr/>
          <p:nvPr userDrawn="1"/>
        </p:nvSpPr>
        <p:spPr>
          <a:xfrm>
            <a:off x="8850572" y="0"/>
            <a:ext cx="3341427" cy="6850743"/>
          </a:xfrm>
          <a:prstGeom prst="rect">
            <a:avLst/>
          </a:prstGeom>
          <a:solidFill>
            <a:srgbClr val="2D637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4C40DB-3AB3-3264-A6C6-5E29A73D5862}"/>
              </a:ext>
            </a:extLst>
          </p:cNvPr>
          <p:cNvSpPr/>
          <p:nvPr userDrawn="1"/>
        </p:nvSpPr>
        <p:spPr>
          <a:xfrm>
            <a:off x="854829" y="709046"/>
            <a:ext cx="10482343" cy="543990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6D8539-28AB-FDDF-0EC6-84ECDB34C71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40000"/>
          </a:blip>
          <a:srcRect t="27138" r="24244"/>
          <a:stretch/>
        </p:blipFill>
        <p:spPr>
          <a:xfrm>
            <a:off x="6643688" y="-1"/>
            <a:ext cx="5558165" cy="5277812"/>
          </a:xfrm>
          <a:prstGeom prst="rect">
            <a:avLst/>
          </a:prstGeom>
        </p:spPr>
      </p:pic>
      <p:pic>
        <p:nvPicPr>
          <p:cNvPr id="10" name="Picture 9" descr="A logo for a community&#10;&#10;Description automatically generated">
            <a:extLst>
              <a:ext uri="{FF2B5EF4-FFF2-40B4-BE49-F238E27FC236}">
                <a16:creationId xmlns:a16="http://schemas.microsoft.com/office/drawing/2014/main" id="{8B25AB13-15F8-9476-D5A6-3124ACFE2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36674"/>
          <a:stretch/>
        </p:blipFill>
        <p:spPr>
          <a:xfrm>
            <a:off x="9095448" y="4967660"/>
            <a:ext cx="2044614" cy="1221668"/>
          </a:xfrm>
          <a:prstGeom prst="rect">
            <a:avLst/>
          </a:prstGeom>
        </p:spPr>
      </p:pic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8B434F9C-7A85-81D9-F435-2C695189E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986" y="781690"/>
            <a:ext cx="97809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F5D37-9812-EC7E-3ECF-BD6C3A61F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8986" y="2242190"/>
            <a:ext cx="9780964" cy="373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21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6" r:id="rId4"/>
    <p:sldLayoutId id="2147483653" r:id="rId5"/>
    <p:sldLayoutId id="2147483665" r:id="rId6"/>
    <p:sldLayoutId id="2147483669" r:id="rId7"/>
    <p:sldLayoutId id="2147483667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cc.edu/departments/college-planning/strategic-plan.aspx#goals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2EE345-828B-42B1-8735-4961219AD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4514" y="3924221"/>
            <a:ext cx="4783775" cy="182280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Department &amp; Program Review – Part I: </a:t>
            </a:r>
            <a:br>
              <a:rPr lang="en-US" sz="3600" dirty="0">
                <a:latin typeface="Century Gothic" panose="020B0502020202020204" pitchFamily="34" charset="0"/>
              </a:rPr>
            </a:b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Overview and DPR Plan</a:t>
            </a:r>
          </a:p>
        </p:txBody>
      </p:sp>
    </p:spTree>
    <p:extLst>
      <p:ext uri="{BB962C8B-B14F-4D97-AF65-F5344CB8AC3E}">
        <p14:creationId xmlns:p14="http://schemas.microsoft.com/office/powerpoint/2010/main" val="1411889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2ECF6-6520-142B-5843-727D8C440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1BF3-EC92-D3CA-B6BF-271A351EC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498" y="3442447"/>
            <a:ext cx="9647649" cy="9486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Breaking it Down: Mission (DPR Part 1)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8E3202A-BB6C-4E63-B643-11BB55007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10124" r="5124" b="3307"/>
          <a:stretch>
            <a:fillRect/>
          </a:stretch>
        </p:blipFill>
        <p:spPr bwMode="auto">
          <a:xfrm>
            <a:off x="4251255" y="1921298"/>
            <a:ext cx="33528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14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CFD07-3DB4-BB03-6B9C-665CD8372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9891-C67F-204C-B919-3A6F83F2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Mission Statement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54F1BF-CC42-4FE9-C9F5-93318ED1D3A5}"/>
              </a:ext>
            </a:extLst>
          </p:cNvPr>
          <p:cNvSpPr txBox="1"/>
          <p:nvPr/>
        </p:nvSpPr>
        <p:spPr>
          <a:xfrm>
            <a:off x="1252728" y="2025645"/>
            <a:ext cx="7393184" cy="439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Aligns with Division mission</a:t>
            </a:r>
          </a:p>
          <a:p>
            <a:pPr marL="342900" indent="-3429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Includes the who, what and why</a:t>
            </a:r>
          </a:p>
          <a:p>
            <a:pPr marL="342900" indent="-3429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Long-lasting (+/- ten years)</a:t>
            </a:r>
          </a:p>
          <a:p>
            <a:pPr marL="342900" indent="-3429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Provides long-term focus for the department</a:t>
            </a:r>
          </a:p>
          <a:p>
            <a:pPr marL="342900" indent="-3429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Realistic</a:t>
            </a:r>
          </a:p>
          <a:p>
            <a:pPr marL="342900" indent="-3429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Lay language</a:t>
            </a:r>
          </a:p>
          <a:p>
            <a:pPr marL="342900" indent="-3429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Succinct: 25 words or less!</a:t>
            </a:r>
          </a:p>
          <a:p>
            <a:endParaRPr lang="en-US" sz="2400" dirty="0">
              <a:solidFill>
                <a:srgbClr val="2D637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1E377-5AF8-F1B9-83A3-FAF809FD3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E211C-A315-E640-3140-B8C443A1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30C58-32B3-1733-4D40-88858CF0577C}"/>
              </a:ext>
            </a:extLst>
          </p:cNvPr>
          <p:cNvSpPr txBox="1"/>
          <p:nvPr/>
        </p:nvSpPr>
        <p:spPr>
          <a:xfrm>
            <a:off x="1252727" y="1857479"/>
            <a:ext cx="9482179" cy="344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00"/>
              </a:spcAft>
            </a:pPr>
            <a:r>
              <a:rPr lang="en-US" sz="2200" b="0" i="0" dirty="0">
                <a:solidFill>
                  <a:srgbClr val="2D637F"/>
                </a:solidFill>
                <a:effectLst/>
                <a:latin typeface="Century Gothic" panose="020B0502020202020204" pitchFamily="34" charset="0"/>
              </a:rPr>
              <a:t>XYZ’s IT Department recommends, implements, and maintains technologies to support a high-quality learning and work environment</a:t>
            </a:r>
            <a:r>
              <a:rPr lang="en-US" sz="2200" dirty="0">
                <a:solidFill>
                  <a:srgbClr val="2D637F"/>
                </a:solidFill>
                <a:latin typeface="Century Gothic" panose="020B0502020202020204" pitchFamily="34" charset="0"/>
              </a:rPr>
              <a:t> for our students and employees.</a:t>
            </a:r>
          </a:p>
          <a:p>
            <a:pPr>
              <a:spcAft>
                <a:spcPts val="2500"/>
              </a:spcAft>
            </a:pPr>
            <a:r>
              <a:rPr lang="en-US" sz="2200" b="0" i="0" dirty="0">
                <a:solidFill>
                  <a:srgbClr val="2D637F"/>
                </a:solidFill>
                <a:effectLst/>
                <a:latin typeface="Century Gothic" panose="020B0502020202020204" pitchFamily="34" charset="0"/>
              </a:rPr>
              <a:t>XYZ college’s Physical Plant team creates</a:t>
            </a:r>
            <a:r>
              <a:rPr lang="en-US" sz="2200" i="0" dirty="0">
                <a:solidFill>
                  <a:srgbClr val="2D637F"/>
                </a:solidFill>
                <a:effectLst/>
                <a:latin typeface="Century Gothic" panose="020B0502020202020204" pitchFamily="34" charset="0"/>
              </a:rPr>
              <a:t> and supports a safe and well-maintained campus</a:t>
            </a:r>
            <a:r>
              <a:rPr lang="en-US" sz="2200" b="1" i="0" dirty="0">
                <a:solidFill>
                  <a:srgbClr val="2D637F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200" b="0" i="0" dirty="0">
                <a:solidFill>
                  <a:srgbClr val="2D637F"/>
                </a:solidFill>
                <a:effectLst/>
                <a:latin typeface="Century Gothic" panose="020B0502020202020204" pitchFamily="34" charset="0"/>
              </a:rPr>
              <a:t>and provides the highest quality service.</a:t>
            </a:r>
          </a:p>
          <a:p>
            <a:pPr>
              <a:spcAft>
                <a:spcPts val="2500"/>
              </a:spcAft>
            </a:pPr>
            <a:r>
              <a:rPr lang="en-US" sz="2200" b="0" i="0" dirty="0">
                <a:solidFill>
                  <a:srgbClr val="2D637F"/>
                </a:solidFill>
                <a:effectLst/>
                <a:latin typeface="Century Gothic" panose="020B0502020202020204" pitchFamily="34" charset="0"/>
              </a:rPr>
              <a:t>XYZ’s Fiscal Management Office is a collaborative partner to the college community, serving as a steward of financial assets and supporting employees with budget management needs.</a:t>
            </a:r>
            <a:endParaRPr lang="en-US" sz="2200" dirty="0">
              <a:solidFill>
                <a:srgbClr val="2D637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6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CFD07-3DB4-BB03-6B9C-665CD8372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9891-C67F-204C-B919-3A6F83F2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Team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54F1BF-CC42-4FE9-C9F5-93318ED1D3A5}"/>
              </a:ext>
            </a:extLst>
          </p:cNvPr>
          <p:cNvSpPr txBox="1"/>
          <p:nvPr/>
        </p:nvSpPr>
        <p:spPr>
          <a:xfrm>
            <a:off x="1252728" y="2025645"/>
            <a:ext cx="7393184" cy="439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Aligns with Division mission</a:t>
            </a:r>
          </a:p>
          <a:p>
            <a:pPr marL="342900" indent="-3429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Includes the who, what and why</a:t>
            </a:r>
          </a:p>
          <a:p>
            <a:pPr marL="342900" indent="-3429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Long-lasting (+/- ten years)</a:t>
            </a:r>
          </a:p>
          <a:p>
            <a:pPr marL="342900" indent="-3429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Provides long-term focus for the department</a:t>
            </a:r>
          </a:p>
          <a:p>
            <a:pPr marL="342900" indent="-3429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Realistic</a:t>
            </a:r>
          </a:p>
          <a:p>
            <a:pPr marL="342900" indent="-3429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Lay language</a:t>
            </a:r>
          </a:p>
          <a:p>
            <a:pPr marL="342900" indent="-3429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Succinct: 25 words or less!</a:t>
            </a:r>
          </a:p>
          <a:p>
            <a:endParaRPr lang="en-US" sz="2400" dirty="0">
              <a:solidFill>
                <a:srgbClr val="2D637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5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5F4A9-CC58-9D77-EDF3-426F3001A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72AB-75CF-84B4-EC0A-739E6F7A0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382" y="3658037"/>
            <a:ext cx="9255158" cy="9486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Breaking it Down: Strategic Plan Connection (DPR Part 2)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A72BEAA-DA6C-426D-B88F-077034B76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3" b="18450"/>
          <a:stretch/>
        </p:blipFill>
        <p:spPr bwMode="auto">
          <a:xfrm>
            <a:off x="1719332" y="2551980"/>
            <a:ext cx="9525000" cy="299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07FF6-CDC1-C954-E84D-29B9F4D41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04169-DFD3-4881-2DF5-3536320F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Strategic Plan Connection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BC756-AF22-8F08-32C1-771133622F28}"/>
              </a:ext>
            </a:extLst>
          </p:cNvPr>
          <p:cNvSpPr txBox="1"/>
          <p:nvPr/>
        </p:nvSpPr>
        <p:spPr>
          <a:xfrm>
            <a:off x="1252728" y="2971865"/>
            <a:ext cx="9482179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0"/>
              </a:spcAft>
            </a:pPr>
            <a:r>
              <a:rPr lang="en-US" sz="2800" dirty="0">
                <a:solidFill>
                  <a:srgbClr val="2D637F"/>
                </a:solidFill>
                <a:latin typeface="Century Gothic" panose="020B0502020202020204" pitchFamily="34" charset="0"/>
              </a:rPr>
              <a:t>Pop Quiz!</a:t>
            </a:r>
          </a:p>
          <a:p>
            <a:pPr algn="ctr">
              <a:spcAft>
                <a:spcPts val="2000"/>
              </a:spcAft>
            </a:pPr>
            <a:r>
              <a:rPr lang="en-US" sz="2800" b="0" i="0" u="none" strike="noStrike" dirty="0">
                <a:solidFill>
                  <a:srgbClr val="2D637F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COCC Strategic Plan</a:t>
            </a:r>
            <a:endParaRPr lang="en-US" sz="2400" b="0" i="0" dirty="0">
              <a:solidFill>
                <a:srgbClr val="2D637F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3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96FA2-8D12-0C8E-9A85-976887C6D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6970-D437-FACD-2244-95D7863E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Strategic Plan Connection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EE264-626F-D895-BC73-5AC390CBE817}"/>
              </a:ext>
            </a:extLst>
          </p:cNvPr>
          <p:cNvSpPr txBox="1"/>
          <p:nvPr/>
        </p:nvSpPr>
        <p:spPr>
          <a:xfrm>
            <a:off x="2570393" y="2571157"/>
            <a:ext cx="7051214" cy="2136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00"/>
              </a:spcAft>
            </a:pPr>
            <a:r>
              <a:rPr lang="en-US" sz="2800" b="0" i="0" dirty="0">
                <a:solidFill>
                  <a:srgbClr val="2D637F"/>
                </a:solidFill>
                <a:effectLst/>
                <a:latin typeface="Century Gothic" panose="020B0502020202020204" pitchFamily="34" charset="0"/>
              </a:rPr>
              <a:t>Choose 1 – 3 strategic plan goals that </a:t>
            </a:r>
            <a:r>
              <a:rPr lang="en-US" sz="2800" b="1" i="1" dirty="0">
                <a:solidFill>
                  <a:srgbClr val="2D637F"/>
                </a:solidFill>
                <a:effectLst/>
                <a:latin typeface="Century Gothic" panose="020B0502020202020204" pitchFamily="34" charset="0"/>
              </a:rPr>
              <a:t>most closely</a:t>
            </a:r>
            <a:r>
              <a:rPr lang="en-US" sz="2800" dirty="0">
                <a:solidFill>
                  <a:srgbClr val="2D637F"/>
                </a:solidFill>
                <a:effectLst/>
                <a:latin typeface="Century Gothic" panose="020B0502020202020204" pitchFamily="34" charset="0"/>
              </a:rPr>
              <a:t> align with your department’s work.</a:t>
            </a:r>
          </a:p>
          <a:p>
            <a:pPr algn="ctr">
              <a:spcAft>
                <a:spcPts val="2000"/>
              </a:spcAft>
            </a:pPr>
            <a:r>
              <a:rPr lang="en-US" sz="2800" dirty="0">
                <a:solidFill>
                  <a:srgbClr val="2D637F"/>
                </a:solidFill>
                <a:latin typeface="Century Gothic" panose="020B0502020202020204" pitchFamily="34" charset="0"/>
              </a:rPr>
              <a:t>No more, no less.</a:t>
            </a:r>
          </a:p>
        </p:txBody>
      </p:sp>
    </p:spTree>
    <p:extLst>
      <p:ext uri="{BB962C8B-B14F-4D97-AF65-F5344CB8AC3E}">
        <p14:creationId xmlns:p14="http://schemas.microsoft.com/office/powerpoint/2010/main" val="81109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96FA2-8D12-0C8E-9A85-976887C6D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6970-D437-FACD-2244-95D7863E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Strategic Plan Connection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EE264-626F-D895-BC73-5AC390CBE817}"/>
              </a:ext>
            </a:extLst>
          </p:cNvPr>
          <p:cNvSpPr txBox="1"/>
          <p:nvPr/>
        </p:nvSpPr>
        <p:spPr>
          <a:xfrm>
            <a:off x="2570393" y="2186886"/>
            <a:ext cx="7051214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0"/>
              </a:spcAft>
            </a:pPr>
            <a:r>
              <a:rPr lang="en-US" sz="2800" b="0" i="0" dirty="0">
                <a:solidFill>
                  <a:srgbClr val="2D637F"/>
                </a:solidFill>
                <a:effectLst/>
                <a:latin typeface="Century Gothic" panose="020B0502020202020204" pitchFamily="34" charset="0"/>
              </a:rPr>
              <a:t>Student-Ready College</a:t>
            </a:r>
          </a:p>
          <a:p>
            <a:pPr algn="ctr">
              <a:spcAft>
                <a:spcPts val="2000"/>
              </a:spcAft>
            </a:pPr>
            <a:r>
              <a:rPr lang="en-US" sz="2800" dirty="0">
                <a:solidFill>
                  <a:srgbClr val="2D637F"/>
                </a:solidFill>
                <a:latin typeface="Century Gothic" panose="020B0502020202020204" pitchFamily="34" charset="0"/>
              </a:rPr>
              <a:t>Access</a:t>
            </a:r>
          </a:p>
          <a:p>
            <a:pPr algn="ctr">
              <a:spcAft>
                <a:spcPts val="2000"/>
              </a:spcAft>
            </a:pPr>
            <a:r>
              <a:rPr lang="en-US" sz="2800" dirty="0">
                <a:solidFill>
                  <a:srgbClr val="2D637F"/>
                </a:solidFill>
                <a:latin typeface="Century Gothic" panose="020B0502020202020204" pitchFamily="34" charset="0"/>
              </a:rPr>
              <a:t>Community Engagement</a:t>
            </a:r>
          </a:p>
          <a:p>
            <a:pPr algn="ctr">
              <a:spcAft>
                <a:spcPts val="2000"/>
              </a:spcAft>
            </a:pPr>
            <a:r>
              <a:rPr lang="en-US" sz="2800" dirty="0">
                <a:solidFill>
                  <a:srgbClr val="2D637F"/>
                </a:solidFill>
                <a:latin typeface="Century Gothic" panose="020B0502020202020204" pitchFamily="34" charset="0"/>
              </a:rPr>
              <a:t>Workforce Development</a:t>
            </a:r>
          </a:p>
          <a:p>
            <a:pPr algn="ctr">
              <a:spcAft>
                <a:spcPts val="2000"/>
              </a:spcAft>
            </a:pPr>
            <a:r>
              <a:rPr lang="en-US" sz="2800" dirty="0">
                <a:solidFill>
                  <a:srgbClr val="2D637F"/>
                </a:solidFill>
                <a:latin typeface="Century Gothic" panose="020B0502020202020204" pitchFamily="34" charset="0"/>
              </a:rPr>
              <a:t>College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2541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CFD07-3DB4-BB03-6B9C-665CD8372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9891-C67F-204C-B919-3A6F83F22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293" y="2429059"/>
            <a:ext cx="3545414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Team Time</a:t>
            </a:r>
          </a:p>
        </p:txBody>
      </p:sp>
    </p:spTree>
    <p:extLst>
      <p:ext uri="{BB962C8B-B14F-4D97-AF65-F5344CB8AC3E}">
        <p14:creationId xmlns:p14="http://schemas.microsoft.com/office/powerpoint/2010/main" val="331419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9220E-E4F2-FDDB-1832-EFAF08063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2FDE-D32D-BAB7-4EC8-67627617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420" y="3623683"/>
            <a:ext cx="10699701" cy="9486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Breaking it Down: Department Goals (DPR Part 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39123-B9AA-4B39-A5DC-A917E2640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2258" r="1500" b="3203"/>
          <a:stretch>
            <a:fillRect/>
          </a:stretch>
        </p:blipFill>
        <p:spPr bwMode="auto">
          <a:xfrm>
            <a:off x="4136716" y="1547233"/>
            <a:ext cx="3576638" cy="4152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10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B9754-1D9A-3E78-4A6B-951C285C2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564" y="3429000"/>
            <a:ext cx="9255158" cy="948679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The What &amp; Why of Assessment</a:t>
            </a:r>
          </a:p>
        </p:txBody>
      </p:sp>
    </p:spTree>
    <p:extLst>
      <p:ext uri="{BB962C8B-B14F-4D97-AF65-F5344CB8AC3E}">
        <p14:creationId xmlns:p14="http://schemas.microsoft.com/office/powerpoint/2010/main" val="3269686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10D51-AA83-CF62-322B-F972E1AE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7F7B656-D65A-0872-7C0F-51A3F09A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777240"/>
            <a:ext cx="9920288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Goals vs. Outcomes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66DA5E-E271-4455-A4B2-30497D04CC7E}"/>
              </a:ext>
            </a:extLst>
          </p:cNvPr>
          <p:cNvSpPr/>
          <p:nvPr/>
        </p:nvSpPr>
        <p:spPr>
          <a:xfrm>
            <a:off x="8839200" y="0"/>
            <a:ext cx="335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8A740D-E561-4CA8-A708-403315DDB855}"/>
              </a:ext>
            </a:extLst>
          </p:cNvPr>
          <p:cNvSpPr/>
          <p:nvPr/>
        </p:nvSpPr>
        <p:spPr>
          <a:xfrm>
            <a:off x="8839200" y="707924"/>
            <a:ext cx="2585884" cy="5443110"/>
          </a:xfrm>
          <a:prstGeom prst="rect">
            <a:avLst/>
          </a:prstGeom>
          <a:solidFill>
            <a:srgbClr val="E2E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6A454D-EE2C-C7DF-B3A5-0944BC50BAA5}"/>
              </a:ext>
            </a:extLst>
          </p:cNvPr>
          <p:cNvGraphicFramePr>
            <a:graphicFrameLocks noGrp="1"/>
          </p:cNvGraphicFramePr>
          <p:nvPr/>
        </p:nvGraphicFramePr>
        <p:xfrm>
          <a:off x="1388441" y="2102803"/>
          <a:ext cx="9127159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3443">
                  <a:extLst>
                    <a:ext uri="{9D8B030D-6E8A-4147-A177-3AD203B41FA5}">
                      <a16:colId xmlns:a16="http://schemas.microsoft.com/office/drawing/2014/main" val="1490959554"/>
                    </a:ext>
                  </a:extLst>
                </a:gridCol>
                <a:gridCol w="1991846">
                  <a:extLst>
                    <a:ext uri="{9D8B030D-6E8A-4147-A177-3AD203B41FA5}">
                      <a16:colId xmlns:a16="http://schemas.microsoft.com/office/drawing/2014/main" val="3141609036"/>
                    </a:ext>
                  </a:extLst>
                </a:gridCol>
                <a:gridCol w="1821870">
                  <a:extLst>
                    <a:ext uri="{9D8B030D-6E8A-4147-A177-3AD203B41FA5}">
                      <a16:colId xmlns:a16="http://schemas.microsoft.com/office/drawing/2014/main" val="3067563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2D637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Goals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Outcomes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46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Provides focus for the shorter term (3 – 5  years)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249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Focuses on continuous improvement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637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√</a:t>
                      </a:r>
                      <a:endParaRPr lang="en-US" sz="2000" b="0" dirty="0">
                        <a:solidFill>
                          <a:srgbClr val="2D637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637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√</a:t>
                      </a:r>
                      <a:endParaRPr lang="en-US" sz="2000" b="0" dirty="0">
                        <a:solidFill>
                          <a:srgbClr val="2D637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975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Achievable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D637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√</a:t>
                      </a:r>
                      <a:endParaRPr lang="en-US" sz="2000" b="0" dirty="0">
                        <a:solidFill>
                          <a:srgbClr val="2D637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637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√</a:t>
                      </a:r>
                      <a:endParaRPr lang="en-US" sz="2000" b="0" dirty="0">
                        <a:solidFill>
                          <a:srgbClr val="2D637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413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Measurable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D637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√</a:t>
                      </a:r>
                      <a:endParaRPr lang="en-US" sz="2000" b="0">
                        <a:solidFill>
                          <a:srgbClr val="2D637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637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√</a:t>
                      </a:r>
                      <a:endParaRPr lang="en-US" sz="2000" b="0" dirty="0">
                        <a:solidFill>
                          <a:srgbClr val="2D637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98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Orientation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637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Service</a:t>
                      </a:r>
                      <a:endParaRPr lang="en-US" sz="2000" b="0" dirty="0">
                        <a:solidFill>
                          <a:srgbClr val="2D637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637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Learning</a:t>
                      </a:r>
                      <a:endParaRPr lang="en-US" sz="2000" b="0" dirty="0">
                        <a:solidFill>
                          <a:srgbClr val="2D637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656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Language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Active or process focus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Bloom’s Taxonomy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899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5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9F2ED-EE1F-EC8E-839C-98B952AB6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A7F1-9194-D5CB-170F-34D3A8D4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Goals vs. Outcomes: Definition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93940A-E521-BD4F-07D1-DA0DF0BA7E4E}"/>
              </a:ext>
            </a:extLst>
          </p:cNvPr>
          <p:cNvSpPr txBox="1"/>
          <p:nvPr/>
        </p:nvSpPr>
        <p:spPr>
          <a:xfrm>
            <a:off x="1268367" y="2278410"/>
            <a:ext cx="924428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8850" indent="-2228850">
              <a:spcAft>
                <a:spcPts val="1500"/>
              </a:spcAf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Goal: 	Describes </a:t>
            </a:r>
            <a:r>
              <a:rPr lang="en-US" sz="2400" i="1" dirty="0">
                <a:solidFill>
                  <a:srgbClr val="2D637F"/>
                </a:solidFill>
                <a:latin typeface="Century Gothic" panose="020B0502020202020204" pitchFamily="34" charset="0"/>
              </a:rPr>
              <a:t>what</a:t>
            </a: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 your department wants to achieve within a specific timeframe. Often are service-oriented.</a:t>
            </a:r>
          </a:p>
          <a:p>
            <a:pPr marL="2228850" indent="-2228850">
              <a:spcAft>
                <a:spcPts val="1500"/>
              </a:spcAf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Outcome: 	What you want your customer to know, think or do as a result of your work.</a:t>
            </a:r>
          </a:p>
          <a:p>
            <a:endParaRPr lang="en-US" sz="2400" dirty="0">
              <a:solidFill>
                <a:srgbClr val="2D637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5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F2E4D-828D-7312-24C8-EDCD71E04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8B19-13D8-3D13-BCBF-0A76C80D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Goals vs. Outcomes: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3196AA-BA62-62FA-D135-45B9B5DB5C6D}"/>
              </a:ext>
            </a:extLst>
          </p:cNvPr>
          <p:cNvSpPr txBox="1"/>
          <p:nvPr/>
        </p:nvSpPr>
        <p:spPr>
          <a:xfrm>
            <a:off x="1271016" y="2275841"/>
            <a:ext cx="9415273" cy="275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8850" indent="-2228850">
              <a:spcAft>
                <a:spcPts val="2000"/>
              </a:spcAf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Goal: 	Provide accurately and timely reports to college administrators.</a:t>
            </a:r>
          </a:p>
          <a:p>
            <a:pPr marL="2228850" indent="-2228850">
              <a:spcAft>
                <a:spcPts val="1500"/>
              </a:spcAf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Outcome: 	College administrators will have the financial information needed to make operational and strategic decisions.</a:t>
            </a:r>
          </a:p>
          <a:p>
            <a:endParaRPr lang="en-US" sz="2400" dirty="0">
              <a:solidFill>
                <a:srgbClr val="2D637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0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29E46-CE99-B4C6-669B-46CBF99C7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6A8B-2FC3-267D-31BD-6BAAFE80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Goals vs. Outcomes: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B9A22-E52F-4047-58BB-573B99950434}"/>
              </a:ext>
            </a:extLst>
          </p:cNvPr>
          <p:cNvSpPr txBox="1"/>
          <p:nvPr/>
        </p:nvSpPr>
        <p:spPr>
          <a:xfrm>
            <a:off x="1271016" y="2276856"/>
            <a:ext cx="9415273" cy="275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74875" indent="-2174875">
              <a:spcAft>
                <a:spcPts val="2000"/>
              </a:spcAf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Goal:	Provide employees with ready access to professional development opportunities.</a:t>
            </a:r>
          </a:p>
          <a:p>
            <a:pPr marL="2171700" indent="-2171700">
              <a:spcAft>
                <a:spcPts val="1500"/>
              </a:spcAf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Outcome: 	Employees will express that professional development opportunities meet or exceeds expectations.</a:t>
            </a:r>
          </a:p>
          <a:p>
            <a:endParaRPr lang="en-US" sz="2400" dirty="0">
              <a:solidFill>
                <a:srgbClr val="2D637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12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069E2-541F-9338-3388-BD99924BE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45FF-A7B8-2B3C-767F-970D7D50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Goals vs.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06C36-D582-AEB5-AB8F-C8544C3BCF9E}"/>
              </a:ext>
            </a:extLst>
          </p:cNvPr>
          <p:cNvSpPr txBox="1"/>
          <p:nvPr/>
        </p:nvSpPr>
        <p:spPr>
          <a:xfrm>
            <a:off x="1252728" y="2478871"/>
            <a:ext cx="94152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0"/>
              </a:spcAft>
            </a:pPr>
            <a:r>
              <a:rPr lang="en-US" sz="2800" dirty="0">
                <a:solidFill>
                  <a:srgbClr val="2D637F"/>
                </a:solidFill>
                <a:latin typeface="Century Gothic" panose="020B0502020202020204" pitchFamily="34" charset="0"/>
              </a:rPr>
              <a:t>And the best part?</a:t>
            </a:r>
          </a:p>
          <a:p>
            <a:pPr algn="ctr">
              <a:spcAft>
                <a:spcPts val="2000"/>
              </a:spcAft>
            </a:pPr>
            <a:r>
              <a:rPr lang="en-US" sz="2800" dirty="0">
                <a:solidFill>
                  <a:srgbClr val="2D637F"/>
                </a:solidFill>
                <a:latin typeface="Century Gothic" panose="020B0502020202020204" pitchFamily="34" charset="0"/>
              </a:rPr>
              <a:t>You get to pick. </a:t>
            </a:r>
          </a:p>
          <a:p>
            <a:pPr algn="ctr">
              <a:spcAft>
                <a:spcPts val="2000"/>
              </a:spcAft>
            </a:pPr>
            <a:r>
              <a:rPr lang="en-US" sz="2800" dirty="0">
                <a:solidFill>
                  <a:srgbClr val="2D637F"/>
                </a:solidFill>
                <a:latin typeface="Century Gothic" panose="020B0502020202020204" pitchFamily="34" charset="0"/>
              </a:rPr>
              <a:t>What has the most meaning for your department?</a:t>
            </a:r>
          </a:p>
          <a:p>
            <a:endParaRPr lang="en-US" sz="2800" dirty="0">
              <a:solidFill>
                <a:srgbClr val="2D637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9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CFD07-3DB4-BB03-6B9C-665CD8372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9891-C67F-204C-B919-3A6F83F22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951" y="708414"/>
            <a:ext cx="3545414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Team Time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226ABB-4234-414C-B0E5-7584EB12E491}"/>
              </a:ext>
            </a:extLst>
          </p:cNvPr>
          <p:cNvGraphicFramePr>
            <a:graphicFrameLocks noGrp="1"/>
          </p:cNvGraphicFramePr>
          <p:nvPr/>
        </p:nvGraphicFramePr>
        <p:xfrm>
          <a:off x="1388441" y="2102803"/>
          <a:ext cx="9127159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3443">
                  <a:extLst>
                    <a:ext uri="{9D8B030D-6E8A-4147-A177-3AD203B41FA5}">
                      <a16:colId xmlns:a16="http://schemas.microsoft.com/office/drawing/2014/main" val="1490959554"/>
                    </a:ext>
                  </a:extLst>
                </a:gridCol>
                <a:gridCol w="1991846">
                  <a:extLst>
                    <a:ext uri="{9D8B030D-6E8A-4147-A177-3AD203B41FA5}">
                      <a16:colId xmlns:a16="http://schemas.microsoft.com/office/drawing/2014/main" val="3141609036"/>
                    </a:ext>
                  </a:extLst>
                </a:gridCol>
                <a:gridCol w="1821870">
                  <a:extLst>
                    <a:ext uri="{9D8B030D-6E8A-4147-A177-3AD203B41FA5}">
                      <a16:colId xmlns:a16="http://schemas.microsoft.com/office/drawing/2014/main" val="3067563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2D637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Goals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Outcomes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46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Provides focus for the shorter term (3 – 5  years)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249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Focuses on continuous improvement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637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√</a:t>
                      </a:r>
                      <a:endParaRPr lang="en-US" sz="2000" b="0" dirty="0">
                        <a:solidFill>
                          <a:srgbClr val="2D637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637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√</a:t>
                      </a:r>
                      <a:endParaRPr lang="en-US" sz="2000" b="0" dirty="0">
                        <a:solidFill>
                          <a:srgbClr val="2D637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975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Achievable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D637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√</a:t>
                      </a:r>
                      <a:endParaRPr lang="en-US" sz="2000" b="0" dirty="0">
                        <a:solidFill>
                          <a:srgbClr val="2D637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637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√</a:t>
                      </a:r>
                      <a:endParaRPr lang="en-US" sz="2000" b="0" dirty="0">
                        <a:solidFill>
                          <a:srgbClr val="2D637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413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Measurable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D637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√</a:t>
                      </a:r>
                      <a:endParaRPr lang="en-US" sz="2000" b="0">
                        <a:solidFill>
                          <a:srgbClr val="2D637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637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√</a:t>
                      </a:r>
                      <a:endParaRPr lang="en-US" sz="2000" b="0" dirty="0">
                        <a:solidFill>
                          <a:srgbClr val="2D637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98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Orientation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637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Service</a:t>
                      </a:r>
                      <a:endParaRPr lang="en-US" sz="2000" b="0" dirty="0">
                        <a:solidFill>
                          <a:srgbClr val="2D637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637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Learning</a:t>
                      </a:r>
                      <a:endParaRPr lang="en-US" sz="2000" b="0" dirty="0">
                        <a:solidFill>
                          <a:srgbClr val="2D637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656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Language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Active or process focus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D637F"/>
                          </a:solidFill>
                          <a:latin typeface="Century Gothic" panose="020B0502020202020204" pitchFamily="34" charset="0"/>
                        </a:rPr>
                        <a:t>Bloom’s Taxonomy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899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23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9220E-E4F2-FDDB-1832-EFAF08063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2FDE-D32D-BAB7-4EC8-67627617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461" y="3429000"/>
            <a:ext cx="10699701" cy="9486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Breaking it Down: Activities (DPR Part 4)</a:t>
            </a:r>
          </a:p>
        </p:txBody>
      </p:sp>
    </p:spTree>
    <p:extLst>
      <p:ext uri="{BB962C8B-B14F-4D97-AF65-F5344CB8AC3E}">
        <p14:creationId xmlns:p14="http://schemas.microsoft.com/office/powerpoint/2010/main" val="4205725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29E46-CE99-B4C6-669B-46CBF99C7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6A8B-2FC3-267D-31BD-6BAAFE80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Activities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B9A22-E52F-4047-58BB-573B99950434}"/>
              </a:ext>
            </a:extLst>
          </p:cNvPr>
          <p:cNvSpPr txBox="1"/>
          <p:nvPr/>
        </p:nvSpPr>
        <p:spPr>
          <a:xfrm>
            <a:off x="1252728" y="2013084"/>
            <a:ext cx="9415273" cy="333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Aligns with goals.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The “things” you will do to achieve your goal. 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Checklist item. When done, it’s done (although its impact or action may continue).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Not an exhaustive list!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Shorter focus, achievable in one to two years.</a:t>
            </a:r>
          </a:p>
        </p:txBody>
      </p:sp>
    </p:spTree>
    <p:extLst>
      <p:ext uri="{BB962C8B-B14F-4D97-AF65-F5344CB8AC3E}">
        <p14:creationId xmlns:p14="http://schemas.microsoft.com/office/powerpoint/2010/main" val="18729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9220E-E4F2-FDDB-1832-EFAF08063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2FDE-D32D-BAB7-4EC8-67627617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461" y="3639207"/>
            <a:ext cx="10699701" cy="9486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Breaking it Down: Measurement 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(DPR Part 5)</a:t>
            </a:r>
          </a:p>
        </p:txBody>
      </p:sp>
      <p:pic>
        <p:nvPicPr>
          <p:cNvPr id="3" name="Picture 8" descr="The Data Science struggle - the Dilbert way">
            <a:extLst>
              <a:ext uri="{FF2B5EF4-FFF2-40B4-BE49-F238E27FC236}">
                <a16:creationId xmlns:a16="http://schemas.microsoft.com/office/drawing/2014/main" id="{146FCDFC-8E09-4DD6-ABAD-ADDD80A21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03" y="2620726"/>
            <a:ext cx="857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29E46-CE99-B4C6-669B-46CBF99C7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6A8B-2FC3-267D-31BD-6BAAFE80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Data and Targets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B9A22-E52F-4047-58BB-573B99950434}"/>
              </a:ext>
            </a:extLst>
          </p:cNvPr>
          <p:cNvSpPr txBox="1"/>
          <p:nvPr/>
        </p:nvSpPr>
        <p:spPr>
          <a:xfrm>
            <a:off x="1252728" y="2013084"/>
            <a:ext cx="9415273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Measures </a:t>
            </a:r>
            <a:r>
              <a:rPr lang="en-US" sz="2400" i="1" dirty="0">
                <a:solidFill>
                  <a:srgbClr val="2D637F"/>
                </a:solidFill>
                <a:latin typeface="Century Gothic" panose="020B0502020202020204" pitchFamily="34" charset="0"/>
              </a:rPr>
              <a:t>goals</a:t>
            </a: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, not activities</a:t>
            </a:r>
            <a:endParaRPr lang="en-US" sz="2400" i="1" dirty="0">
              <a:solidFill>
                <a:srgbClr val="2D637F"/>
              </a:solidFill>
              <a:latin typeface="Century Gothic" panose="020B0502020202020204" pitchFamily="34" charset="0"/>
            </a:endParaRPr>
          </a:p>
          <a:p>
            <a:pPr marL="457200" indent="-4572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Accessible</a:t>
            </a:r>
          </a:p>
          <a:p>
            <a:pPr marL="457200" indent="-4572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Valid </a:t>
            </a:r>
          </a:p>
          <a:p>
            <a:pPr marL="457200" indent="-4572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Effective</a:t>
            </a:r>
          </a:p>
          <a:p>
            <a:pPr marL="457200" indent="-4572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Simple </a:t>
            </a:r>
          </a:p>
          <a:p>
            <a:pPr marL="457200" indent="-4572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val="370411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94D0-EE1D-8D14-5E80-08E4E7CF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Foundational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58073-1358-1DD7-92F3-046E5E276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Meeting our Mission</a:t>
            </a:r>
          </a:p>
          <a:p>
            <a:pPr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Continuous Improvement</a:t>
            </a:r>
          </a:p>
          <a:p>
            <a:pPr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Provides Focus</a:t>
            </a:r>
          </a:p>
          <a:p>
            <a:pPr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Inclusive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29E46-CE99-B4C6-669B-46CBF99C7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6A8B-2FC3-267D-31BD-6BAAFE80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Data and Targets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B9A22-E52F-4047-58BB-573B99950434}"/>
              </a:ext>
            </a:extLst>
          </p:cNvPr>
          <p:cNvSpPr txBox="1"/>
          <p:nvPr/>
        </p:nvSpPr>
        <p:spPr>
          <a:xfrm>
            <a:off x="1252728" y="2013084"/>
            <a:ext cx="941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5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What you are going to measure</a:t>
            </a:r>
          </a:p>
          <a:p>
            <a:pPr marL="342900" indent="-342900">
              <a:spcAft>
                <a:spcPts val="15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Intended target</a:t>
            </a:r>
          </a:p>
          <a:p>
            <a:pPr marL="342900" indent="-342900">
              <a:spcAft>
                <a:spcPts val="15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When you are going to measure it</a:t>
            </a:r>
          </a:p>
          <a:p>
            <a:pPr marL="342900" indent="-342900">
              <a:spcAft>
                <a:spcPts val="15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Using what tool</a:t>
            </a:r>
          </a:p>
          <a:p>
            <a:pPr>
              <a:spcAft>
                <a:spcPts val="1500"/>
              </a:spcAft>
              <a:buSzTx/>
              <a:defRPr/>
            </a:pPr>
            <a:endParaRPr lang="en-US" sz="2200" dirty="0">
              <a:solidFill>
                <a:srgbClr val="2D637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2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29E46-CE99-B4C6-669B-46CBF99C7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6A8B-2FC3-267D-31BD-6BAAFE80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Data and Targets: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B9A22-E52F-4047-58BB-573B99950434}"/>
              </a:ext>
            </a:extLst>
          </p:cNvPr>
          <p:cNvSpPr txBox="1"/>
          <p:nvPr/>
        </p:nvSpPr>
        <p:spPr>
          <a:xfrm>
            <a:off x="1252728" y="2275974"/>
            <a:ext cx="9415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The conversion rate for admitted students will increase by 2% per year over the duration of this plan. This will be measured in spring of each year using Banner data.</a:t>
            </a:r>
          </a:p>
        </p:txBody>
      </p:sp>
    </p:spTree>
    <p:extLst>
      <p:ext uri="{BB962C8B-B14F-4D97-AF65-F5344CB8AC3E}">
        <p14:creationId xmlns:p14="http://schemas.microsoft.com/office/powerpoint/2010/main" val="4181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29E46-CE99-B4C6-669B-46CBF99C7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6A8B-2FC3-267D-31BD-6BAAFE80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Data and Targets: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B9A22-E52F-4047-58BB-573B99950434}"/>
              </a:ext>
            </a:extLst>
          </p:cNvPr>
          <p:cNvSpPr txBox="1"/>
          <p:nvPr/>
        </p:nvSpPr>
        <p:spPr>
          <a:xfrm>
            <a:off x="1252728" y="2275974"/>
            <a:ext cx="9415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The </a:t>
            </a:r>
            <a:r>
              <a:rPr lang="en-US" sz="2400" u="sng" dirty="0">
                <a:solidFill>
                  <a:srgbClr val="2D637F"/>
                </a:solidFill>
                <a:latin typeface="Century Gothic" panose="020B0502020202020204" pitchFamily="34" charset="0"/>
              </a:rPr>
              <a:t>conversion rate</a:t>
            </a: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 for admitted students will </a:t>
            </a:r>
            <a:r>
              <a:rPr lang="en-US" sz="2400" u="sng" dirty="0">
                <a:solidFill>
                  <a:srgbClr val="2D637F"/>
                </a:solidFill>
                <a:latin typeface="Century Gothic" panose="020B0502020202020204" pitchFamily="34" charset="0"/>
              </a:rPr>
              <a:t>increase by 2% per year</a:t>
            </a: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 over the duration of this plan. This will be measured in </a:t>
            </a:r>
            <a:r>
              <a:rPr lang="en-US" sz="2400" u="sng" dirty="0">
                <a:solidFill>
                  <a:srgbClr val="2D637F"/>
                </a:solidFill>
                <a:latin typeface="Century Gothic" panose="020B0502020202020204" pitchFamily="34" charset="0"/>
              </a:rPr>
              <a:t>spring of each year</a:t>
            </a: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 </a:t>
            </a:r>
            <a:r>
              <a:rPr lang="en-US" sz="2400" u="sng" dirty="0">
                <a:solidFill>
                  <a:srgbClr val="2D637F"/>
                </a:solidFill>
                <a:latin typeface="Century Gothic" panose="020B0502020202020204" pitchFamily="34" charset="0"/>
              </a:rPr>
              <a:t>using Banner data</a:t>
            </a: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2631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29E46-CE99-B4C6-669B-46CBF99C7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6A8B-2FC3-267D-31BD-6BAAFE80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Data and Targets: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B9A22-E52F-4047-58BB-573B99950434}"/>
              </a:ext>
            </a:extLst>
          </p:cNvPr>
          <p:cNvSpPr txBox="1"/>
          <p:nvPr/>
        </p:nvSpPr>
        <p:spPr>
          <a:xfrm>
            <a:off x="1252728" y="2275974"/>
            <a:ext cx="941527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Students using Inclusive Access during the first week of class will grow by 5% annually, as measured by online purchasing data each spring.</a:t>
            </a:r>
          </a:p>
          <a:p>
            <a:pPr>
              <a:spcAft>
                <a:spcPts val="1500"/>
              </a:spcAft>
              <a:defRPr/>
            </a:pPr>
            <a:endParaRPr lang="en-US" sz="2400" dirty="0">
              <a:solidFill>
                <a:srgbClr val="2D637F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1500"/>
              </a:spcAft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What? Target? When? How?</a:t>
            </a:r>
          </a:p>
        </p:txBody>
      </p:sp>
    </p:spTree>
    <p:extLst>
      <p:ext uri="{BB962C8B-B14F-4D97-AF65-F5344CB8AC3E}">
        <p14:creationId xmlns:p14="http://schemas.microsoft.com/office/powerpoint/2010/main" val="421540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CFD07-3DB4-BB03-6B9C-665CD8372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9891-C67F-204C-B919-3A6F83F22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951" y="708414"/>
            <a:ext cx="3545414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Team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8CFFBA-EE9A-4EB1-A686-59E6725CE257}"/>
              </a:ext>
            </a:extLst>
          </p:cNvPr>
          <p:cNvSpPr txBox="1"/>
          <p:nvPr/>
        </p:nvSpPr>
        <p:spPr>
          <a:xfrm>
            <a:off x="1252728" y="2013084"/>
            <a:ext cx="941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5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What you are going to measure</a:t>
            </a:r>
          </a:p>
          <a:p>
            <a:pPr marL="342900" indent="-342900">
              <a:spcAft>
                <a:spcPts val="15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Intended target</a:t>
            </a:r>
          </a:p>
          <a:p>
            <a:pPr marL="342900" indent="-342900">
              <a:spcAft>
                <a:spcPts val="15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When you are going to measure it</a:t>
            </a:r>
          </a:p>
          <a:p>
            <a:pPr marL="342900" indent="-342900">
              <a:spcAft>
                <a:spcPts val="150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Using what tool</a:t>
            </a:r>
          </a:p>
          <a:p>
            <a:pPr>
              <a:spcAft>
                <a:spcPts val="1500"/>
              </a:spcAft>
              <a:buSzTx/>
              <a:defRPr/>
            </a:pPr>
            <a:endParaRPr lang="en-US" sz="2200" dirty="0">
              <a:solidFill>
                <a:srgbClr val="2D637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9220E-E4F2-FDDB-1832-EFAF08063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2FDE-D32D-BAB7-4EC8-67627617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951" y="3429000"/>
            <a:ext cx="10699701" cy="948679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Guess what? The DPR Plan is done!</a:t>
            </a:r>
          </a:p>
        </p:txBody>
      </p:sp>
      <p:pic>
        <p:nvPicPr>
          <p:cNvPr id="3" name="Picture 2" descr="Strategic Plan Cartoons Stock ...">
            <a:extLst>
              <a:ext uri="{FF2B5EF4-FFF2-40B4-BE49-F238E27FC236}">
                <a16:creationId xmlns:a16="http://schemas.microsoft.com/office/drawing/2014/main" id="{E71BA724-2075-4930-B8BB-1CA24996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78" y="1917588"/>
            <a:ext cx="4731286" cy="375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3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25CF9-7EC6-7CC4-D9D8-5D7184BBC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007A9-4BA3-D235-1C97-9206349F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DPR Plan Recap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5F23E-38EB-475A-C1B1-821766AF3967}"/>
              </a:ext>
            </a:extLst>
          </p:cNvPr>
          <p:cNvSpPr txBox="1"/>
          <p:nvPr/>
        </p:nvSpPr>
        <p:spPr>
          <a:xfrm>
            <a:off x="1252727" y="1857479"/>
            <a:ext cx="9257617" cy="308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200" b="1" dirty="0">
                <a:solidFill>
                  <a:srgbClr val="2D637F"/>
                </a:solidFill>
                <a:latin typeface="Century Gothic" panose="020B0502020202020204" pitchFamily="34" charset="0"/>
              </a:rPr>
              <a:t>Plan</a:t>
            </a:r>
            <a:endParaRPr lang="en-US" sz="2200" dirty="0">
              <a:solidFill>
                <a:srgbClr val="2D637F"/>
              </a:solidFill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D637F"/>
                </a:solidFill>
                <a:latin typeface="Century Gothic" panose="020B0502020202020204" pitchFamily="34" charset="0"/>
              </a:rPr>
              <a:t>Part 1: Department mission statement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D637F"/>
                </a:solidFill>
                <a:latin typeface="Century Gothic" panose="020B0502020202020204" pitchFamily="34" charset="0"/>
              </a:rPr>
              <a:t>Part 2: Strategic plan goal connection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D637F"/>
                </a:solidFill>
                <a:latin typeface="Century Gothic" panose="020B0502020202020204" pitchFamily="34" charset="0"/>
              </a:rPr>
              <a:t>Part 3: Department goals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D637F"/>
                </a:solidFill>
                <a:latin typeface="Century Gothic" panose="020B0502020202020204" pitchFamily="34" charset="0"/>
              </a:rPr>
              <a:t>Part 4: Department activities supporting goals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D637F"/>
                </a:solidFill>
                <a:latin typeface="Century Gothic" panose="020B0502020202020204" pitchFamily="34" charset="0"/>
              </a:rPr>
              <a:t>Part 5: Measurement (what, how and when)</a:t>
            </a:r>
          </a:p>
        </p:txBody>
      </p:sp>
    </p:spTree>
    <p:extLst>
      <p:ext uri="{BB962C8B-B14F-4D97-AF65-F5344CB8AC3E}">
        <p14:creationId xmlns:p14="http://schemas.microsoft.com/office/powerpoint/2010/main" val="4427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25CF9-7EC6-7CC4-D9D8-5D7184BBC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007A9-4BA3-D235-1C97-9206349F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DPR Plan Recap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5F23E-38EB-475A-C1B1-821766AF3967}"/>
              </a:ext>
            </a:extLst>
          </p:cNvPr>
          <p:cNvSpPr txBox="1"/>
          <p:nvPr/>
        </p:nvSpPr>
        <p:spPr>
          <a:xfrm>
            <a:off x="1252728" y="2102803"/>
            <a:ext cx="922608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Duration: Three to five years, but . . . you can update if major initiatives change your course.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Submit to your SLT member for review and feedback by mid-spring term.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Word template.</a:t>
            </a:r>
          </a:p>
          <a:p>
            <a:pPr algn="ctr"/>
            <a:endParaRPr lang="en-US" sz="2400" b="1" dirty="0">
              <a:solidFill>
                <a:srgbClr val="2D637F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2D637F"/>
                </a:solidFill>
                <a:latin typeface="Century Gothic" panose="020B0502020202020204" pitchFamily="34" charset="0"/>
              </a:rPr>
              <a:t>And you have support!</a:t>
            </a:r>
          </a:p>
        </p:txBody>
      </p:sp>
    </p:spTree>
    <p:extLst>
      <p:ext uri="{BB962C8B-B14F-4D97-AF65-F5344CB8AC3E}">
        <p14:creationId xmlns:p14="http://schemas.microsoft.com/office/powerpoint/2010/main" val="19209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25CF9-7EC6-7CC4-D9D8-5D7184BBC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007A9-4BA3-D235-1C97-9206349F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DPR Plan Recap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5F23E-38EB-475A-C1B1-821766AF3967}"/>
              </a:ext>
            </a:extLst>
          </p:cNvPr>
          <p:cNvSpPr txBox="1"/>
          <p:nvPr/>
        </p:nvSpPr>
        <p:spPr>
          <a:xfrm>
            <a:off x="3314587" y="2451809"/>
            <a:ext cx="531859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No novels!</a:t>
            </a:r>
          </a:p>
          <a:p>
            <a:pPr algn="ctr">
              <a:spcAft>
                <a:spcPts val="1500"/>
              </a:spcAft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No dissertations!</a:t>
            </a:r>
          </a:p>
          <a:p>
            <a:pPr algn="ctr">
              <a:spcAft>
                <a:spcPts val="1500"/>
              </a:spcAft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Short and simple!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FE1EF-AA0E-4852-AB61-AD7DE2CB617E}"/>
              </a:ext>
            </a:extLst>
          </p:cNvPr>
          <p:cNvSpPr txBox="1"/>
          <p:nvPr/>
        </p:nvSpPr>
        <p:spPr>
          <a:xfrm>
            <a:off x="5201264" y="4509579"/>
            <a:ext cx="178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(please)</a:t>
            </a:r>
          </a:p>
        </p:txBody>
      </p:sp>
    </p:spTree>
    <p:extLst>
      <p:ext uri="{BB962C8B-B14F-4D97-AF65-F5344CB8AC3E}">
        <p14:creationId xmlns:p14="http://schemas.microsoft.com/office/powerpoint/2010/main" val="383663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F83A-81FC-2557-21FA-AF0513E5A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4514" y="3924221"/>
            <a:ext cx="4783775" cy="1822803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 &amp; Program Review: Part I - Plan: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3173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71A90-85D4-943B-8F56-686C98331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EB810-DDF7-6879-BF4D-6574091D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Foundational Principles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20F8D-6141-434B-73C4-4E6AA9750D73}"/>
              </a:ext>
            </a:extLst>
          </p:cNvPr>
          <p:cNvSpPr txBox="1"/>
          <p:nvPr/>
        </p:nvSpPr>
        <p:spPr>
          <a:xfrm>
            <a:off x="2982457" y="2828835"/>
            <a:ext cx="5629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And, oh – there’s the:</a:t>
            </a:r>
          </a:p>
          <a:p>
            <a:pPr algn="ctr"/>
            <a:endParaRPr lang="en-US" sz="2400" dirty="0">
              <a:solidFill>
                <a:srgbClr val="2D637F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Accreditation Factor!</a:t>
            </a:r>
          </a:p>
        </p:txBody>
      </p:sp>
    </p:spTree>
    <p:extLst>
      <p:ext uri="{BB962C8B-B14F-4D97-AF65-F5344CB8AC3E}">
        <p14:creationId xmlns:p14="http://schemas.microsoft.com/office/powerpoint/2010/main" val="329324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F83A-81FC-2557-21FA-AF0513E5A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4514" y="3924221"/>
            <a:ext cx="4783775" cy="182280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Department &amp; Program Review: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91359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18380-E8CE-4592-E9EB-D57DE3DDA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7683-FE5F-0E57-BE38-B68BD47E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Foundational Principles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B69B41-711E-FE19-995E-C151F64A9958}"/>
              </a:ext>
            </a:extLst>
          </p:cNvPr>
          <p:cNvSpPr txBox="1"/>
          <p:nvPr/>
        </p:nvSpPr>
        <p:spPr>
          <a:xfrm>
            <a:off x="2437276" y="2185966"/>
            <a:ext cx="5629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COCC Plan, Goals &amp; Improvements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99723-2B79-8F6B-B61D-D7B0C38B2107}"/>
              </a:ext>
            </a:extLst>
          </p:cNvPr>
          <p:cNvSpPr txBox="1"/>
          <p:nvPr/>
        </p:nvSpPr>
        <p:spPr>
          <a:xfrm>
            <a:off x="2269187" y="3099736"/>
            <a:ext cx="5966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Division Plan, Goals &amp; Improvements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0F7DD-A503-B012-4B33-DC17E1EA00D9}"/>
              </a:ext>
            </a:extLst>
          </p:cNvPr>
          <p:cNvSpPr txBox="1"/>
          <p:nvPr/>
        </p:nvSpPr>
        <p:spPr>
          <a:xfrm>
            <a:off x="2269187" y="4013506"/>
            <a:ext cx="5918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Unit Plan, Goals &amp; Improvements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63E378-E9FD-7485-2962-AE7EFD2ECCE9}"/>
              </a:ext>
            </a:extLst>
          </p:cNvPr>
          <p:cNvSpPr txBox="1"/>
          <p:nvPr/>
        </p:nvSpPr>
        <p:spPr>
          <a:xfrm>
            <a:off x="1909478" y="4927276"/>
            <a:ext cx="663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Department Plan, Goals &amp; Improvements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595168-00D5-4EB3-BED5-D6D4D0A51E6C}"/>
              </a:ext>
            </a:extLst>
          </p:cNvPr>
          <p:cNvCxnSpPr>
            <a:stCxn id="7" idx="0"/>
          </p:cNvCxnSpPr>
          <p:nvPr/>
        </p:nvCxnSpPr>
        <p:spPr>
          <a:xfrm flipV="1">
            <a:off x="5228661" y="4552335"/>
            <a:ext cx="2100" cy="37494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FF7EAA-63B0-4C2B-99EB-1DC396F2D2FC}"/>
              </a:ext>
            </a:extLst>
          </p:cNvPr>
          <p:cNvCxnSpPr/>
          <p:nvPr/>
        </p:nvCxnSpPr>
        <p:spPr>
          <a:xfrm flipV="1">
            <a:off x="5226560" y="3562716"/>
            <a:ext cx="2100" cy="37494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A806E9-AF34-476C-8FBB-5AAF344E6067}"/>
              </a:ext>
            </a:extLst>
          </p:cNvPr>
          <p:cNvCxnSpPr/>
          <p:nvPr/>
        </p:nvCxnSpPr>
        <p:spPr>
          <a:xfrm flipV="1">
            <a:off x="5224460" y="2686213"/>
            <a:ext cx="2100" cy="37494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26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18380-E8CE-4592-E9EB-D57DE3DDA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7683-FE5F-0E57-BE38-B68BD47E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Foundational Principles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B69B41-711E-FE19-995E-C151F64A9958}"/>
              </a:ext>
            </a:extLst>
          </p:cNvPr>
          <p:cNvSpPr txBox="1"/>
          <p:nvPr/>
        </p:nvSpPr>
        <p:spPr>
          <a:xfrm>
            <a:off x="2437276" y="2185966"/>
            <a:ext cx="5629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COCC Plan, Goals &amp; Improvements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99723-2B79-8F6B-B61D-D7B0C38B2107}"/>
              </a:ext>
            </a:extLst>
          </p:cNvPr>
          <p:cNvSpPr txBox="1"/>
          <p:nvPr/>
        </p:nvSpPr>
        <p:spPr>
          <a:xfrm>
            <a:off x="2269187" y="3099736"/>
            <a:ext cx="5966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Division Plan, Goals &amp; Improvements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0F7DD-A503-B012-4B33-DC17E1EA00D9}"/>
              </a:ext>
            </a:extLst>
          </p:cNvPr>
          <p:cNvSpPr txBox="1"/>
          <p:nvPr/>
        </p:nvSpPr>
        <p:spPr>
          <a:xfrm>
            <a:off x="2269187" y="4013506"/>
            <a:ext cx="5918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Unit Plan, Goals &amp; Improvements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63E378-E9FD-7485-2962-AE7EFD2ECCE9}"/>
              </a:ext>
            </a:extLst>
          </p:cNvPr>
          <p:cNvSpPr txBox="1"/>
          <p:nvPr/>
        </p:nvSpPr>
        <p:spPr>
          <a:xfrm>
            <a:off x="1909478" y="4927276"/>
            <a:ext cx="663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D637F"/>
                </a:solidFill>
                <a:latin typeface="Century Gothic" panose="020B0502020202020204" pitchFamily="34" charset="0"/>
              </a:rPr>
              <a:t>Department Plan, Goals &amp; Improvements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595168-00D5-4EB3-BED5-D6D4D0A51E6C}"/>
              </a:ext>
            </a:extLst>
          </p:cNvPr>
          <p:cNvCxnSpPr>
            <a:stCxn id="7" idx="0"/>
          </p:cNvCxnSpPr>
          <p:nvPr/>
        </p:nvCxnSpPr>
        <p:spPr>
          <a:xfrm flipV="1">
            <a:off x="5228661" y="4552335"/>
            <a:ext cx="2100" cy="37494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FF7EAA-63B0-4C2B-99EB-1DC396F2D2FC}"/>
              </a:ext>
            </a:extLst>
          </p:cNvPr>
          <p:cNvCxnSpPr/>
          <p:nvPr/>
        </p:nvCxnSpPr>
        <p:spPr>
          <a:xfrm flipV="1">
            <a:off x="5226560" y="3562716"/>
            <a:ext cx="2100" cy="37494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A806E9-AF34-476C-8FBB-5AAF344E6067}"/>
              </a:ext>
            </a:extLst>
          </p:cNvPr>
          <p:cNvCxnSpPr/>
          <p:nvPr/>
        </p:nvCxnSpPr>
        <p:spPr>
          <a:xfrm flipV="1">
            <a:off x="5224460" y="2686213"/>
            <a:ext cx="2100" cy="37494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8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ACC35-146E-608B-10CF-FF1FBF69A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AF13-DAE2-DD8F-9228-237FE4E8B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499" y="3442447"/>
            <a:ext cx="9255158" cy="948679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DPR Overview</a:t>
            </a:r>
          </a:p>
        </p:txBody>
      </p:sp>
    </p:spTree>
    <p:extLst>
      <p:ext uri="{BB962C8B-B14F-4D97-AF65-F5344CB8AC3E}">
        <p14:creationId xmlns:p14="http://schemas.microsoft.com/office/powerpoint/2010/main" val="89432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4CAF9-56B4-2FF6-3BF3-43B1D940D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C4EC6-4876-036D-B270-5A1AEE06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DPR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17A63-12F3-6EEF-9179-282F3E84D3A6}"/>
              </a:ext>
            </a:extLst>
          </p:cNvPr>
          <p:cNvSpPr txBox="1"/>
          <p:nvPr/>
        </p:nvSpPr>
        <p:spPr>
          <a:xfrm>
            <a:off x="1252729" y="2102803"/>
            <a:ext cx="5662422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rgbClr val="2D637F"/>
                </a:solidFill>
                <a:latin typeface="Century Gothic" panose="020B0502020202020204" pitchFamily="34" charset="0"/>
              </a:rPr>
              <a:t>Plan (three to five years)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2875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Part 1: Mission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2875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Part 2:	Strategic Plan Connection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2875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Part 3: 	Goals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2875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Part 4: 	Activities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2875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Part 5: 	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F16C1-906C-4E01-AE8C-CB34AE57271F}"/>
              </a:ext>
            </a:extLst>
          </p:cNvPr>
          <p:cNvSpPr txBox="1"/>
          <p:nvPr/>
        </p:nvSpPr>
        <p:spPr>
          <a:xfrm>
            <a:off x="7138225" y="2102486"/>
            <a:ext cx="403479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rgbClr val="2D637F"/>
                </a:solidFill>
                <a:latin typeface="Century Gothic" panose="020B0502020202020204" pitchFamily="34" charset="0"/>
              </a:rPr>
              <a:t>Report (annual)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8590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Part 5: 	Data Findings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8590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Part 6: 	Analysis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85900" algn="l"/>
              </a:tabLst>
            </a:pPr>
            <a:r>
              <a:rPr lang="en-US" sz="2400" dirty="0">
                <a:solidFill>
                  <a:srgbClr val="2D637F"/>
                </a:solidFill>
                <a:latin typeface="Century Gothic" panose="020B0502020202020204" pitchFamily="34" charset="0"/>
              </a:rPr>
              <a:t>Part 7: 	Action Plan</a:t>
            </a:r>
          </a:p>
        </p:txBody>
      </p:sp>
    </p:spTree>
    <p:extLst>
      <p:ext uri="{BB962C8B-B14F-4D97-AF65-F5344CB8AC3E}">
        <p14:creationId xmlns:p14="http://schemas.microsoft.com/office/powerpoint/2010/main" val="31525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DCAC5-E1A9-0DFC-CE21-7D51D00EE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6BCD-86B3-B315-1989-9A014E09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DPR Overview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1090FF-E9BB-626D-FB12-E8C75BCA18F5}"/>
              </a:ext>
            </a:extLst>
          </p:cNvPr>
          <p:cNvGrpSpPr/>
          <p:nvPr/>
        </p:nvGrpSpPr>
        <p:grpSpPr>
          <a:xfrm>
            <a:off x="5631440" y="1186648"/>
            <a:ext cx="1325880" cy="1325563"/>
            <a:chOff x="5062653" y="1494263"/>
            <a:chExt cx="1325880" cy="132556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754079E-C7F6-BEA3-B985-CD52A60F84E6}"/>
                </a:ext>
              </a:extLst>
            </p:cNvPr>
            <p:cNvSpPr/>
            <p:nvPr/>
          </p:nvSpPr>
          <p:spPr>
            <a:xfrm>
              <a:off x="5062653" y="1494263"/>
              <a:ext cx="1325880" cy="13255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7A3676-B762-43D5-F78C-1A8617047DE5}"/>
                </a:ext>
              </a:extLst>
            </p:cNvPr>
            <p:cNvSpPr txBox="1"/>
            <p:nvPr/>
          </p:nvSpPr>
          <p:spPr>
            <a:xfrm>
              <a:off x="5211336" y="1921874"/>
              <a:ext cx="10556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Goals</a:t>
              </a:r>
              <a:endParaRPr lang="en-U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DF6867-EEB0-97AC-D4AF-ADCCE55C4380}"/>
              </a:ext>
            </a:extLst>
          </p:cNvPr>
          <p:cNvGrpSpPr/>
          <p:nvPr/>
        </p:nvGrpSpPr>
        <p:grpSpPr>
          <a:xfrm>
            <a:off x="7274559" y="2386307"/>
            <a:ext cx="1325880" cy="1325563"/>
            <a:chOff x="6910039" y="2496142"/>
            <a:chExt cx="1325880" cy="132556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B30F8A-5FD7-85B7-A982-415E8B8CD74E}"/>
                </a:ext>
              </a:extLst>
            </p:cNvPr>
            <p:cNvSpPr/>
            <p:nvPr/>
          </p:nvSpPr>
          <p:spPr>
            <a:xfrm>
              <a:off x="6910039" y="2496142"/>
              <a:ext cx="1325880" cy="13255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03F628-8411-DA10-592C-5130DB0093A3}"/>
                </a:ext>
              </a:extLst>
            </p:cNvPr>
            <p:cNvSpPr txBox="1"/>
            <p:nvPr/>
          </p:nvSpPr>
          <p:spPr>
            <a:xfrm>
              <a:off x="6910040" y="2976852"/>
              <a:ext cx="132587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Activities</a:t>
              </a:r>
              <a:endParaRPr lang="en-U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8AA1C0-4CC0-06B8-4356-E995C9E25067}"/>
              </a:ext>
            </a:extLst>
          </p:cNvPr>
          <p:cNvGrpSpPr/>
          <p:nvPr/>
        </p:nvGrpSpPr>
        <p:grpSpPr>
          <a:xfrm>
            <a:off x="6676110" y="4436247"/>
            <a:ext cx="1325880" cy="1325563"/>
            <a:chOff x="5640572" y="4427034"/>
            <a:chExt cx="1325880" cy="132556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BC228E9-2812-62E9-1A20-5E2F84E998E5}"/>
                </a:ext>
              </a:extLst>
            </p:cNvPr>
            <p:cNvSpPr/>
            <p:nvPr/>
          </p:nvSpPr>
          <p:spPr>
            <a:xfrm>
              <a:off x="5640572" y="4427034"/>
              <a:ext cx="1325880" cy="13255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A598B6-8F12-4DBD-F8A7-8AF806F2DB96}"/>
                </a:ext>
              </a:extLst>
            </p:cNvPr>
            <p:cNvSpPr txBox="1"/>
            <p:nvPr/>
          </p:nvSpPr>
          <p:spPr>
            <a:xfrm>
              <a:off x="5640572" y="4852590"/>
              <a:ext cx="13258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Measure</a:t>
              </a:r>
              <a:endParaRPr lang="en-U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A3EC0C-D760-3F85-9AB3-7A1F84CA95EC}"/>
              </a:ext>
            </a:extLst>
          </p:cNvPr>
          <p:cNvGrpSpPr/>
          <p:nvPr/>
        </p:nvGrpSpPr>
        <p:grpSpPr>
          <a:xfrm>
            <a:off x="4587015" y="4434522"/>
            <a:ext cx="1325880" cy="1325563"/>
            <a:chOff x="3736773" y="3941551"/>
            <a:chExt cx="1325880" cy="132556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B9FD6B-0EED-74B4-67D1-44755F7C47BF}"/>
                </a:ext>
              </a:extLst>
            </p:cNvPr>
            <p:cNvSpPr/>
            <p:nvPr/>
          </p:nvSpPr>
          <p:spPr>
            <a:xfrm>
              <a:off x="3736773" y="3941551"/>
              <a:ext cx="1325880" cy="13255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D1ACBA-2758-9540-0D29-BE957E496A84}"/>
                </a:ext>
              </a:extLst>
            </p:cNvPr>
            <p:cNvSpPr txBox="1"/>
            <p:nvPr/>
          </p:nvSpPr>
          <p:spPr>
            <a:xfrm>
              <a:off x="3736773" y="4352693"/>
              <a:ext cx="13258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Analyze</a:t>
              </a:r>
              <a:endParaRPr lang="en-U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196BBE-40B0-18CA-1FA2-A7E467891F48}"/>
              </a:ext>
            </a:extLst>
          </p:cNvPr>
          <p:cNvGrpSpPr/>
          <p:nvPr/>
        </p:nvGrpSpPr>
        <p:grpSpPr>
          <a:xfrm>
            <a:off x="3924075" y="2423478"/>
            <a:ext cx="1325880" cy="1325563"/>
            <a:chOff x="3343965" y="2268081"/>
            <a:chExt cx="1325880" cy="132556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B61F284-945A-4484-2D6E-92F975821C25}"/>
                </a:ext>
              </a:extLst>
            </p:cNvPr>
            <p:cNvSpPr/>
            <p:nvPr/>
          </p:nvSpPr>
          <p:spPr>
            <a:xfrm>
              <a:off x="3343965" y="2268081"/>
              <a:ext cx="1325880" cy="13255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2278CA-1141-5254-4DD5-94188C61EB36}"/>
                </a:ext>
              </a:extLst>
            </p:cNvPr>
            <p:cNvSpPr txBox="1"/>
            <p:nvPr/>
          </p:nvSpPr>
          <p:spPr>
            <a:xfrm>
              <a:off x="3343965" y="2693637"/>
              <a:ext cx="13258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Act</a:t>
              </a:r>
              <a:endParaRPr lang="en-U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8EB6F04-B1AF-4034-9B3E-C021B6F4B209}"/>
              </a:ext>
            </a:extLst>
          </p:cNvPr>
          <p:cNvGrpSpPr/>
          <p:nvPr/>
        </p:nvGrpSpPr>
        <p:grpSpPr>
          <a:xfrm>
            <a:off x="5631440" y="2962214"/>
            <a:ext cx="1325880" cy="1325563"/>
            <a:chOff x="5051330" y="2962214"/>
            <a:chExt cx="1325880" cy="132556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F7C9497-45D8-52D1-7EB0-A5ECAC946955}"/>
                </a:ext>
              </a:extLst>
            </p:cNvPr>
            <p:cNvSpPr/>
            <p:nvPr/>
          </p:nvSpPr>
          <p:spPr>
            <a:xfrm>
              <a:off x="5051330" y="2962214"/>
              <a:ext cx="1325880" cy="1325563"/>
            </a:xfrm>
            <a:prstGeom prst="ellipse">
              <a:avLst/>
            </a:prstGeom>
            <a:solidFill>
              <a:srgbClr val="2D63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486963-A7BF-3694-2C37-E01AFC57C7F8}"/>
                </a:ext>
              </a:extLst>
            </p:cNvPr>
            <p:cNvSpPr txBox="1"/>
            <p:nvPr/>
          </p:nvSpPr>
          <p:spPr>
            <a:xfrm>
              <a:off x="5051330" y="3387770"/>
              <a:ext cx="13258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Mission</a:t>
              </a:r>
              <a:endParaRPr lang="en-U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5C3DE01-0BBB-F879-F58B-91357F504363}"/>
              </a:ext>
            </a:extLst>
          </p:cNvPr>
          <p:cNvSpPr/>
          <p:nvPr/>
        </p:nvSpPr>
        <p:spPr>
          <a:xfrm rot="2399281">
            <a:off x="7068997" y="1948311"/>
            <a:ext cx="625609" cy="27215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AB51FDA-FED3-1D8D-4F43-10318C33EF10}"/>
              </a:ext>
            </a:extLst>
          </p:cNvPr>
          <p:cNvSpPr/>
          <p:nvPr/>
        </p:nvSpPr>
        <p:spPr>
          <a:xfrm rot="7092856">
            <a:off x="7476111" y="3991776"/>
            <a:ext cx="625609" cy="27215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116781A1-0DC0-58FE-226F-27502607B681}"/>
              </a:ext>
            </a:extLst>
          </p:cNvPr>
          <p:cNvSpPr/>
          <p:nvPr/>
        </p:nvSpPr>
        <p:spPr>
          <a:xfrm rot="10800000">
            <a:off x="5954458" y="5031003"/>
            <a:ext cx="625609" cy="27215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7D8C414B-CF2E-131D-7088-F69702DA8793}"/>
              </a:ext>
            </a:extLst>
          </p:cNvPr>
          <p:cNvSpPr/>
          <p:nvPr/>
        </p:nvSpPr>
        <p:spPr>
          <a:xfrm rot="14925206">
            <a:off x="4527905" y="3958758"/>
            <a:ext cx="625609" cy="27215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14742CE1-0F10-BBAC-A211-7AFB39D60260}"/>
              </a:ext>
            </a:extLst>
          </p:cNvPr>
          <p:cNvSpPr/>
          <p:nvPr/>
        </p:nvSpPr>
        <p:spPr>
          <a:xfrm rot="19248509">
            <a:off x="5053346" y="2188535"/>
            <a:ext cx="625609" cy="27215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CC COLORS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91B7DB"/>
      </a:accent1>
      <a:accent2>
        <a:srgbClr val="2C637F"/>
      </a:accent2>
      <a:accent3>
        <a:srgbClr val="EEB111"/>
      </a:accent3>
      <a:accent4>
        <a:srgbClr val="2CAFA3"/>
      </a:accent4>
      <a:accent5>
        <a:srgbClr val="78A22F"/>
      </a:accent5>
      <a:accent6>
        <a:srgbClr val="956E8E"/>
      </a:accent6>
      <a:hlink>
        <a:srgbClr val="0096D6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957E7238-8729-E946-B6F9-168592CCD2BD}" vid="{19E291AF-B4FB-B242-82AD-B9BB0EA228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mpr-template-b2</Template>
  <TotalTime>2</TotalTime>
  <Words>1518</Words>
  <Application>Microsoft Office PowerPoint</Application>
  <PresentationFormat>Widescreen</PresentationFormat>
  <Paragraphs>250</Paragraphs>
  <Slides>40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Gothic</vt:lpstr>
      <vt:lpstr>Wingdings</vt:lpstr>
      <vt:lpstr>Office Theme</vt:lpstr>
      <vt:lpstr>Department &amp; Program Review – Part I:   Overview and DPR Plan</vt:lpstr>
      <vt:lpstr>The What &amp; Why of Assessment</vt:lpstr>
      <vt:lpstr>Foundational Principles</vt:lpstr>
      <vt:lpstr>Foundational Principles</vt:lpstr>
      <vt:lpstr>Foundational Principles</vt:lpstr>
      <vt:lpstr>Foundational Principles</vt:lpstr>
      <vt:lpstr>DPR Overview</vt:lpstr>
      <vt:lpstr>DPR Overview</vt:lpstr>
      <vt:lpstr>DPR Overview</vt:lpstr>
      <vt:lpstr>Breaking it Down: Mission (DPR Part 1)</vt:lpstr>
      <vt:lpstr>Mission Statement</vt:lpstr>
      <vt:lpstr>Examples</vt:lpstr>
      <vt:lpstr>Team Time</vt:lpstr>
      <vt:lpstr>Breaking it Down: Strategic Plan Connection (DPR Part 2)</vt:lpstr>
      <vt:lpstr>Strategic Plan Connection</vt:lpstr>
      <vt:lpstr>Strategic Plan Connection</vt:lpstr>
      <vt:lpstr>Strategic Plan Connection</vt:lpstr>
      <vt:lpstr>Team Time</vt:lpstr>
      <vt:lpstr>Breaking it Down: Department Goals (DPR Part 3)</vt:lpstr>
      <vt:lpstr>Goals vs. Outcomes</vt:lpstr>
      <vt:lpstr>Goals vs. Outcomes: Definition</vt:lpstr>
      <vt:lpstr>Goals vs. Outcomes: Examples</vt:lpstr>
      <vt:lpstr>Goals vs. Outcomes: Examples</vt:lpstr>
      <vt:lpstr>Goals vs. Outcomes</vt:lpstr>
      <vt:lpstr>Team Time</vt:lpstr>
      <vt:lpstr>Breaking it Down: Activities (DPR Part 4)</vt:lpstr>
      <vt:lpstr>Activities</vt:lpstr>
      <vt:lpstr>Breaking it Down: Measurement  (DPR Part 5)</vt:lpstr>
      <vt:lpstr>Data and Targets</vt:lpstr>
      <vt:lpstr>Data and Targets</vt:lpstr>
      <vt:lpstr>Data and Targets: Examples</vt:lpstr>
      <vt:lpstr>Data and Targets: Examples</vt:lpstr>
      <vt:lpstr>Data and Targets: Examples</vt:lpstr>
      <vt:lpstr>Team Time</vt:lpstr>
      <vt:lpstr>Guess what? The DPR Plan is done!</vt:lpstr>
      <vt:lpstr>DPR Plan Recap</vt:lpstr>
      <vt:lpstr>DPR Plan Recap</vt:lpstr>
      <vt:lpstr>DPR Plan Recap</vt:lpstr>
      <vt:lpstr>Department &amp; Program Review: Part I - Plan: Questions?</vt:lpstr>
      <vt:lpstr>Department &amp; Program Review: 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Violissi</dc:creator>
  <cp:lastModifiedBy>Alicia Moore</cp:lastModifiedBy>
  <cp:revision>2</cp:revision>
  <dcterms:created xsi:type="dcterms:W3CDTF">2025-03-07T00:06:43Z</dcterms:created>
  <dcterms:modified xsi:type="dcterms:W3CDTF">2025-06-30T18:56:41Z</dcterms:modified>
</cp:coreProperties>
</file>