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tags/tag3.xml" ContentType="application/vnd.openxmlformats-officedocument.presentationml.tags+xml"/>
  <Override PartName="/ppt/notesSlides/notesSlide31.xml" ContentType="application/vnd.openxmlformats-officedocument.presentationml.notesSlid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tags/tag4.xml" ContentType="application/vnd.openxmlformats-officedocument.presentationml.tags+xml"/>
  <Override PartName="/ppt/notesSlides/notesSlide32.xml" ContentType="application/vnd.openxmlformats-officedocument.presentationml.notesSlide+xml"/>
  <Override PartName="/ppt/tags/tag5.xml" ContentType="application/vnd.openxmlformats-officedocument.presentationml.tags+xml"/>
  <Override PartName="/ppt/notesSlides/notesSlide33.xml" ContentType="application/vnd.openxmlformats-officedocument.presentationml.notesSlid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tags/tag6.xml" ContentType="application/vnd.openxmlformats-officedocument.presentationml.tags+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tags/tag7.xml" ContentType="application/vnd.openxmlformats-officedocument.presentationml.tags+xml"/>
  <Override PartName="/ppt/notesSlides/notesSlide36.xml" ContentType="application/vnd.openxmlformats-officedocument.presentationml.notesSlide+xml"/>
  <Override PartName="/ppt/tags/tag8.xml" ContentType="application/vnd.openxmlformats-officedocument.presentationml.tags+xml"/>
  <Override PartName="/ppt/notesSlides/notesSlide37.xml" ContentType="application/vnd.openxmlformats-officedocument.presentationml.notesSlide+xml"/>
  <Override PartName="/ppt/tags/tag9.xml" ContentType="application/vnd.openxmlformats-officedocument.presentationml.tags+xml"/>
  <Override PartName="/ppt/notesSlides/notesSlide38.xml" ContentType="application/vnd.openxmlformats-officedocument.presentationml.notesSlid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tags/tag10.xml" ContentType="application/vnd.openxmlformats-officedocument.presentationml.tags+xml"/>
  <Override PartName="/ppt/notesSlides/notesSlide39.xml" ContentType="application/vnd.openxmlformats-officedocument.presentationml.notesSlide+xml"/>
  <Override PartName="/ppt/tags/tag11.xml" ContentType="application/vnd.openxmlformats-officedocument.presentationml.tags+xml"/>
  <Override PartName="/ppt/notesSlides/notesSlide40.xml" ContentType="application/vnd.openxmlformats-officedocument.presentationml.notesSlide+xml"/>
  <Override PartName="/ppt/tags/tag12.xml" ContentType="application/vnd.openxmlformats-officedocument.presentationml.tags+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50"/>
  </p:notesMasterIdLst>
  <p:sldIdLst>
    <p:sldId id="256" r:id="rId5"/>
    <p:sldId id="280" r:id="rId6"/>
    <p:sldId id="329" r:id="rId7"/>
    <p:sldId id="281" r:id="rId8"/>
    <p:sldId id="325" r:id="rId9"/>
    <p:sldId id="268" r:id="rId10"/>
    <p:sldId id="332" r:id="rId11"/>
    <p:sldId id="288" r:id="rId12"/>
    <p:sldId id="292" r:id="rId13"/>
    <p:sldId id="293" r:id="rId14"/>
    <p:sldId id="330" r:id="rId15"/>
    <p:sldId id="297" r:id="rId16"/>
    <p:sldId id="298" r:id="rId17"/>
    <p:sldId id="299" r:id="rId18"/>
    <p:sldId id="300" r:id="rId19"/>
    <p:sldId id="333" r:id="rId20"/>
    <p:sldId id="302" r:id="rId21"/>
    <p:sldId id="301" r:id="rId22"/>
    <p:sldId id="327" r:id="rId23"/>
    <p:sldId id="304" r:id="rId24"/>
    <p:sldId id="305" r:id="rId25"/>
    <p:sldId id="306" r:id="rId26"/>
    <p:sldId id="307" r:id="rId27"/>
    <p:sldId id="308" r:id="rId28"/>
    <p:sldId id="334" r:id="rId29"/>
    <p:sldId id="309" r:id="rId30"/>
    <p:sldId id="310" r:id="rId31"/>
    <p:sldId id="311" r:id="rId32"/>
    <p:sldId id="312" r:id="rId33"/>
    <p:sldId id="335" r:id="rId34"/>
    <p:sldId id="313" r:id="rId35"/>
    <p:sldId id="315" r:id="rId36"/>
    <p:sldId id="316" r:id="rId37"/>
    <p:sldId id="317" r:id="rId38"/>
    <p:sldId id="336" r:id="rId39"/>
    <p:sldId id="320" r:id="rId40"/>
    <p:sldId id="321" r:id="rId41"/>
    <p:sldId id="322" r:id="rId42"/>
    <p:sldId id="323" r:id="rId43"/>
    <p:sldId id="318" r:id="rId44"/>
    <p:sldId id="319" r:id="rId45"/>
    <p:sldId id="287" r:id="rId46"/>
    <p:sldId id="326" r:id="rId47"/>
    <p:sldId id="324" r:id="rId48"/>
    <p:sldId id="328" r:id="rId49"/>
  </p:sldIdLst>
  <p:sldSz cx="9144000" cy="6858000" type="screen4x3"/>
  <p:notesSz cx="7010400" cy="9296400"/>
  <p:custDataLst>
    <p:tags r:id="rId51"/>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9E2ED"/>
    <a:srgbClr val="77A22F"/>
    <a:srgbClr val="F0B310"/>
    <a:srgbClr val="2C6983"/>
    <a:srgbClr val="D7E9F1"/>
    <a:srgbClr val="C7E29A"/>
    <a:srgbClr val="C4F4EF"/>
    <a:srgbClr val="D5EAB4"/>
    <a:srgbClr val="FBEBBD"/>
    <a:srgbClr val="F8DD92"/>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308" autoAdjust="0"/>
    <p:restoredTop sz="95023" autoAdjust="0"/>
  </p:normalViewPr>
  <p:slideViewPr>
    <p:cSldViewPr snapToGrid="0" snapToObjects="1" showGuides="1">
      <p:cViewPr varScale="1">
        <p:scale>
          <a:sx n="85" d="100"/>
          <a:sy n="85" d="100"/>
        </p:scale>
        <p:origin x="1572" y="90"/>
      </p:cViewPr>
      <p:guideLst>
        <p:guide orient="horz" pos="2160"/>
        <p:guide pos="2880"/>
      </p:guideLst>
    </p:cSldViewPr>
  </p:slideViewPr>
  <p:notesTextViewPr>
    <p:cViewPr>
      <p:scale>
        <a:sx n="3" d="2"/>
        <a:sy n="3" d="2"/>
      </p:scale>
      <p:origin x="0" y="0"/>
    </p:cViewPr>
  </p:notesTextViewPr>
  <p:sorterViewPr>
    <p:cViewPr>
      <p:scale>
        <a:sx n="100" d="100"/>
        <a:sy n="100" d="100"/>
      </p:scale>
      <p:origin x="0" y="-2796"/>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notesMaster" Target="notesMasters/notesMaster1.xml"/><Relationship Id="rId55"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8" Type="http://schemas.openxmlformats.org/officeDocument/2006/relationships/slide" Target="slides/slide4.xml"/><Relationship Id="rId51" Type="http://schemas.openxmlformats.org/officeDocument/2006/relationships/tags" Target="tags/tag1.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s>
</file>

<file path=ppt/charts/_rels/chart1.xml.rels><?xml version="1.0" encoding="UTF-8" standalone="yes"?>
<Relationships xmlns="http://schemas.openxmlformats.org/package/2006/relationships"><Relationship Id="rId3" Type="http://schemas.openxmlformats.org/officeDocument/2006/relationships/oleObject" Target="file:///\\ad.cocc.edu\domain\Group%20Folders\SLT\2023%20-%2027%20Strategic%20Plan\SP%20indicator%20data%20and%20tables.xlsx" TargetMode="External"/><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oleObject" Target="file:///\\ad.cocc.edu\domain\Group%20Folders\SLT\2023%20-%2027%20Strategic%20Plan\SP%20indicator%20data%20and%20tables.xlsx" TargetMode="External"/><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oleObject" Target="file:///\\ad.cocc.edu\domain\Group%20Folders\SLT\2023%20-%2027%20Strategic%20Plan\SP%20indicator%20data%20and%20tables.xlsx" TargetMode="External"/><Relationship Id="rId2" Type="http://schemas.microsoft.com/office/2011/relationships/chartColorStyle" Target="colors11.xml"/><Relationship Id="rId1" Type="http://schemas.microsoft.com/office/2011/relationships/chartStyle" Target="style11.xml"/></Relationships>
</file>

<file path=ppt/charts/_rels/chart2.xml.rels><?xml version="1.0" encoding="UTF-8" standalone="yes"?>
<Relationships xmlns="http://schemas.openxmlformats.org/package/2006/relationships"><Relationship Id="rId3" Type="http://schemas.openxmlformats.org/officeDocument/2006/relationships/oleObject" Target="file:///\\ad.cocc.edu\domain\Group%20Folders\SLT\2023%20-%2027%20Strategic%20Plan\SP%20indicator%20data%20and%20tables.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ad.cocc.edu\domain\Group%20Folders\SLT\2023%20-%2027%20Strategic%20Plan\SP%20indicator%20data%20and%20tables.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ad.cocc.edu\domain\Group%20Folders\SLT\2023%20-%2027%20Strategic%20Plan\SP%20indicator%20data%20and%20tables.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C:\Users\amoore\AppData\Local\Microsoft\Windows\INetCache\Content.Outlook\C6IDJ4AJ\Update%2011262024Annual%20Budget%20Presentation%20slides%20FY25%20(003).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ad.cocc.edu\domain\Group%20Folders\SLT\2023%20-%2027%20Strategic%20Plan\SP%20indicator%20data%20and%20tables.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file:///\\ad.cocc.edu\domain\Group%20Folders\SLT\2023%20-%2027%20Strategic%20Plan\SP%20indicator%20data%20and%20tables.xlsx" TargetMode="External"/><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oleObject" Target="file:///\\ad.cocc.edu\domain\Group%20Folders\SLT\2023%20-%2027%20Strategic%20Plan\SP%20indicator%20data%20and%20tables.xlsx" TargetMode="External"/><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oleObject" Target="file:///\\ad.cocc.edu\domain\Group%20Folders\SLT\2023%20-%2027%20Strategic%20Plan\SP%20indicator%20data%20and%20tables.xlsx" TargetMode="External"/><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solidFill>
              <a:srgbClr val="F0B31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1">
                        <a:lumMod val="75000"/>
                        <a:lumOff val="25000"/>
                      </a:schemeClr>
                    </a:solidFill>
                    <a:latin typeface="Century Gothic" panose="020B0502020202020204" pitchFamily="34"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Sheet1!$A$3:$A$6</c:f>
              <c:numCache>
                <c:formatCode>General</c:formatCode>
                <c:ptCount val="4"/>
                <c:pt idx="0">
                  <c:v>2020</c:v>
                </c:pt>
                <c:pt idx="1">
                  <c:v>2021</c:v>
                </c:pt>
                <c:pt idx="2">
                  <c:v>2022</c:v>
                </c:pt>
                <c:pt idx="3">
                  <c:v>2023</c:v>
                </c:pt>
              </c:numCache>
            </c:numRef>
          </c:cat>
          <c:val>
            <c:numRef>
              <c:f>Sheet1!$B$3:$B$6</c:f>
              <c:numCache>
                <c:formatCode>0%</c:formatCode>
                <c:ptCount val="4"/>
                <c:pt idx="0">
                  <c:v>0.74</c:v>
                </c:pt>
                <c:pt idx="1">
                  <c:v>0.77</c:v>
                </c:pt>
                <c:pt idx="2">
                  <c:v>0.74</c:v>
                </c:pt>
                <c:pt idx="3">
                  <c:v>0.76</c:v>
                </c:pt>
              </c:numCache>
            </c:numRef>
          </c:val>
          <c:extLst>
            <c:ext xmlns:c16="http://schemas.microsoft.com/office/drawing/2014/chart" uri="{C3380CC4-5D6E-409C-BE32-E72D297353CC}">
              <c16:uniqueId val="{00000000-F3E4-4A57-BFA8-617ACFCBEA65}"/>
            </c:ext>
          </c:extLst>
        </c:ser>
        <c:dLbls>
          <c:showLegendKey val="0"/>
          <c:showVal val="0"/>
          <c:showCatName val="0"/>
          <c:showSerName val="0"/>
          <c:showPercent val="0"/>
          <c:showBubbleSize val="0"/>
        </c:dLbls>
        <c:gapWidth val="219"/>
        <c:overlap val="-27"/>
        <c:axId val="613493487"/>
        <c:axId val="613491823"/>
      </c:barChart>
      <c:catAx>
        <c:axId val="613493487"/>
        <c:scaling>
          <c:orientation val="minMax"/>
        </c:scaling>
        <c:delete val="0"/>
        <c:axPos val="b"/>
        <c:title>
          <c:tx>
            <c:rich>
              <a:bodyPr rot="0" spcFirstLastPara="1" vertOverflow="ellipsis" vert="horz" wrap="square" anchor="ctr" anchorCtr="1"/>
              <a:lstStyle/>
              <a:p>
                <a:pPr>
                  <a:defRPr sz="1200" b="0" i="0" u="none" strike="noStrike" kern="1200" baseline="0">
                    <a:solidFill>
                      <a:schemeClr val="tx1"/>
                    </a:solidFill>
                    <a:latin typeface="Century Gothic" panose="020B0502020202020204" pitchFamily="34" charset="0"/>
                    <a:ea typeface="+mn-ea"/>
                    <a:cs typeface="+mn-cs"/>
                  </a:defRPr>
                </a:pPr>
                <a:r>
                  <a:rPr lang="en-US" sz="1200">
                    <a:solidFill>
                      <a:schemeClr val="tx1"/>
                    </a:solidFill>
                    <a:latin typeface="Century Gothic" panose="020B0502020202020204" pitchFamily="34" charset="0"/>
                  </a:rPr>
                  <a:t>Fall Cohort</a:t>
                </a:r>
              </a:p>
            </c:rich>
          </c:tx>
          <c:overlay val="0"/>
          <c:spPr>
            <a:noFill/>
            <a:ln>
              <a:noFill/>
            </a:ln>
            <a:effectLst/>
          </c:spPr>
          <c:txPr>
            <a:bodyPr rot="0" spcFirstLastPara="1" vertOverflow="ellipsis" vert="horz" wrap="square" anchor="ctr" anchorCtr="1"/>
            <a:lstStyle/>
            <a:p>
              <a:pPr>
                <a:defRPr sz="1200" b="0" i="0" u="none" strike="noStrike" kern="1200" baseline="0">
                  <a:solidFill>
                    <a:schemeClr val="tx1"/>
                  </a:solidFill>
                  <a:latin typeface="Century Gothic" panose="020B0502020202020204" pitchFamily="34" charset="0"/>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solidFill>
                <a:latin typeface="Century Gothic" panose="020B0502020202020204" pitchFamily="34" charset="0"/>
                <a:ea typeface="+mn-ea"/>
                <a:cs typeface="+mn-cs"/>
              </a:defRPr>
            </a:pPr>
            <a:endParaRPr lang="en-US"/>
          </a:p>
        </c:txPr>
        <c:crossAx val="613491823"/>
        <c:crosses val="autoZero"/>
        <c:auto val="1"/>
        <c:lblAlgn val="ctr"/>
        <c:lblOffset val="100"/>
        <c:noMultiLvlLbl val="0"/>
      </c:catAx>
      <c:valAx>
        <c:axId val="613491823"/>
        <c:scaling>
          <c:orientation val="minMax"/>
          <c:max val="0.78"/>
          <c:min val="0.73000000000000009"/>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solidFill>
                <a:latin typeface="Century Gothic" panose="020B0502020202020204" pitchFamily="34" charset="0"/>
                <a:ea typeface="+mn-ea"/>
                <a:cs typeface="+mn-cs"/>
              </a:defRPr>
            </a:pPr>
            <a:endParaRPr lang="en-US"/>
          </a:p>
        </c:txPr>
        <c:crossAx val="613493487"/>
        <c:crosses val="autoZero"/>
        <c:crossBetween val="between"/>
        <c:majorUnit val="1.0000000000000002E-2"/>
      </c:valAx>
      <c:spPr>
        <a:noFill/>
        <a:ln>
          <a:noFill/>
        </a:ln>
        <a:effectLst/>
      </c:spPr>
    </c:plotArea>
    <c:plotVisOnly val="1"/>
    <c:dispBlanksAs val="gap"/>
    <c:showDLblsOverMax val="0"/>
  </c:chart>
  <c:spPr>
    <a:solidFill>
      <a:schemeClr val="bg1"/>
    </a:solidFill>
    <a:ln>
      <a:noFill/>
    </a:ln>
    <a:effectLst/>
  </c:spPr>
  <c:txPr>
    <a:bodyPr/>
    <a:lstStyle/>
    <a:p>
      <a:pPr>
        <a:defRPr/>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bar"/>
        <c:grouping val="clustered"/>
        <c:varyColors val="0"/>
        <c:ser>
          <c:idx val="0"/>
          <c:order val="0"/>
          <c:tx>
            <c:strRef>
              <c:f>Sheet1!$A$169</c:f>
              <c:strCache>
                <c:ptCount val="1"/>
                <c:pt idx="0">
                  <c:v>2023-24</c:v>
                </c:pt>
              </c:strCache>
            </c:strRef>
          </c:tx>
          <c:spPr>
            <a:solidFill>
              <a:srgbClr val="F0B310"/>
            </a:solidFill>
            <a:ln>
              <a:noFill/>
            </a:ln>
            <a:effectLst/>
          </c:spPr>
          <c:invertIfNegative val="0"/>
          <c:dLbls>
            <c:spPr>
              <a:noFill/>
              <a:ln>
                <a:noFill/>
              </a:ln>
              <a:effectLst/>
            </c:spPr>
            <c:txPr>
              <a:bodyPr rot="0" spcFirstLastPara="1" vertOverflow="ellipsis" vert="horz" wrap="square" anchor="ctr" anchorCtr="1"/>
              <a:lstStyle/>
              <a:p>
                <a:pPr>
                  <a:defRPr sz="900" b="0" i="0" u="none" strike="noStrike" kern="1200" baseline="0">
                    <a:solidFill>
                      <a:schemeClr val="tx1">
                        <a:lumMod val="75000"/>
                        <a:lumOff val="25000"/>
                      </a:schemeClr>
                    </a:solidFill>
                    <a:latin typeface="Century Gothic" panose="020B0502020202020204" pitchFamily="34"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Sheet1!$B$168:$E$168</c:f>
              <c:strCache>
                <c:ptCount val="4"/>
                <c:pt idx="0">
                  <c:v>New CTE Courses</c:v>
                </c:pt>
                <c:pt idx="1">
                  <c:v>New Noncredit Courses</c:v>
                </c:pt>
                <c:pt idx="2">
                  <c:v>New CTE Programs</c:v>
                </c:pt>
                <c:pt idx="3">
                  <c:v>New Noncredit Certificates</c:v>
                </c:pt>
              </c:strCache>
            </c:strRef>
          </c:cat>
          <c:val>
            <c:numRef>
              <c:f>Sheet1!$B$169:$E$169</c:f>
              <c:numCache>
                <c:formatCode>0</c:formatCode>
                <c:ptCount val="4"/>
                <c:pt idx="0">
                  <c:v>10</c:v>
                </c:pt>
                <c:pt idx="1">
                  <c:v>53</c:v>
                </c:pt>
                <c:pt idx="2">
                  <c:v>5</c:v>
                </c:pt>
                <c:pt idx="3">
                  <c:v>2</c:v>
                </c:pt>
              </c:numCache>
            </c:numRef>
          </c:val>
          <c:extLst>
            <c:ext xmlns:c16="http://schemas.microsoft.com/office/drawing/2014/chart" uri="{C3380CC4-5D6E-409C-BE32-E72D297353CC}">
              <c16:uniqueId val="{00000000-B3B5-4D4E-B0CF-7A038B015A62}"/>
            </c:ext>
          </c:extLst>
        </c:ser>
        <c:ser>
          <c:idx val="1"/>
          <c:order val="1"/>
          <c:tx>
            <c:strRef>
              <c:f>Sheet1!$A$170</c:f>
              <c:strCache>
                <c:ptCount val="1"/>
                <c:pt idx="0">
                  <c:v>2024-25</c:v>
                </c:pt>
              </c:strCache>
            </c:strRef>
          </c:tx>
          <c:spPr>
            <a:solidFill>
              <a:srgbClr val="2C698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tx1">
                        <a:lumMod val="75000"/>
                        <a:lumOff val="25000"/>
                      </a:schemeClr>
                    </a:solidFill>
                    <a:latin typeface="Century Gothic" panose="020B0502020202020204" pitchFamily="34"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Sheet1!$B$168:$E$168</c:f>
              <c:strCache>
                <c:ptCount val="4"/>
                <c:pt idx="0">
                  <c:v>New CTE Courses</c:v>
                </c:pt>
                <c:pt idx="1">
                  <c:v>New Noncredit Courses</c:v>
                </c:pt>
                <c:pt idx="2">
                  <c:v>New CTE Programs</c:v>
                </c:pt>
                <c:pt idx="3">
                  <c:v>New Noncredit Certificates</c:v>
                </c:pt>
              </c:strCache>
            </c:strRef>
          </c:cat>
          <c:val>
            <c:numRef>
              <c:f>Sheet1!$B$170:$E$170</c:f>
              <c:numCache>
                <c:formatCode>General</c:formatCode>
                <c:ptCount val="4"/>
                <c:pt idx="0">
                  <c:v>10</c:v>
                </c:pt>
                <c:pt idx="2">
                  <c:v>5</c:v>
                </c:pt>
                <c:pt idx="3">
                  <c:v>6</c:v>
                </c:pt>
              </c:numCache>
            </c:numRef>
          </c:val>
          <c:extLst>
            <c:ext xmlns:c16="http://schemas.microsoft.com/office/drawing/2014/chart" uri="{C3380CC4-5D6E-409C-BE32-E72D297353CC}">
              <c16:uniqueId val="{00000001-B3B5-4D4E-B0CF-7A038B015A62}"/>
            </c:ext>
          </c:extLst>
        </c:ser>
        <c:dLbls>
          <c:dLblPos val="outEnd"/>
          <c:showLegendKey val="0"/>
          <c:showVal val="1"/>
          <c:showCatName val="0"/>
          <c:showSerName val="0"/>
          <c:showPercent val="0"/>
          <c:showBubbleSize val="0"/>
        </c:dLbls>
        <c:gapWidth val="182"/>
        <c:axId val="1139036336"/>
        <c:axId val="1139042576"/>
      </c:barChart>
      <c:catAx>
        <c:axId val="113903633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crossAx val="1139042576"/>
        <c:crosses val="autoZero"/>
        <c:auto val="1"/>
        <c:lblAlgn val="ctr"/>
        <c:lblOffset val="100"/>
        <c:noMultiLvlLbl val="0"/>
      </c:catAx>
      <c:valAx>
        <c:axId val="1139042576"/>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crossAx val="113903633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legend>
    <c:plotVisOnly val="1"/>
    <c:dispBlanksAs val="gap"/>
    <c:showDLblsOverMax val="0"/>
  </c:chart>
  <c:spPr>
    <a:solidFill>
      <a:schemeClr val="bg1"/>
    </a:solidFill>
    <a:ln>
      <a:noFill/>
    </a:ln>
    <a:effectLst/>
  </c:spPr>
  <c:txPr>
    <a:bodyPr/>
    <a:lstStyle/>
    <a:p>
      <a:pPr>
        <a:defRPr>
          <a:latin typeface="Century Gothic" panose="020B0502020202020204" pitchFamily="34" charset="0"/>
        </a:defRPr>
      </a:pPr>
      <a:endParaRPr lang="en-US"/>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solidFill>
              <a:srgbClr val="F0B310"/>
            </a:solidFill>
            <a:ln>
              <a:noFill/>
            </a:ln>
            <a:effectLst/>
          </c:spPr>
          <c:invertIfNegative val="0"/>
          <c:dLbls>
            <c:spPr>
              <a:noFill/>
              <a:ln>
                <a:noFill/>
              </a:ln>
              <a:effectLst/>
            </c:spPr>
            <c:txPr>
              <a:bodyPr rot="0" spcFirstLastPara="1" vertOverflow="ellipsis" vert="horz" wrap="square" anchor="ctr" anchorCtr="1"/>
              <a:lstStyle/>
              <a:p>
                <a:pPr>
                  <a:defRPr sz="1200" b="1" i="0" u="none" strike="noStrike" kern="1200" baseline="0">
                    <a:solidFill>
                      <a:schemeClr val="tx1">
                        <a:lumMod val="75000"/>
                        <a:lumOff val="25000"/>
                      </a:schemeClr>
                    </a:solidFill>
                    <a:latin typeface="Century Gothic" panose="020B0502020202020204" pitchFamily="34"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Sheet1!$A$192:$A$195</c:f>
              <c:strCache>
                <c:ptCount val="4"/>
                <c:pt idx="0">
                  <c:v>2021-22</c:v>
                </c:pt>
                <c:pt idx="1">
                  <c:v>2022-23</c:v>
                </c:pt>
                <c:pt idx="2">
                  <c:v>2023-24</c:v>
                </c:pt>
                <c:pt idx="3">
                  <c:v>2024-25</c:v>
                </c:pt>
              </c:strCache>
            </c:strRef>
          </c:cat>
          <c:val>
            <c:numRef>
              <c:f>Sheet1!$B$192:$B$195</c:f>
              <c:numCache>
                <c:formatCode>0%</c:formatCode>
                <c:ptCount val="4"/>
                <c:pt idx="0">
                  <c:v>0.28000000000000003</c:v>
                </c:pt>
                <c:pt idx="1">
                  <c:v>0.13</c:v>
                </c:pt>
                <c:pt idx="2">
                  <c:v>0.09</c:v>
                </c:pt>
                <c:pt idx="3">
                  <c:v>7.0000000000000007E-2</c:v>
                </c:pt>
              </c:numCache>
            </c:numRef>
          </c:val>
          <c:extLst>
            <c:ext xmlns:c16="http://schemas.microsoft.com/office/drawing/2014/chart" uri="{C3380CC4-5D6E-409C-BE32-E72D297353CC}">
              <c16:uniqueId val="{00000000-445D-43B3-83AB-319D70BA0DCD}"/>
            </c:ext>
          </c:extLst>
        </c:ser>
        <c:dLbls>
          <c:dLblPos val="outEnd"/>
          <c:showLegendKey val="0"/>
          <c:showVal val="1"/>
          <c:showCatName val="0"/>
          <c:showSerName val="0"/>
          <c:showPercent val="0"/>
          <c:showBubbleSize val="0"/>
        </c:dLbls>
        <c:gapWidth val="219"/>
        <c:overlap val="-27"/>
        <c:axId val="1139060464"/>
        <c:axId val="1139060880"/>
      </c:barChart>
      <c:catAx>
        <c:axId val="113906046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crossAx val="1139060880"/>
        <c:crosses val="autoZero"/>
        <c:auto val="1"/>
        <c:lblAlgn val="ctr"/>
        <c:lblOffset val="100"/>
        <c:noMultiLvlLbl val="0"/>
      </c:catAx>
      <c:valAx>
        <c:axId val="1139060880"/>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crossAx val="1139060464"/>
        <c:crosses val="autoZero"/>
        <c:crossBetween val="between"/>
      </c:valAx>
      <c:spPr>
        <a:noFill/>
        <a:ln>
          <a:noFill/>
        </a:ln>
        <a:effectLst/>
      </c:spPr>
    </c:plotArea>
    <c:plotVisOnly val="1"/>
    <c:dispBlanksAs val="gap"/>
    <c:showDLblsOverMax val="0"/>
  </c:chart>
  <c:spPr>
    <a:solidFill>
      <a:schemeClr val="bg1"/>
    </a:solidFill>
    <a:ln>
      <a:noFill/>
    </a:ln>
    <a:effectLst/>
  </c:spPr>
  <c:txPr>
    <a:bodyPr/>
    <a:lstStyle/>
    <a:p>
      <a:pPr>
        <a:defRPr sz="1050">
          <a:latin typeface="Century Gothic" panose="020B0502020202020204" pitchFamily="34" charset="0"/>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solidFill>
              <a:srgbClr val="F0B31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1"/>
                    </a:solidFill>
                    <a:latin typeface="Century Gothic" panose="020B0502020202020204" pitchFamily="34"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Sheet1!$A$15:$A$18</c:f>
              <c:strCache>
                <c:ptCount val="4"/>
                <c:pt idx="0">
                  <c:v>Fall 2020</c:v>
                </c:pt>
                <c:pt idx="1">
                  <c:v>Fall 2021</c:v>
                </c:pt>
                <c:pt idx="2">
                  <c:v>Fall 2022</c:v>
                </c:pt>
                <c:pt idx="3">
                  <c:v>Fall 2023</c:v>
                </c:pt>
              </c:strCache>
            </c:strRef>
          </c:cat>
          <c:val>
            <c:numRef>
              <c:f>Sheet1!$B$15:$B$18</c:f>
              <c:numCache>
                <c:formatCode>0%</c:formatCode>
                <c:ptCount val="4"/>
                <c:pt idx="0">
                  <c:v>0.51</c:v>
                </c:pt>
                <c:pt idx="1">
                  <c:v>0.51</c:v>
                </c:pt>
                <c:pt idx="2">
                  <c:v>0.53</c:v>
                </c:pt>
                <c:pt idx="3">
                  <c:v>0.53</c:v>
                </c:pt>
              </c:numCache>
            </c:numRef>
          </c:val>
          <c:extLst>
            <c:ext xmlns:c16="http://schemas.microsoft.com/office/drawing/2014/chart" uri="{C3380CC4-5D6E-409C-BE32-E72D297353CC}">
              <c16:uniqueId val="{00000000-B60D-45C9-AE2B-330759ACB959}"/>
            </c:ext>
          </c:extLst>
        </c:ser>
        <c:dLbls>
          <c:dLblPos val="outEnd"/>
          <c:showLegendKey val="0"/>
          <c:showVal val="1"/>
          <c:showCatName val="0"/>
          <c:showSerName val="0"/>
          <c:showPercent val="0"/>
          <c:showBubbleSize val="0"/>
        </c:dLbls>
        <c:gapWidth val="219"/>
        <c:overlap val="-27"/>
        <c:axId val="1050166896"/>
        <c:axId val="1050165232"/>
      </c:barChart>
      <c:catAx>
        <c:axId val="105016689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solidFill>
                <a:latin typeface="Century Gothic" panose="020B0502020202020204" pitchFamily="34" charset="0"/>
                <a:ea typeface="+mn-ea"/>
                <a:cs typeface="+mn-cs"/>
              </a:defRPr>
            </a:pPr>
            <a:endParaRPr lang="en-US"/>
          </a:p>
        </c:txPr>
        <c:crossAx val="1050165232"/>
        <c:crosses val="autoZero"/>
        <c:auto val="1"/>
        <c:lblAlgn val="ctr"/>
        <c:lblOffset val="100"/>
        <c:noMultiLvlLbl val="0"/>
      </c:catAx>
      <c:valAx>
        <c:axId val="1050165232"/>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solidFill>
              <a:schemeClr val="accent1"/>
            </a:solidFill>
          </a:ln>
          <a:effectLst/>
        </c:spPr>
        <c:txPr>
          <a:bodyPr rot="-60000000" spcFirstLastPara="1" vertOverflow="ellipsis" vert="horz" wrap="square" anchor="ctr" anchorCtr="1"/>
          <a:lstStyle/>
          <a:p>
            <a:pPr>
              <a:defRPr sz="1100" b="0" i="0" u="none" strike="noStrike" kern="1200" baseline="0">
                <a:solidFill>
                  <a:schemeClr val="tx1"/>
                </a:solidFill>
                <a:latin typeface="Century Gothic" panose="020B0502020202020204" pitchFamily="34" charset="0"/>
                <a:ea typeface="+mn-ea"/>
                <a:cs typeface="+mn-cs"/>
              </a:defRPr>
            </a:pPr>
            <a:endParaRPr lang="en-US"/>
          </a:p>
        </c:txPr>
        <c:crossAx val="1050166896"/>
        <c:crosses val="autoZero"/>
        <c:crossBetween val="between"/>
        <c:majorUnit val="1.0000000000000002E-2"/>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solidFill>
              <a:srgbClr val="F0B31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1"/>
                    </a:solidFill>
                    <a:latin typeface="Century Gothic" panose="020B0502020202020204" pitchFamily="34"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Sheet1!$A$103:$A$106</c:f>
              <c:strCache>
                <c:ptCount val="4"/>
                <c:pt idx="0">
                  <c:v>Fall 2018</c:v>
                </c:pt>
                <c:pt idx="1">
                  <c:v>Fall 2019</c:v>
                </c:pt>
                <c:pt idx="2">
                  <c:v>Fall 2020</c:v>
                </c:pt>
                <c:pt idx="3">
                  <c:v>Fall 2021</c:v>
                </c:pt>
              </c:strCache>
            </c:strRef>
          </c:cat>
          <c:val>
            <c:numRef>
              <c:f>Sheet1!$B$103:$B$106</c:f>
              <c:numCache>
                <c:formatCode>0%</c:formatCode>
                <c:ptCount val="4"/>
                <c:pt idx="0">
                  <c:v>0.22</c:v>
                </c:pt>
                <c:pt idx="1">
                  <c:v>0.22</c:v>
                </c:pt>
                <c:pt idx="2">
                  <c:v>0.25</c:v>
                </c:pt>
                <c:pt idx="3">
                  <c:v>0.25</c:v>
                </c:pt>
              </c:numCache>
            </c:numRef>
          </c:val>
          <c:extLst>
            <c:ext xmlns:c16="http://schemas.microsoft.com/office/drawing/2014/chart" uri="{C3380CC4-5D6E-409C-BE32-E72D297353CC}">
              <c16:uniqueId val="{00000000-C31A-48EC-A142-0401690354EF}"/>
            </c:ext>
          </c:extLst>
        </c:ser>
        <c:dLbls>
          <c:dLblPos val="outEnd"/>
          <c:showLegendKey val="0"/>
          <c:showVal val="1"/>
          <c:showCatName val="0"/>
          <c:showSerName val="0"/>
          <c:showPercent val="0"/>
          <c:showBubbleSize val="0"/>
        </c:dLbls>
        <c:gapWidth val="219"/>
        <c:overlap val="-27"/>
        <c:axId val="1050741088"/>
        <c:axId val="1050726944"/>
      </c:barChart>
      <c:catAx>
        <c:axId val="10507410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75000"/>
                    <a:lumOff val="25000"/>
                  </a:schemeClr>
                </a:solidFill>
                <a:latin typeface="Century Gothic" panose="020B0502020202020204" pitchFamily="34" charset="0"/>
                <a:ea typeface="+mn-ea"/>
                <a:cs typeface="+mn-cs"/>
              </a:defRPr>
            </a:pPr>
            <a:endParaRPr lang="en-US"/>
          </a:p>
        </c:txPr>
        <c:crossAx val="1050726944"/>
        <c:crosses val="autoZero"/>
        <c:auto val="1"/>
        <c:lblAlgn val="ctr"/>
        <c:lblOffset val="100"/>
        <c:noMultiLvlLbl val="0"/>
      </c:catAx>
      <c:valAx>
        <c:axId val="1050726944"/>
        <c:scaling>
          <c:orientation val="minMax"/>
          <c:max val="0.26"/>
          <c:min val="0.21000000000000002"/>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75000"/>
                    <a:lumOff val="25000"/>
                  </a:schemeClr>
                </a:solidFill>
                <a:latin typeface="Century Gothic" panose="020B0502020202020204" pitchFamily="34" charset="0"/>
                <a:ea typeface="+mn-ea"/>
                <a:cs typeface="+mn-cs"/>
              </a:defRPr>
            </a:pPr>
            <a:endParaRPr lang="en-US"/>
          </a:p>
        </c:txPr>
        <c:crossAx val="1050741088"/>
        <c:crosses val="autoZero"/>
        <c:crossBetween val="between"/>
        <c:majorUnit val="1.0000000000000002E-2"/>
      </c:valAx>
      <c:spPr>
        <a:noFill/>
        <a:ln w="25400">
          <a:noFill/>
        </a:ln>
        <a:effectLst/>
      </c:spPr>
    </c:plotArea>
    <c:plotVisOnly val="1"/>
    <c:dispBlanksAs val="gap"/>
    <c:showDLblsOverMax val="0"/>
  </c:chart>
  <c:spPr>
    <a:solidFill>
      <a:schemeClr val="bg1"/>
    </a:solid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369247594050744"/>
          <c:y val="4.4224628171478562E-2"/>
          <c:w val="0.86575196850393699"/>
          <c:h val="0.82277376786235057"/>
        </c:manualLayout>
      </c:layout>
      <c:barChart>
        <c:barDir val="col"/>
        <c:grouping val="clustered"/>
        <c:varyColors val="0"/>
        <c:ser>
          <c:idx val="0"/>
          <c:order val="0"/>
          <c:spPr>
            <a:solidFill>
              <a:srgbClr val="F0B31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1">
                        <a:lumMod val="75000"/>
                        <a:lumOff val="25000"/>
                      </a:schemeClr>
                    </a:solidFill>
                    <a:latin typeface="Century Gothic" panose="020B0502020202020204" pitchFamily="34"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Sheet1!$A$112:$A$115</c:f>
              <c:strCache>
                <c:ptCount val="4"/>
                <c:pt idx="0">
                  <c:v>Fall 2018</c:v>
                </c:pt>
                <c:pt idx="1">
                  <c:v>Fall 2019</c:v>
                </c:pt>
                <c:pt idx="2">
                  <c:v>Fall 2020</c:v>
                </c:pt>
                <c:pt idx="3">
                  <c:v>Fall 2021</c:v>
                </c:pt>
              </c:strCache>
            </c:strRef>
          </c:cat>
          <c:val>
            <c:numRef>
              <c:f>Sheet1!$B$112:$B$115</c:f>
              <c:numCache>
                <c:formatCode>0%</c:formatCode>
                <c:ptCount val="4"/>
                <c:pt idx="0">
                  <c:v>0.24</c:v>
                </c:pt>
                <c:pt idx="1">
                  <c:v>0.21</c:v>
                </c:pt>
                <c:pt idx="2">
                  <c:v>0.23</c:v>
                </c:pt>
                <c:pt idx="3">
                  <c:v>0.21</c:v>
                </c:pt>
              </c:numCache>
            </c:numRef>
          </c:val>
          <c:extLst>
            <c:ext xmlns:c16="http://schemas.microsoft.com/office/drawing/2014/chart" uri="{C3380CC4-5D6E-409C-BE32-E72D297353CC}">
              <c16:uniqueId val="{00000000-D537-4310-83C6-15E8244C5CF1}"/>
            </c:ext>
          </c:extLst>
        </c:ser>
        <c:dLbls>
          <c:dLblPos val="outEnd"/>
          <c:showLegendKey val="0"/>
          <c:showVal val="1"/>
          <c:showCatName val="0"/>
          <c:showSerName val="0"/>
          <c:showPercent val="0"/>
          <c:showBubbleSize val="0"/>
        </c:dLbls>
        <c:gapWidth val="219"/>
        <c:overlap val="-27"/>
        <c:axId val="1139629200"/>
        <c:axId val="1139630032"/>
      </c:barChart>
      <c:catAx>
        <c:axId val="113962920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crossAx val="1139630032"/>
        <c:crosses val="autoZero"/>
        <c:auto val="1"/>
        <c:lblAlgn val="ctr"/>
        <c:lblOffset val="100"/>
        <c:noMultiLvlLbl val="0"/>
      </c:catAx>
      <c:valAx>
        <c:axId val="1139630032"/>
        <c:scaling>
          <c:orientation val="minMax"/>
          <c:max val="0.25"/>
          <c:min val="0.2"/>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crossAx val="1139629200"/>
        <c:crosses val="autoZero"/>
        <c:crossBetween val="between"/>
        <c:majorUnit val="1.0000000000000002E-2"/>
      </c:valAx>
      <c:spPr>
        <a:noFill/>
        <a:ln>
          <a:noFill/>
        </a:ln>
        <a:effectLst/>
      </c:spPr>
    </c:plotArea>
    <c:plotVisOnly val="1"/>
    <c:dispBlanksAs val="gap"/>
    <c:showDLblsOverMax val="0"/>
  </c:chart>
  <c:spPr>
    <a:solidFill>
      <a:schemeClr val="bg1"/>
    </a:solidFill>
    <a:ln>
      <a:noFill/>
    </a:ln>
    <a:effectLst/>
  </c:spPr>
  <c:txPr>
    <a:bodyPr/>
    <a:lstStyle/>
    <a:p>
      <a:pPr>
        <a:defRPr sz="1100">
          <a:latin typeface="Century Gothic" panose="020B0502020202020204" pitchFamily="34" charset="0"/>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3436462327025875"/>
          <c:y val="6.7701776285685161E-2"/>
          <c:w val="0.85027761058663476"/>
          <c:h val="0.85383814746585296"/>
        </c:manualLayout>
      </c:layout>
      <c:barChart>
        <c:barDir val="bar"/>
        <c:grouping val="stacked"/>
        <c:varyColors val="0"/>
        <c:ser>
          <c:idx val="0"/>
          <c:order val="0"/>
          <c:tx>
            <c:strRef>
              <c:f>'Statewide Tuition &amp; Fees 24-25'!$C$24</c:f>
              <c:strCache>
                <c:ptCount val="1"/>
                <c:pt idx="0">
                  <c:v>Tuition/term</c:v>
                </c:pt>
              </c:strCache>
            </c:strRef>
          </c:tx>
          <c:spPr>
            <a:solidFill>
              <a:srgbClr val="77A22F"/>
            </a:solidFill>
            <a:ln>
              <a:noFill/>
            </a:ln>
            <a:effectLst/>
          </c:spPr>
          <c:invertIfNegative val="0"/>
          <c:dLbls>
            <c:spPr>
              <a:noFill/>
              <a:ln>
                <a:noFill/>
              </a:ln>
              <a:effectLst/>
            </c:spPr>
            <c:txPr>
              <a:bodyPr rot="0" spcFirstLastPara="1" vertOverflow="ellipsis" vert="horz" wrap="square" anchor="ctr" anchorCtr="1"/>
              <a:lstStyle/>
              <a:p>
                <a:pPr>
                  <a:defRPr sz="900" b="0" i="0" u="none" strike="noStrike" kern="1200" baseline="0">
                    <a:solidFill>
                      <a:schemeClr val="tx1">
                        <a:lumMod val="75000"/>
                        <a:lumOff val="25000"/>
                      </a:schemeClr>
                    </a:solidFill>
                    <a:latin typeface="Century Gothic" panose="020B0502020202020204" pitchFamily="34" charset="0"/>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'Statewide Tuition &amp; Fees 24-25'!$A$25:$B$42</c:f>
              <c:strCache>
                <c:ptCount val="18"/>
                <c:pt idx="0">
                  <c:v>Lane</c:v>
                </c:pt>
                <c:pt idx="1">
                  <c:v>Linn-Benton</c:v>
                </c:pt>
                <c:pt idx="2">
                  <c:v>Columbia Gorge</c:v>
                </c:pt>
                <c:pt idx="3">
                  <c:v>Southwestern</c:v>
                </c:pt>
                <c:pt idx="4">
                  <c:v>Blue Mountain</c:v>
                </c:pt>
                <c:pt idx="5">
                  <c:v>Umpqua</c:v>
                </c:pt>
                <c:pt idx="6">
                  <c:v>Oregon Coast</c:v>
                </c:pt>
                <c:pt idx="7">
                  <c:v>Rogue</c:v>
                </c:pt>
                <c:pt idx="8">
                  <c:v>Mt. Hood</c:v>
                </c:pt>
                <c:pt idx="9">
                  <c:v>Portland</c:v>
                </c:pt>
                <c:pt idx="10">
                  <c:v>Clatsop</c:v>
                </c:pt>
                <c:pt idx="11">
                  <c:v>Chemeketa</c:v>
                </c:pt>
                <c:pt idx="12">
                  <c:v>Treasure Valley</c:v>
                </c:pt>
                <c:pt idx="13">
                  <c:v>Clackamas</c:v>
                </c:pt>
                <c:pt idx="14">
                  <c:v>Central</c:v>
                </c:pt>
                <c:pt idx="15">
                  <c:v>Klamath</c:v>
                </c:pt>
                <c:pt idx="16">
                  <c:v>Tillamook Bay</c:v>
                </c:pt>
                <c:pt idx="17">
                  <c:v>State Average</c:v>
                </c:pt>
              </c:strCache>
            </c:strRef>
          </c:cat>
          <c:val>
            <c:numRef>
              <c:f>'Statewide Tuition &amp; Fees 24-25'!$C$25:$C$42</c:f>
              <c:numCache>
                <c:formatCode>_("$"* #,##0_);_("$"* \(#,##0\);_("$"* "-"??_);_(@_)</c:formatCode>
                <c:ptCount val="18"/>
                <c:pt idx="0">
                  <c:v>1734</c:v>
                </c:pt>
                <c:pt idx="1">
                  <c:v>1728.48</c:v>
                </c:pt>
                <c:pt idx="2">
                  <c:v>1500</c:v>
                </c:pt>
                <c:pt idx="3">
                  <c:v>1368</c:v>
                </c:pt>
                <c:pt idx="4">
                  <c:v>1428</c:v>
                </c:pt>
                <c:pt idx="5">
                  <c:v>1440</c:v>
                </c:pt>
                <c:pt idx="6">
                  <c:v>1500</c:v>
                </c:pt>
                <c:pt idx="7">
                  <c:v>1464</c:v>
                </c:pt>
                <c:pt idx="8">
                  <c:v>1488</c:v>
                </c:pt>
                <c:pt idx="9">
                  <c:v>1596</c:v>
                </c:pt>
                <c:pt idx="10">
                  <c:v>1500</c:v>
                </c:pt>
                <c:pt idx="11">
                  <c:v>1248</c:v>
                </c:pt>
                <c:pt idx="12">
                  <c:v>1404</c:v>
                </c:pt>
                <c:pt idx="13">
                  <c:v>1500</c:v>
                </c:pt>
                <c:pt idx="14">
                  <c:v>1452</c:v>
                </c:pt>
                <c:pt idx="15">
                  <c:v>1416</c:v>
                </c:pt>
                <c:pt idx="16">
                  <c:v>1320</c:v>
                </c:pt>
                <c:pt idx="17">
                  <c:v>1475.6752941176469</c:v>
                </c:pt>
              </c:numCache>
            </c:numRef>
          </c:val>
          <c:extLst>
            <c:ext xmlns:c16="http://schemas.microsoft.com/office/drawing/2014/chart" uri="{C3380CC4-5D6E-409C-BE32-E72D297353CC}">
              <c16:uniqueId val="{00000000-D967-4E18-818C-1E03640B9277}"/>
            </c:ext>
          </c:extLst>
        </c:ser>
        <c:ser>
          <c:idx val="1"/>
          <c:order val="1"/>
          <c:tx>
            <c:strRef>
              <c:f>'Statewide Tuition &amp; Fees 24-25'!$D$24</c:f>
              <c:strCache>
                <c:ptCount val="1"/>
                <c:pt idx="0">
                  <c:v>Fees/term</c:v>
                </c:pt>
              </c:strCache>
            </c:strRef>
          </c:tx>
          <c:spPr>
            <a:solidFill>
              <a:srgbClr val="C9E2ED"/>
            </a:solidFill>
            <a:ln>
              <a:noFill/>
            </a:ln>
            <a:effectLst/>
          </c:spPr>
          <c:invertIfNegative val="0"/>
          <c:dLbls>
            <c:dLbl>
              <c:idx val="5"/>
              <c:layout>
                <c:manualLayout>
                  <c:x val="-5.327111888791679E-3"/>
                  <c:y val="0"/>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D967-4E18-818C-1E03640B9277}"/>
                </c:ext>
              </c:extLst>
            </c:dLbl>
            <c:dLbl>
              <c:idx val="11"/>
              <c:layout>
                <c:manualLayout>
                  <c:x val="-6.4528600591593748E-3"/>
                  <c:y val="1.4411373225167331E-7"/>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D967-4E18-818C-1E03640B9277}"/>
                </c:ext>
              </c:extLst>
            </c:dLbl>
            <c:spPr>
              <a:noFill/>
              <a:ln>
                <a:noFill/>
              </a:ln>
              <a:effectLst/>
            </c:spPr>
            <c:txPr>
              <a:bodyPr rot="0" spcFirstLastPara="1" vertOverflow="ellipsis" vert="horz" wrap="square" anchor="ctr" anchorCtr="1"/>
              <a:lstStyle/>
              <a:p>
                <a:pPr>
                  <a:defRPr sz="900" b="0" i="0" u="none" strike="noStrike" kern="1200" baseline="0">
                    <a:solidFill>
                      <a:schemeClr val="tx1">
                        <a:lumMod val="75000"/>
                        <a:lumOff val="25000"/>
                      </a:schemeClr>
                    </a:solidFill>
                    <a:latin typeface="Century Gothic" panose="020B0502020202020204" pitchFamily="34" charset="0"/>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'Statewide Tuition &amp; Fees 24-25'!$A$25:$B$42</c:f>
              <c:strCache>
                <c:ptCount val="18"/>
                <c:pt idx="0">
                  <c:v>Lane</c:v>
                </c:pt>
                <c:pt idx="1">
                  <c:v>Linn-Benton</c:v>
                </c:pt>
                <c:pt idx="2">
                  <c:v>Columbia Gorge</c:v>
                </c:pt>
                <c:pt idx="3">
                  <c:v>Southwestern</c:v>
                </c:pt>
                <c:pt idx="4">
                  <c:v>Blue Mountain</c:v>
                </c:pt>
                <c:pt idx="5">
                  <c:v>Umpqua</c:v>
                </c:pt>
                <c:pt idx="6">
                  <c:v>Oregon Coast</c:v>
                </c:pt>
                <c:pt idx="7">
                  <c:v>Rogue</c:v>
                </c:pt>
                <c:pt idx="8">
                  <c:v>Mt. Hood</c:v>
                </c:pt>
                <c:pt idx="9">
                  <c:v>Portland</c:v>
                </c:pt>
                <c:pt idx="10">
                  <c:v>Clatsop</c:v>
                </c:pt>
                <c:pt idx="11">
                  <c:v>Chemeketa</c:v>
                </c:pt>
                <c:pt idx="12">
                  <c:v>Treasure Valley</c:v>
                </c:pt>
                <c:pt idx="13">
                  <c:v>Clackamas</c:v>
                </c:pt>
                <c:pt idx="14">
                  <c:v>Central</c:v>
                </c:pt>
                <c:pt idx="15">
                  <c:v>Klamath</c:v>
                </c:pt>
                <c:pt idx="16">
                  <c:v>Tillamook Bay</c:v>
                </c:pt>
                <c:pt idx="17">
                  <c:v>State Average</c:v>
                </c:pt>
              </c:strCache>
            </c:strRef>
          </c:cat>
          <c:val>
            <c:numRef>
              <c:f>'Statewide Tuition &amp; Fees 24-25'!$D$25:$D$42</c:f>
              <c:numCache>
                <c:formatCode>_("$"* #,##0_);_("$"* \(#,##0\);_("$"* "-"??_);_(@_)</c:formatCode>
                <c:ptCount val="18"/>
                <c:pt idx="0">
                  <c:v>291.57</c:v>
                </c:pt>
                <c:pt idx="1">
                  <c:v>222.71999999999997</c:v>
                </c:pt>
                <c:pt idx="2">
                  <c:v>420</c:v>
                </c:pt>
                <c:pt idx="3">
                  <c:v>520</c:v>
                </c:pt>
                <c:pt idx="4">
                  <c:v>459</c:v>
                </c:pt>
                <c:pt idx="5">
                  <c:v>438</c:v>
                </c:pt>
                <c:pt idx="6">
                  <c:v>348</c:v>
                </c:pt>
                <c:pt idx="7">
                  <c:v>288</c:v>
                </c:pt>
                <c:pt idx="8">
                  <c:v>261</c:v>
                </c:pt>
                <c:pt idx="9">
                  <c:v>144</c:v>
                </c:pt>
                <c:pt idx="10">
                  <c:v>198</c:v>
                </c:pt>
                <c:pt idx="11">
                  <c:v>444</c:v>
                </c:pt>
                <c:pt idx="12">
                  <c:v>288</c:v>
                </c:pt>
                <c:pt idx="13">
                  <c:v>186</c:v>
                </c:pt>
                <c:pt idx="14">
                  <c:v>231</c:v>
                </c:pt>
                <c:pt idx="15">
                  <c:v>257</c:v>
                </c:pt>
                <c:pt idx="16">
                  <c:v>312</c:v>
                </c:pt>
                <c:pt idx="17">
                  <c:v>312.25235294117647</c:v>
                </c:pt>
              </c:numCache>
            </c:numRef>
          </c:val>
          <c:extLst>
            <c:ext xmlns:c16="http://schemas.microsoft.com/office/drawing/2014/chart" uri="{C3380CC4-5D6E-409C-BE32-E72D297353CC}">
              <c16:uniqueId val="{00000003-D967-4E18-818C-1E03640B9277}"/>
            </c:ext>
          </c:extLst>
        </c:ser>
        <c:dLbls>
          <c:dLblPos val="inEnd"/>
          <c:showLegendKey val="0"/>
          <c:showVal val="1"/>
          <c:showCatName val="0"/>
          <c:showSerName val="0"/>
          <c:showPercent val="0"/>
          <c:showBubbleSize val="0"/>
        </c:dLbls>
        <c:gapWidth val="54"/>
        <c:overlap val="100"/>
        <c:axId val="613373272"/>
        <c:axId val="613372944"/>
      </c:barChart>
      <c:lineChart>
        <c:grouping val="standard"/>
        <c:varyColors val="0"/>
        <c:ser>
          <c:idx val="2"/>
          <c:order val="2"/>
          <c:tx>
            <c:strRef>
              <c:f>'Statewide Tuition &amp; Fees 24-25'!$E$24</c:f>
              <c:strCache>
                <c:ptCount val="1"/>
                <c:pt idx="0">
                  <c:v>Total/year</c:v>
                </c:pt>
              </c:strCache>
            </c:strRef>
          </c:tx>
          <c:spPr>
            <a:ln w="28575" cap="rnd">
              <a:noFill/>
              <a:round/>
            </a:ln>
            <a:effectLst/>
          </c:spPr>
          <c:marker>
            <c:symbol val="none"/>
          </c:marker>
          <c:dLbls>
            <c:dLbl>
              <c:idx val="0"/>
              <c:layout>
                <c:manualLayout>
                  <c:x val="0.65758381772958996"/>
                  <c:y val="-8.757533566156683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D967-4E18-818C-1E03640B9277}"/>
                </c:ext>
              </c:extLst>
            </c:dLbl>
            <c:dLbl>
              <c:idx val="1"/>
              <c:layout>
                <c:manualLayout>
                  <c:x val="0.58218773962155257"/>
                  <c:y val="-7.030044170051140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D967-4E18-818C-1E03640B9277}"/>
                </c:ext>
              </c:extLst>
            </c:dLbl>
            <c:dLbl>
              <c:idx val="2"/>
              <c:layout>
                <c:manualLayout>
                  <c:x val="0.52629503511013997"/>
                  <c:y val="-3.553949461684911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D967-4E18-818C-1E03640B9277}"/>
                </c:ext>
              </c:extLst>
            </c:dLbl>
            <c:dLbl>
              <c:idx val="3"/>
              <c:layout>
                <c:manualLayout>
                  <c:x val="0.46740542248972816"/>
                  <c:y val="3.5206529960002406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D967-4E18-818C-1E03640B9277}"/>
                </c:ext>
              </c:extLst>
            </c:dLbl>
            <c:dLbl>
              <c:idx val="4"/>
              <c:layout>
                <c:manualLayout>
                  <c:x val="0.41664258634337387"/>
                  <c:y val="4.644760644792651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D967-4E18-818C-1E03640B9277}"/>
                </c:ext>
              </c:extLst>
            </c:dLbl>
            <c:dLbl>
              <c:idx val="5"/>
              <c:layout>
                <c:manualLayout>
                  <c:x val="0.37011336933668632"/>
                  <c:y val="9.092498678217739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D967-4E18-818C-1E03640B9277}"/>
                </c:ext>
              </c:extLst>
            </c:dLbl>
            <c:dLbl>
              <c:idx val="6"/>
              <c:layout>
                <c:manualLayout>
                  <c:x val="0.31257341523409049"/>
                  <c:y val="0.13052570184859844"/>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D967-4E18-818C-1E03640B9277}"/>
                </c:ext>
              </c:extLst>
            </c:dLbl>
            <c:dLbl>
              <c:idx val="7"/>
              <c:layout>
                <c:manualLayout>
                  <c:x val="0.23289877654182117"/>
                  <c:y val="0.14260519134428221"/>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D967-4E18-818C-1E03640B9277}"/>
                </c:ext>
              </c:extLst>
            </c:dLbl>
            <c:dLbl>
              <c:idx val="8"/>
              <c:layout>
                <c:manualLayout>
                  <c:x val="0.18694885361552019"/>
                  <c:y val="0.1887542113286815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D967-4E18-818C-1E03640B9277}"/>
                </c:ext>
              </c:extLst>
            </c:dLbl>
            <c:dLbl>
              <c:idx val="9"/>
              <c:layout>
                <c:manualLayout>
                  <c:x val="0.13369406601952533"/>
                  <c:y val="0.2320050903435211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D967-4E18-818C-1E03640B9277}"/>
                </c:ext>
              </c:extLst>
            </c:dLbl>
            <c:dLbl>
              <c:idx val="10"/>
              <c:layout>
                <c:manualLayout>
                  <c:x val="7.2759349525753622E-2"/>
                  <c:y val="0.26518582598943991"/>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D967-4E18-818C-1E03640B9277}"/>
                </c:ext>
              </c:extLst>
            </c:dLbl>
            <c:dLbl>
              <c:idx val="11"/>
              <c:layout>
                <c:manualLayout>
                  <c:x val="2.6222611062506077E-2"/>
                  <c:y val="0.3095968208469364"/>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F-D967-4E18-818C-1E03640B9277}"/>
                </c:ext>
              </c:extLst>
            </c:dLbl>
            <c:dLbl>
              <c:idx val="12"/>
              <c:layout>
                <c:manualLayout>
                  <c:x val="-2.4159757808051772E-2"/>
                  <c:y val="0.35757321962449529"/>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0-D967-4E18-818C-1E03640B9277}"/>
                </c:ext>
              </c:extLst>
            </c:dLbl>
            <c:dLbl>
              <c:idx val="13"/>
              <c:layout>
                <c:manualLayout>
                  <c:x val="-7.165759835576109E-2"/>
                  <c:y val="0.4009244177638052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1-D967-4E18-818C-1E03640B9277}"/>
                </c:ext>
              </c:extLst>
            </c:dLbl>
            <c:dLbl>
              <c:idx val="14"/>
              <c:layout>
                <c:manualLayout>
                  <c:x val="-0.12198595594398867"/>
                  <c:y val="0.44960438404946651"/>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2-D967-4E18-818C-1E03640B9277}"/>
                </c:ext>
              </c:extLst>
            </c:dLbl>
            <c:dLbl>
              <c:idx val="15"/>
              <c:layout>
                <c:manualLayout>
                  <c:x val="-0.17229269901471739"/>
                  <c:y val="0.4925113329492459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3-D967-4E18-818C-1E03640B9277}"/>
                </c:ext>
              </c:extLst>
            </c:dLbl>
            <c:dLbl>
              <c:idx val="16"/>
              <c:layout>
                <c:manualLayout>
                  <c:x val="-0.23237773288810104"/>
                  <c:y val="0.52638970882855718"/>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4-D967-4E18-818C-1E03640B9277}"/>
                </c:ext>
              </c:extLst>
            </c:dLbl>
            <c:dLbl>
              <c:idx val="17"/>
              <c:layout>
                <c:manualLayout>
                  <c:x val="-0.20797559467370244"/>
                  <c:y val="0.62873581306798099"/>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5-D967-4E18-818C-1E03640B9277}"/>
                </c:ext>
              </c:extLst>
            </c:dLbl>
            <c:spPr>
              <a:noFill/>
              <a:ln>
                <a:noFill/>
              </a:ln>
              <a:effectLst/>
            </c:spPr>
            <c:txPr>
              <a:bodyPr rot="0" spcFirstLastPara="1" vertOverflow="ellipsis" vert="horz" wrap="square" anchor="ctr" anchorCtr="1"/>
              <a:lstStyle/>
              <a:p>
                <a:pPr algn="r">
                  <a:defRPr sz="1050" b="1" i="0" u="none" strike="noStrike" kern="1200" baseline="0">
                    <a:solidFill>
                      <a:schemeClr val="bg1"/>
                    </a:solidFill>
                    <a:latin typeface="Century Gothic" panose="020B0502020202020204" pitchFamily="34"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'Statewide Tuition &amp; Fees 24-25'!$E$25:$E$42</c:f>
              <c:numCache>
                <c:formatCode>_("$"* #,##0_);_("$"* \(#,##0\);_("$"* "-"??_);_(@_)</c:formatCode>
                <c:ptCount val="18"/>
                <c:pt idx="0">
                  <c:v>6076.71</c:v>
                </c:pt>
                <c:pt idx="1">
                  <c:v>5853.6</c:v>
                </c:pt>
                <c:pt idx="2">
                  <c:v>5760</c:v>
                </c:pt>
                <c:pt idx="3">
                  <c:v>5664</c:v>
                </c:pt>
                <c:pt idx="4">
                  <c:v>5661</c:v>
                </c:pt>
                <c:pt idx="5">
                  <c:v>5634</c:v>
                </c:pt>
                <c:pt idx="6">
                  <c:v>5544</c:v>
                </c:pt>
                <c:pt idx="7">
                  <c:v>5256</c:v>
                </c:pt>
                <c:pt idx="8">
                  <c:v>5247</c:v>
                </c:pt>
                <c:pt idx="9">
                  <c:v>5220</c:v>
                </c:pt>
                <c:pt idx="10">
                  <c:v>5094</c:v>
                </c:pt>
                <c:pt idx="11">
                  <c:v>5076</c:v>
                </c:pt>
                <c:pt idx="12">
                  <c:v>5076</c:v>
                </c:pt>
                <c:pt idx="13">
                  <c:v>5058</c:v>
                </c:pt>
                <c:pt idx="14">
                  <c:v>5049</c:v>
                </c:pt>
                <c:pt idx="15">
                  <c:v>5019</c:v>
                </c:pt>
                <c:pt idx="16">
                  <c:v>4896</c:v>
                </c:pt>
                <c:pt idx="17">
                  <c:v>5363.7829411764706</c:v>
                </c:pt>
              </c:numCache>
            </c:numRef>
          </c:val>
          <c:smooth val="0"/>
          <c:extLst>
            <c:ext xmlns:c16="http://schemas.microsoft.com/office/drawing/2014/chart" uri="{C3380CC4-5D6E-409C-BE32-E72D297353CC}">
              <c16:uniqueId val="{00000016-D967-4E18-818C-1E03640B9277}"/>
            </c:ext>
          </c:extLst>
        </c:ser>
        <c:dLbls>
          <c:showLegendKey val="0"/>
          <c:showVal val="0"/>
          <c:showCatName val="0"/>
          <c:showSerName val="0"/>
          <c:showPercent val="0"/>
          <c:showBubbleSize val="0"/>
        </c:dLbls>
        <c:marker val="1"/>
        <c:smooth val="0"/>
        <c:axId val="805182760"/>
        <c:axId val="805186696"/>
      </c:lineChart>
      <c:catAx>
        <c:axId val="613373272"/>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bg1"/>
                </a:solidFill>
                <a:latin typeface="Century Gothic" panose="020B0502020202020204" pitchFamily="34" charset="0"/>
                <a:ea typeface="+mn-ea"/>
                <a:cs typeface="+mn-cs"/>
              </a:defRPr>
            </a:pPr>
            <a:endParaRPr lang="en-US"/>
          </a:p>
        </c:txPr>
        <c:crossAx val="613372944"/>
        <c:crosses val="autoZero"/>
        <c:auto val="1"/>
        <c:lblAlgn val="ctr"/>
        <c:lblOffset val="100"/>
        <c:noMultiLvlLbl val="0"/>
      </c:catAx>
      <c:valAx>
        <c:axId val="613372944"/>
        <c:scaling>
          <c:orientation val="minMax"/>
        </c:scaling>
        <c:delete val="1"/>
        <c:axPos val="t"/>
        <c:majorGridlines>
          <c:spPr>
            <a:ln w="9525" cap="flat" cmpd="sng" algn="ctr">
              <a:solidFill>
                <a:schemeClr val="tx1">
                  <a:lumMod val="15000"/>
                  <a:lumOff val="85000"/>
                </a:schemeClr>
              </a:solidFill>
              <a:round/>
            </a:ln>
            <a:effectLst/>
          </c:spPr>
        </c:majorGridlines>
        <c:numFmt formatCode="_(&quot;$&quot;* #,##0_);_(&quot;$&quot;* \(#,##0\);_(&quot;$&quot;* &quot;-&quot;??_);_(@_)" sourceLinked="1"/>
        <c:majorTickMark val="none"/>
        <c:minorTickMark val="none"/>
        <c:tickLblPos val="nextTo"/>
        <c:crossAx val="613373272"/>
        <c:crosses val="autoZero"/>
        <c:crossBetween val="between"/>
      </c:valAx>
      <c:valAx>
        <c:axId val="805186696"/>
        <c:scaling>
          <c:orientation val="minMax"/>
        </c:scaling>
        <c:delete val="1"/>
        <c:axPos val="r"/>
        <c:numFmt formatCode="_(&quot;$&quot;* #,##0_);_(&quot;$&quot;* \(#,##0\);_(&quot;$&quot;* &quot;-&quot;??_);_(@_)" sourceLinked="1"/>
        <c:majorTickMark val="out"/>
        <c:minorTickMark val="none"/>
        <c:tickLblPos val="nextTo"/>
        <c:crossAx val="805182760"/>
        <c:crosses val="max"/>
        <c:crossBetween val="between"/>
      </c:valAx>
      <c:catAx>
        <c:axId val="805182760"/>
        <c:scaling>
          <c:orientation val="minMax"/>
        </c:scaling>
        <c:delete val="1"/>
        <c:axPos val="b"/>
        <c:numFmt formatCode="General" sourceLinked="1"/>
        <c:majorTickMark val="out"/>
        <c:minorTickMark val="none"/>
        <c:tickLblPos val="nextTo"/>
        <c:crossAx val="805186696"/>
        <c:crosses val="autoZero"/>
        <c:auto val="1"/>
        <c:lblAlgn val="ctr"/>
        <c:lblOffset val="100"/>
        <c:noMultiLvlLbl val="0"/>
      </c:cat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bg1"/>
              </a:solidFill>
              <a:latin typeface="Century Gothic" panose="020B0502020202020204" pitchFamily="34" charset="0"/>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Century Gothic" panose="020B0502020202020204" pitchFamily="34" charset="0"/>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Sheet1!$A$48</c:f>
              <c:strCache>
                <c:ptCount val="1"/>
                <c:pt idx="0">
                  <c:v>2021-22</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000" b="0" i="0" u="none" strike="noStrike" kern="1200" baseline="0">
                    <a:solidFill>
                      <a:schemeClr val="tx1">
                        <a:lumMod val="75000"/>
                        <a:lumOff val="25000"/>
                      </a:schemeClr>
                    </a:solidFill>
                    <a:latin typeface="Century Gothic" panose="020B0502020202020204" pitchFamily="34"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Sheet1!$B$47:$E$47</c:f>
              <c:strCache>
                <c:ptCount val="4"/>
                <c:pt idx="0">
                  <c:v>Financial Need</c:v>
                </c:pt>
                <c:pt idx="1">
                  <c:v>Adult Learners</c:v>
                </c:pt>
                <c:pt idx="2">
                  <c:v>BILAPOC</c:v>
                </c:pt>
                <c:pt idx="3">
                  <c:v>CTE</c:v>
                </c:pt>
              </c:strCache>
            </c:strRef>
          </c:cat>
          <c:val>
            <c:numRef>
              <c:f>Sheet1!$B$48:$E$48</c:f>
              <c:numCache>
                <c:formatCode>0%</c:formatCode>
                <c:ptCount val="4"/>
                <c:pt idx="0">
                  <c:v>0.21</c:v>
                </c:pt>
                <c:pt idx="1">
                  <c:v>0.55000000000000004</c:v>
                </c:pt>
                <c:pt idx="2">
                  <c:v>0.17</c:v>
                </c:pt>
                <c:pt idx="3">
                  <c:v>0.5</c:v>
                </c:pt>
              </c:numCache>
            </c:numRef>
          </c:val>
          <c:extLst>
            <c:ext xmlns:c16="http://schemas.microsoft.com/office/drawing/2014/chart" uri="{C3380CC4-5D6E-409C-BE32-E72D297353CC}">
              <c16:uniqueId val="{00000000-8300-4397-9A69-4679FB09CDB8}"/>
            </c:ext>
          </c:extLst>
        </c:ser>
        <c:ser>
          <c:idx val="1"/>
          <c:order val="1"/>
          <c:tx>
            <c:strRef>
              <c:f>Sheet1!$A$49</c:f>
              <c:strCache>
                <c:ptCount val="1"/>
                <c:pt idx="0">
                  <c:v>2022-23</c:v>
                </c:pt>
              </c:strCache>
            </c:strRef>
          </c:tx>
          <c:spPr>
            <a:solidFill>
              <a:schemeClr val="accent2"/>
            </a:solidFill>
            <a:ln>
              <a:noFill/>
            </a:ln>
            <a:effectLst/>
          </c:spPr>
          <c:invertIfNegative val="0"/>
          <c:dLbls>
            <c:spPr>
              <a:noFill/>
              <a:ln>
                <a:noFill/>
              </a:ln>
              <a:effectLst/>
            </c:spPr>
            <c:txPr>
              <a:bodyPr rot="0" spcFirstLastPara="1" vertOverflow="ellipsis" vert="horz" wrap="square" anchor="ctr" anchorCtr="1"/>
              <a:lstStyle/>
              <a:p>
                <a:pPr>
                  <a:defRPr sz="1000" b="0" i="0" u="none" strike="noStrike" kern="1200" baseline="0">
                    <a:solidFill>
                      <a:schemeClr val="tx1">
                        <a:lumMod val="75000"/>
                        <a:lumOff val="25000"/>
                      </a:schemeClr>
                    </a:solidFill>
                    <a:latin typeface="Century Gothic" panose="020B0502020202020204" pitchFamily="34"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Sheet1!$B$47:$E$47</c:f>
              <c:strCache>
                <c:ptCount val="4"/>
                <c:pt idx="0">
                  <c:v>Financial Need</c:v>
                </c:pt>
                <c:pt idx="1">
                  <c:v>Adult Learners</c:v>
                </c:pt>
                <c:pt idx="2">
                  <c:v>BILAPOC</c:v>
                </c:pt>
                <c:pt idx="3">
                  <c:v>CTE</c:v>
                </c:pt>
              </c:strCache>
            </c:strRef>
          </c:cat>
          <c:val>
            <c:numRef>
              <c:f>Sheet1!$B$49:$E$49</c:f>
              <c:numCache>
                <c:formatCode>0%</c:formatCode>
                <c:ptCount val="4"/>
                <c:pt idx="0">
                  <c:v>0.21</c:v>
                </c:pt>
                <c:pt idx="1">
                  <c:v>0.53</c:v>
                </c:pt>
                <c:pt idx="2">
                  <c:v>0.19</c:v>
                </c:pt>
                <c:pt idx="3">
                  <c:v>0.53</c:v>
                </c:pt>
              </c:numCache>
            </c:numRef>
          </c:val>
          <c:extLst>
            <c:ext xmlns:c16="http://schemas.microsoft.com/office/drawing/2014/chart" uri="{C3380CC4-5D6E-409C-BE32-E72D297353CC}">
              <c16:uniqueId val="{00000001-8300-4397-9A69-4679FB09CDB8}"/>
            </c:ext>
          </c:extLst>
        </c:ser>
        <c:ser>
          <c:idx val="2"/>
          <c:order val="2"/>
          <c:tx>
            <c:strRef>
              <c:f>Sheet1!$A$50</c:f>
              <c:strCache>
                <c:ptCount val="1"/>
                <c:pt idx="0">
                  <c:v>2023-24</c:v>
                </c:pt>
              </c:strCache>
            </c:strRef>
          </c:tx>
          <c:spPr>
            <a:solidFill>
              <a:schemeClr val="accent3"/>
            </a:solidFill>
            <a:ln>
              <a:noFill/>
            </a:ln>
            <a:effectLst/>
          </c:spPr>
          <c:invertIfNegative val="0"/>
          <c:dLbls>
            <c:spPr>
              <a:noFill/>
              <a:ln>
                <a:noFill/>
              </a:ln>
              <a:effectLst/>
            </c:spPr>
            <c:txPr>
              <a:bodyPr rot="0" spcFirstLastPara="1" vertOverflow="ellipsis" vert="horz" wrap="square" anchor="ctr" anchorCtr="1"/>
              <a:lstStyle/>
              <a:p>
                <a:pPr>
                  <a:defRPr sz="1000" b="0" i="0" u="none" strike="noStrike" kern="1200" baseline="0">
                    <a:solidFill>
                      <a:schemeClr val="tx1">
                        <a:lumMod val="75000"/>
                        <a:lumOff val="25000"/>
                      </a:schemeClr>
                    </a:solidFill>
                    <a:latin typeface="Century Gothic" panose="020B0502020202020204" pitchFamily="34"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Sheet1!$B$47:$E$47</c:f>
              <c:strCache>
                <c:ptCount val="4"/>
                <c:pt idx="0">
                  <c:v>Financial Need</c:v>
                </c:pt>
                <c:pt idx="1">
                  <c:v>Adult Learners</c:v>
                </c:pt>
                <c:pt idx="2">
                  <c:v>BILAPOC</c:v>
                </c:pt>
                <c:pt idx="3">
                  <c:v>CTE</c:v>
                </c:pt>
              </c:strCache>
            </c:strRef>
          </c:cat>
          <c:val>
            <c:numRef>
              <c:f>Sheet1!$B$50:$E$50</c:f>
              <c:numCache>
                <c:formatCode>0%</c:formatCode>
                <c:ptCount val="4"/>
                <c:pt idx="0">
                  <c:v>0.22</c:v>
                </c:pt>
                <c:pt idx="1">
                  <c:v>0.53</c:v>
                </c:pt>
                <c:pt idx="2">
                  <c:v>0.19</c:v>
                </c:pt>
                <c:pt idx="3">
                  <c:v>0.51</c:v>
                </c:pt>
              </c:numCache>
            </c:numRef>
          </c:val>
          <c:extLst>
            <c:ext xmlns:c16="http://schemas.microsoft.com/office/drawing/2014/chart" uri="{C3380CC4-5D6E-409C-BE32-E72D297353CC}">
              <c16:uniqueId val="{00000002-8300-4397-9A69-4679FB09CDB8}"/>
            </c:ext>
          </c:extLst>
        </c:ser>
        <c:ser>
          <c:idx val="3"/>
          <c:order val="3"/>
          <c:tx>
            <c:strRef>
              <c:f>Sheet1!$A$51</c:f>
              <c:strCache>
                <c:ptCount val="1"/>
                <c:pt idx="0">
                  <c:v>2024-25</c:v>
                </c:pt>
              </c:strCache>
            </c:strRef>
          </c:tx>
          <c:spPr>
            <a:solidFill>
              <a:schemeClr val="accent4"/>
            </a:solidFill>
            <a:ln>
              <a:noFill/>
            </a:ln>
            <a:effectLst/>
          </c:spPr>
          <c:invertIfNegative val="0"/>
          <c:dLbls>
            <c:spPr>
              <a:noFill/>
              <a:ln>
                <a:noFill/>
              </a:ln>
              <a:effectLst/>
            </c:spPr>
            <c:txPr>
              <a:bodyPr rot="0" spcFirstLastPara="1" vertOverflow="ellipsis" vert="horz" wrap="square" anchor="ctr" anchorCtr="1"/>
              <a:lstStyle/>
              <a:p>
                <a:pPr>
                  <a:defRPr sz="1000" b="0" i="0" u="none" strike="noStrike" kern="1200" baseline="0">
                    <a:solidFill>
                      <a:schemeClr val="tx1">
                        <a:lumMod val="75000"/>
                        <a:lumOff val="25000"/>
                      </a:schemeClr>
                    </a:solidFill>
                    <a:latin typeface="Century Gothic" panose="020B0502020202020204" pitchFamily="34"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Sheet1!$B$47:$E$47</c:f>
              <c:strCache>
                <c:ptCount val="4"/>
                <c:pt idx="0">
                  <c:v>Financial Need</c:v>
                </c:pt>
                <c:pt idx="1">
                  <c:v>Adult Learners</c:v>
                </c:pt>
                <c:pt idx="2">
                  <c:v>BILAPOC</c:v>
                </c:pt>
                <c:pt idx="3">
                  <c:v>CTE</c:v>
                </c:pt>
              </c:strCache>
            </c:strRef>
          </c:cat>
          <c:val>
            <c:numRef>
              <c:f>Sheet1!$B$51:$E$51</c:f>
              <c:numCache>
                <c:formatCode>0%</c:formatCode>
                <c:ptCount val="4"/>
                <c:pt idx="0">
                  <c:v>0.24</c:v>
                </c:pt>
                <c:pt idx="1">
                  <c:v>0.51</c:v>
                </c:pt>
                <c:pt idx="2">
                  <c:v>0.2</c:v>
                </c:pt>
                <c:pt idx="3">
                  <c:v>0.48</c:v>
                </c:pt>
              </c:numCache>
            </c:numRef>
          </c:val>
          <c:extLst>
            <c:ext xmlns:c16="http://schemas.microsoft.com/office/drawing/2014/chart" uri="{C3380CC4-5D6E-409C-BE32-E72D297353CC}">
              <c16:uniqueId val="{00000003-8300-4397-9A69-4679FB09CDB8}"/>
            </c:ext>
          </c:extLst>
        </c:ser>
        <c:dLbls>
          <c:dLblPos val="outEnd"/>
          <c:showLegendKey val="0"/>
          <c:showVal val="1"/>
          <c:showCatName val="0"/>
          <c:showSerName val="0"/>
          <c:showPercent val="0"/>
          <c:showBubbleSize val="0"/>
        </c:dLbls>
        <c:gapWidth val="219"/>
        <c:overlap val="-27"/>
        <c:axId val="1007053056"/>
        <c:axId val="1007055968"/>
      </c:barChart>
      <c:catAx>
        <c:axId val="100705305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crossAx val="1007055968"/>
        <c:crosses val="autoZero"/>
        <c:auto val="1"/>
        <c:lblAlgn val="ctr"/>
        <c:lblOffset val="100"/>
        <c:noMultiLvlLbl val="0"/>
      </c:catAx>
      <c:valAx>
        <c:axId val="1007055968"/>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050" b="0"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crossAx val="100705305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050" b="0"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legend>
    <c:plotVisOnly val="1"/>
    <c:dispBlanksAs val="gap"/>
    <c:showDLblsOverMax val="0"/>
  </c:chart>
  <c:spPr>
    <a:solidFill>
      <a:schemeClr val="bg1"/>
    </a:solidFill>
    <a:ln>
      <a:noFill/>
    </a:ln>
    <a:effectLst/>
  </c:spPr>
  <c:txPr>
    <a:bodyPr/>
    <a:lstStyle/>
    <a:p>
      <a:pPr>
        <a:defRPr sz="1050">
          <a:latin typeface="Century Gothic" panose="020B0502020202020204" pitchFamily="34" charset="0"/>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Sheet1!$A$131</c:f>
              <c:strCache>
                <c:ptCount val="1"/>
                <c:pt idx="0">
                  <c:v>2021-22</c:v>
                </c:pt>
              </c:strCache>
            </c:strRef>
          </c:tx>
          <c:spPr>
            <a:solidFill>
              <a:schemeClr val="accent1"/>
            </a:solidFill>
            <a:ln>
              <a:noFill/>
            </a:ln>
            <a:effectLst/>
          </c:spPr>
          <c:invertIfNegative val="0"/>
          <c:dLbls>
            <c:spPr>
              <a:noFill/>
              <a:ln>
                <a:noFill/>
              </a:ln>
              <a:effectLst/>
            </c:spPr>
            <c:txPr>
              <a:bodyPr rot="-5400000" spcFirstLastPara="1" vertOverflow="ellipsis" wrap="square" anchor="ctr" anchorCtr="1"/>
              <a:lstStyle/>
              <a:p>
                <a:pPr>
                  <a:defRPr sz="1050" b="0" i="0" u="none" strike="noStrike" kern="1200" baseline="0">
                    <a:solidFill>
                      <a:schemeClr val="tx1">
                        <a:lumMod val="75000"/>
                        <a:lumOff val="25000"/>
                      </a:schemeClr>
                    </a:solidFill>
                    <a:latin typeface="Century Gothic" panose="020B0502020202020204" pitchFamily="34"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Sheet1!$B$130:$E$130</c:f>
              <c:strCache>
                <c:ptCount val="4"/>
                <c:pt idx="0">
                  <c:v>Headcount</c:v>
                </c:pt>
                <c:pt idx="1">
                  <c:v>FTE</c:v>
                </c:pt>
                <c:pt idx="2">
                  <c:v>Courses</c:v>
                </c:pt>
                <c:pt idx="3">
                  <c:v>Sections</c:v>
                </c:pt>
              </c:strCache>
            </c:strRef>
          </c:cat>
          <c:val>
            <c:numRef>
              <c:f>Sheet1!$B$131:$E$131</c:f>
              <c:numCache>
                <c:formatCode>0</c:formatCode>
                <c:ptCount val="4"/>
                <c:pt idx="0">
                  <c:v>3381</c:v>
                </c:pt>
                <c:pt idx="1">
                  <c:v>1044</c:v>
                </c:pt>
                <c:pt idx="2">
                  <c:v>231</c:v>
                </c:pt>
                <c:pt idx="3">
                  <c:v>573</c:v>
                </c:pt>
              </c:numCache>
            </c:numRef>
          </c:val>
          <c:extLst>
            <c:ext xmlns:c16="http://schemas.microsoft.com/office/drawing/2014/chart" uri="{C3380CC4-5D6E-409C-BE32-E72D297353CC}">
              <c16:uniqueId val="{00000000-DA5F-493E-85EB-BD97D0F5A09D}"/>
            </c:ext>
          </c:extLst>
        </c:ser>
        <c:ser>
          <c:idx val="1"/>
          <c:order val="1"/>
          <c:tx>
            <c:strRef>
              <c:f>Sheet1!$A$132</c:f>
              <c:strCache>
                <c:ptCount val="1"/>
                <c:pt idx="0">
                  <c:v>2022-23</c:v>
                </c:pt>
              </c:strCache>
            </c:strRef>
          </c:tx>
          <c:spPr>
            <a:solidFill>
              <a:schemeClr val="accent2"/>
            </a:solidFill>
            <a:ln>
              <a:noFill/>
            </a:ln>
            <a:effectLst/>
          </c:spPr>
          <c:invertIfNegative val="0"/>
          <c:dLbls>
            <c:spPr>
              <a:noFill/>
              <a:ln>
                <a:noFill/>
              </a:ln>
              <a:effectLst/>
            </c:spPr>
            <c:txPr>
              <a:bodyPr rot="-5400000" spcFirstLastPara="1" vertOverflow="ellipsis" wrap="square" anchor="ctr" anchorCtr="1"/>
              <a:lstStyle/>
              <a:p>
                <a:pPr>
                  <a:defRPr sz="1050" b="0" i="0" u="none" strike="noStrike" kern="1200" baseline="0">
                    <a:solidFill>
                      <a:schemeClr val="tx1">
                        <a:lumMod val="75000"/>
                        <a:lumOff val="25000"/>
                      </a:schemeClr>
                    </a:solidFill>
                    <a:latin typeface="Century Gothic" panose="020B0502020202020204" pitchFamily="34"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Sheet1!$B$130:$E$130</c:f>
              <c:strCache>
                <c:ptCount val="4"/>
                <c:pt idx="0">
                  <c:v>Headcount</c:v>
                </c:pt>
                <c:pt idx="1">
                  <c:v>FTE</c:v>
                </c:pt>
                <c:pt idx="2">
                  <c:v>Courses</c:v>
                </c:pt>
                <c:pt idx="3">
                  <c:v>Sections</c:v>
                </c:pt>
              </c:strCache>
            </c:strRef>
          </c:cat>
          <c:val>
            <c:numRef>
              <c:f>Sheet1!$B$132:$E$132</c:f>
              <c:numCache>
                <c:formatCode>0</c:formatCode>
                <c:ptCount val="4"/>
                <c:pt idx="0">
                  <c:v>3149</c:v>
                </c:pt>
                <c:pt idx="1">
                  <c:v>930</c:v>
                </c:pt>
                <c:pt idx="2">
                  <c:v>236</c:v>
                </c:pt>
                <c:pt idx="3">
                  <c:v>530</c:v>
                </c:pt>
              </c:numCache>
            </c:numRef>
          </c:val>
          <c:extLst>
            <c:ext xmlns:c16="http://schemas.microsoft.com/office/drawing/2014/chart" uri="{C3380CC4-5D6E-409C-BE32-E72D297353CC}">
              <c16:uniqueId val="{00000001-DA5F-493E-85EB-BD97D0F5A09D}"/>
            </c:ext>
          </c:extLst>
        </c:ser>
        <c:ser>
          <c:idx val="2"/>
          <c:order val="2"/>
          <c:tx>
            <c:strRef>
              <c:f>Sheet1!$A$133</c:f>
              <c:strCache>
                <c:ptCount val="1"/>
                <c:pt idx="0">
                  <c:v>2023-24</c:v>
                </c:pt>
              </c:strCache>
            </c:strRef>
          </c:tx>
          <c:spPr>
            <a:solidFill>
              <a:schemeClr val="accent3"/>
            </a:solidFill>
            <a:ln>
              <a:noFill/>
            </a:ln>
            <a:effectLst/>
          </c:spPr>
          <c:invertIfNegative val="0"/>
          <c:dLbls>
            <c:spPr>
              <a:noFill/>
              <a:ln>
                <a:noFill/>
              </a:ln>
              <a:effectLst/>
            </c:spPr>
            <c:txPr>
              <a:bodyPr rot="-5400000" spcFirstLastPara="1" vertOverflow="ellipsis" wrap="square" anchor="ctr" anchorCtr="1"/>
              <a:lstStyle/>
              <a:p>
                <a:pPr>
                  <a:defRPr sz="1050" b="0" i="0" u="none" strike="noStrike" kern="1200" baseline="0">
                    <a:solidFill>
                      <a:schemeClr val="tx1">
                        <a:lumMod val="75000"/>
                        <a:lumOff val="25000"/>
                      </a:schemeClr>
                    </a:solidFill>
                    <a:latin typeface="Century Gothic" panose="020B0502020202020204" pitchFamily="34"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Sheet1!$B$130:$E$130</c:f>
              <c:strCache>
                <c:ptCount val="4"/>
                <c:pt idx="0">
                  <c:v>Headcount</c:v>
                </c:pt>
                <c:pt idx="1">
                  <c:v>FTE</c:v>
                </c:pt>
                <c:pt idx="2">
                  <c:v>Courses</c:v>
                </c:pt>
                <c:pt idx="3">
                  <c:v>Sections</c:v>
                </c:pt>
              </c:strCache>
            </c:strRef>
          </c:cat>
          <c:val>
            <c:numRef>
              <c:f>Sheet1!$B$133:$E$133</c:f>
              <c:numCache>
                <c:formatCode>0</c:formatCode>
                <c:ptCount val="4"/>
                <c:pt idx="0">
                  <c:v>3442</c:v>
                </c:pt>
                <c:pt idx="1">
                  <c:v>1020</c:v>
                </c:pt>
                <c:pt idx="2">
                  <c:v>254</c:v>
                </c:pt>
                <c:pt idx="3">
                  <c:v>542</c:v>
                </c:pt>
              </c:numCache>
            </c:numRef>
          </c:val>
          <c:extLst>
            <c:ext xmlns:c16="http://schemas.microsoft.com/office/drawing/2014/chart" uri="{C3380CC4-5D6E-409C-BE32-E72D297353CC}">
              <c16:uniqueId val="{00000002-DA5F-493E-85EB-BD97D0F5A09D}"/>
            </c:ext>
          </c:extLst>
        </c:ser>
        <c:ser>
          <c:idx val="3"/>
          <c:order val="3"/>
          <c:tx>
            <c:strRef>
              <c:f>Sheet1!$A$134</c:f>
              <c:strCache>
                <c:ptCount val="1"/>
                <c:pt idx="0">
                  <c:v>2024-25</c:v>
                </c:pt>
              </c:strCache>
            </c:strRef>
          </c:tx>
          <c:spPr>
            <a:solidFill>
              <a:schemeClr val="accent4"/>
            </a:solidFill>
            <a:ln>
              <a:noFill/>
            </a:ln>
            <a:effectLst/>
          </c:spPr>
          <c:invertIfNegative val="0"/>
          <c:dLbls>
            <c:spPr>
              <a:noFill/>
              <a:ln>
                <a:noFill/>
              </a:ln>
              <a:effectLst/>
            </c:spPr>
            <c:txPr>
              <a:bodyPr rot="-5400000" spcFirstLastPara="1" vertOverflow="ellipsis" wrap="square" anchor="ctr" anchorCtr="1"/>
              <a:lstStyle/>
              <a:p>
                <a:pPr>
                  <a:defRPr sz="1050" b="0" i="0" u="none" strike="noStrike" kern="1200" baseline="0">
                    <a:solidFill>
                      <a:schemeClr val="tx1">
                        <a:lumMod val="75000"/>
                        <a:lumOff val="25000"/>
                      </a:schemeClr>
                    </a:solidFill>
                    <a:latin typeface="Century Gothic" panose="020B0502020202020204" pitchFamily="34"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Sheet1!$B$130:$E$130</c:f>
              <c:strCache>
                <c:ptCount val="4"/>
                <c:pt idx="0">
                  <c:v>Headcount</c:v>
                </c:pt>
                <c:pt idx="1">
                  <c:v>FTE</c:v>
                </c:pt>
                <c:pt idx="2">
                  <c:v>Courses</c:v>
                </c:pt>
                <c:pt idx="3">
                  <c:v>Sections</c:v>
                </c:pt>
              </c:strCache>
            </c:strRef>
          </c:cat>
          <c:val>
            <c:numRef>
              <c:f>Sheet1!$B$134:$E$134</c:f>
              <c:numCache>
                <c:formatCode>0</c:formatCode>
                <c:ptCount val="4"/>
                <c:pt idx="0">
                  <c:v>3474</c:v>
                </c:pt>
                <c:pt idx="1">
                  <c:v>1091</c:v>
                </c:pt>
                <c:pt idx="2">
                  <c:v>262</c:v>
                </c:pt>
                <c:pt idx="3">
                  <c:v>597</c:v>
                </c:pt>
              </c:numCache>
            </c:numRef>
          </c:val>
          <c:extLst>
            <c:ext xmlns:c16="http://schemas.microsoft.com/office/drawing/2014/chart" uri="{C3380CC4-5D6E-409C-BE32-E72D297353CC}">
              <c16:uniqueId val="{00000003-DA5F-493E-85EB-BD97D0F5A09D}"/>
            </c:ext>
          </c:extLst>
        </c:ser>
        <c:dLbls>
          <c:dLblPos val="outEnd"/>
          <c:showLegendKey val="0"/>
          <c:showVal val="1"/>
          <c:showCatName val="0"/>
          <c:showSerName val="0"/>
          <c:showPercent val="0"/>
          <c:showBubbleSize val="0"/>
        </c:dLbls>
        <c:gapWidth val="219"/>
        <c:overlap val="-27"/>
        <c:axId val="1050722784"/>
        <c:axId val="1050719456"/>
      </c:barChart>
      <c:catAx>
        <c:axId val="105072278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crossAx val="1050719456"/>
        <c:crosses val="autoZero"/>
        <c:auto val="1"/>
        <c:lblAlgn val="ctr"/>
        <c:lblOffset val="100"/>
        <c:noMultiLvlLbl val="0"/>
      </c:catAx>
      <c:valAx>
        <c:axId val="1050719456"/>
        <c:scaling>
          <c:orientation val="minMax"/>
          <c:max val="4000"/>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crossAx val="105072278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legend>
    <c:plotVisOnly val="1"/>
    <c:dispBlanksAs val="gap"/>
    <c:showDLblsOverMax val="0"/>
  </c:chart>
  <c:spPr>
    <a:solidFill>
      <a:schemeClr val="bg1"/>
    </a:solidFill>
    <a:ln>
      <a:noFill/>
    </a:ln>
    <a:effectLst/>
  </c:spPr>
  <c:txPr>
    <a:bodyPr/>
    <a:lstStyle/>
    <a:p>
      <a:pPr>
        <a:defRPr sz="1100">
          <a:latin typeface="Century Gothic" panose="020B0502020202020204" pitchFamily="34" charset="0"/>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solidFill>
              <a:srgbClr val="F0B310"/>
            </a:solidFill>
            <a:ln>
              <a:noFill/>
            </a:ln>
            <a:effectLst/>
          </c:spPr>
          <c:invertIfNegative val="0"/>
          <c:dLbls>
            <c:spPr>
              <a:noFill/>
              <a:ln>
                <a:noFill/>
              </a:ln>
              <a:effectLst/>
            </c:spPr>
            <c:txPr>
              <a:bodyPr rot="0" spcFirstLastPara="1" vertOverflow="ellipsis" vert="horz" wrap="square" anchor="ctr" anchorCtr="1"/>
              <a:lstStyle/>
              <a:p>
                <a:pPr>
                  <a:defRPr sz="1100" b="1" i="0" u="none" strike="noStrike" kern="1200" baseline="0">
                    <a:solidFill>
                      <a:schemeClr val="tx1">
                        <a:lumMod val="75000"/>
                        <a:lumOff val="25000"/>
                      </a:schemeClr>
                    </a:solidFill>
                    <a:latin typeface="Century Gothic" panose="020B0502020202020204" pitchFamily="34"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Sheet1!$A$63:$A$66</c:f>
              <c:strCache>
                <c:ptCount val="4"/>
                <c:pt idx="0">
                  <c:v>2020-21</c:v>
                </c:pt>
                <c:pt idx="1">
                  <c:v>2021-22</c:v>
                </c:pt>
                <c:pt idx="2">
                  <c:v>2022-23</c:v>
                </c:pt>
                <c:pt idx="3">
                  <c:v>2023-24</c:v>
                </c:pt>
              </c:strCache>
            </c:strRef>
          </c:cat>
          <c:val>
            <c:numRef>
              <c:f>Sheet1!$B$63:$B$66</c:f>
              <c:numCache>
                <c:formatCode>General</c:formatCode>
                <c:ptCount val="4"/>
                <c:pt idx="0">
                  <c:v>20</c:v>
                </c:pt>
                <c:pt idx="1">
                  <c:v>73</c:v>
                </c:pt>
                <c:pt idx="2">
                  <c:v>71</c:v>
                </c:pt>
                <c:pt idx="3">
                  <c:v>129</c:v>
                </c:pt>
              </c:numCache>
            </c:numRef>
          </c:val>
          <c:extLst>
            <c:ext xmlns:c16="http://schemas.microsoft.com/office/drawing/2014/chart" uri="{C3380CC4-5D6E-409C-BE32-E72D297353CC}">
              <c16:uniqueId val="{00000000-C263-40F3-BFAD-B8C076F8EA4C}"/>
            </c:ext>
          </c:extLst>
        </c:ser>
        <c:dLbls>
          <c:dLblPos val="outEnd"/>
          <c:showLegendKey val="0"/>
          <c:showVal val="1"/>
          <c:showCatName val="0"/>
          <c:showSerName val="0"/>
          <c:showPercent val="0"/>
          <c:showBubbleSize val="0"/>
        </c:dLbls>
        <c:gapWidth val="219"/>
        <c:overlap val="-27"/>
        <c:axId val="1059370944"/>
        <c:axId val="1059367200"/>
      </c:barChart>
      <c:catAx>
        <c:axId val="105937094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crossAx val="1059367200"/>
        <c:crosses val="autoZero"/>
        <c:auto val="1"/>
        <c:lblAlgn val="ctr"/>
        <c:lblOffset val="100"/>
        <c:noMultiLvlLbl val="0"/>
      </c:catAx>
      <c:valAx>
        <c:axId val="105936720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crossAx val="1059370944"/>
        <c:crosses val="autoZero"/>
        <c:crossBetween val="between"/>
      </c:valAx>
      <c:spPr>
        <a:noFill/>
        <a:ln>
          <a:noFill/>
        </a:ln>
        <a:effectLst/>
      </c:spPr>
    </c:plotArea>
    <c:plotVisOnly val="1"/>
    <c:dispBlanksAs val="gap"/>
    <c:showDLblsOverMax val="0"/>
  </c:chart>
  <c:spPr>
    <a:solidFill>
      <a:schemeClr val="bg1"/>
    </a:solidFill>
    <a:ln>
      <a:noFill/>
    </a:ln>
    <a:effectLst/>
  </c:spPr>
  <c:txPr>
    <a:bodyPr/>
    <a:lstStyle/>
    <a:p>
      <a:pPr>
        <a:defRPr sz="1100">
          <a:latin typeface="Century Gothic" panose="020B0502020202020204" pitchFamily="34" charset="0"/>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2631330230724285E-2"/>
          <c:y val="5.6160221800316511E-2"/>
          <c:w val="0.88251292472054188"/>
          <c:h val="0.70385014622193154"/>
        </c:manualLayout>
      </c:layout>
      <c:barChart>
        <c:barDir val="col"/>
        <c:grouping val="clustered"/>
        <c:varyColors val="0"/>
        <c:ser>
          <c:idx val="0"/>
          <c:order val="0"/>
          <c:tx>
            <c:strRef>
              <c:f>Sheet1!$A$150</c:f>
              <c:strCache>
                <c:ptCount val="1"/>
                <c:pt idx="0">
                  <c:v>2021-22</c:v>
                </c:pt>
              </c:strCache>
            </c:strRef>
          </c:tx>
          <c:spPr>
            <a:solidFill>
              <a:schemeClr val="accent1"/>
            </a:solidFill>
            <a:ln>
              <a:noFill/>
            </a:ln>
            <a:effectLst/>
          </c:spPr>
          <c:invertIfNegative val="0"/>
          <c:dLbls>
            <c:spPr>
              <a:noFill/>
              <a:ln>
                <a:noFill/>
              </a:ln>
              <a:effectLst/>
            </c:spPr>
            <c:txPr>
              <a:bodyPr rot="-5400000" spcFirstLastPara="1" vertOverflow="ellipsis" wrap="square" anchor="ctr" anchorCtr="1"/>
              <a:lstStyle/>
              <a:p>
                <a:pPr>
                  <a:defRPr sz="1100" b="0" i="0" u="none" strike="noStrike" kern="1200" baseline="0">
                    <a:solidFill>
                      <a:schemeClr val="tx1">
                        <a:lumMod val="75000"/>
                        <a:lumOff val="25000"/>
                      </a:schemeClr>
                    </a:solidFill>
                    <a:latin typeface="Century Gothic" panose="020B0502020202020204" pitchFamily="34"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Sheet1!$B$149:$E$149</c:f>
              <c:strCache>
                <c:ptCount val="4"/>
                <c:pt idx="0">
                  <c:v>Credit Headcount</c:v>
                </c:pt>
                <c:pt idx="1">
                  <c:v>Noncredit Headcount</c:v>
                </c:pt>
                <c:pt idx="2">
                  <c:v>CTE Completions</c:v>
                </c:pt>
                <c:pt idx="3">
                  <c:v>Noncredit Completions</c:v>
                </c:pt>
              </c:strCache>
            </c:strRef>
          </c:cat>
          <c:val>
            <c:numRef>
              <c:f>Sheet1!$B$150:$E$150</c:f>
              <c:numCache>
                <c:formatCode>0</c:formatCode>
                <c:ptCount val="4"/>
                <c:pt idx="0">
                  <c:v>3345</c:v>
                </c:pt>
                <c:pt idx="1">
                  <c:v>3215</c:v>
                </c:pt>
                <c:pt idx="2">
                  <c:v>321</c:v>
                </c:pt>
                <c:pt idx="3">
                  <c:v>3995</c:v>
                </c:pt>
              </c:numCache>
            </c:numRef>
          </c:val>
          <c:extLst>
            <c:ext xmlns:c16="http://schemas.microsoft.com/office/drawing/2014/chart" uri="{C3380CC4-5D6E-409C-BE32-E72D297353CC}">
              <c16:uniqueId val="{00000000-C51F-4B7F-B83A-F7F390A284E1}"/>
            </c:ext>
          </c:extLst>
        </c:ser>
        <c:ser>
          <c:idx val="1"/>
          <c:order val="1"/>
          <c:tx>
            <c:strRef>
              <c:f>Sheet1!$A$151</c:f>
              <c:strCache>
                <c:ptCount val="1"/>
                <c:pt idx="0">
                  <c:v>2022-23</c:v>
                </c:pt>
              </c:strCache>
            </c:strRef>
          </c:tx>
          <c:spPr>
            <a:solidFill>
              <a:schemeClr val="accent2"/>
            </a:solidFill>
            <a:ln>
              <a:noFill/>
            </a:ln>
            <a:effectLst/>
          </c:spPr>
          <c:invertIfNegative val="0"/>
          <c:dLbls>
            <c:spPr>
              <a:noFill/>
              <a:ln>
                <a:noFill/>
              </a:ln>
              <a:effectLst/>
            </c:spPr>
            <c:txPr>
              <a:bodyPr rot="-5400000" spcFirstLastPara="1" vertOverflow="ellipsis" wrap="square" anchor="ctr" anchorCtr="1"/>
              <a:lstStyle/>
              <a:p>
                <a:pPr>
                  <a:defRPr sz="1100" b="0" i="0" u="none" strike="noStrike" kern="1200" baseline="0">
                    <a:solidFill>
                      <a:schemeClr val="tx1">
                        <a:lumMod val="75000"/>
                        <a:lumOff val="25000"/>
                      </a:schemeClr>
                    </a:solidFill>
                    <a:latin typeface="Century Gothic" panose="020B0502020202020204" pitchFamily="34"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Sheet1!$B$149:$E$149</c:f>
              <c:strCache>
                <c:ptCount val="4"/>
                <c:pt idx="0">
                  <c:v>Credit Headcount</c:v>
                </c:pt>
                <c:pt idx="1">
                  <c:v>Noncredit Headcount</c:v>
                </c:pt>
                <c:pt idx="2">
                  <c:v>CTE Completions</c:v>
                </c:pt>
                <c:pt idx="3">
                  <c:v>Noncredit Completions</c:v>
                </c:pt>
              </c:strCache>
            </c:strRef>
          </c:cat>
          <c:val>
            <c:numRef>
              <c:f>Sheet1!$B$151:$E$151</c:f>
              <c:numCache>
                <c:formatCode>0</c:formatCode>
                <c:ptCount val="4"/>
                <c:pt idx="0">
                  <c:v>3685</c:v>
                </c:pt>
                <c:pt idx="1">
                  <c:v>3305</c:v>
                </c:pt>
                <c:pt idx="2">
                  <c:v>333</c:v>
                </c:pt>
                <c:pt idx="3">
                  <c:v>4504</c:v>
                </c:pt>
              </c:numCache>
            </c:numRef>
          </c:val>
          <c:extLst>
            <c:ext xmlns:c16="http://schemas.microsoft.com/office/drawing/2014/chart" uri="{C3380CC4-5D6E-409C-BE32-E72D297353CC}">
              <c16:uniqueId val="{00000001-C51F-4B7F-B83A-F7F390A284E1}"/>
            </c:ext>
          </c:extLst>
        </c:ser>
        <c:ser>
          <c:idx val="2"/>
          <c:order val="2"/>
          <c:tx>
            <c:strRef>
              <c:f>Sheet1!$A$152</c:f>
              <c:strCache>
                <c:ptCount val="1"/>
                <c:pt idx="0">
                  <c:v>2023-24</c:v>
                </c:pt>
              </c:strCache>
            </c:strRef>
          </c:tx>
          <c:spPr>
            <a:solidFill>
              <a:schemeClr val="accent3"/>
            </a:solidFill>
            <a:ln>
              <a:noFill/>
            </a:ln>
            <a:effectLst/>
          </c:spPr>
          <c:invertIfNegative val="0"/>
          <c:dLbls>
            <c:spPr>
              <a:noFill/>
              <a:ln>
                <a:noFill/>
              </a:ln>
              <a:effectLst/>
            </c:spPr>
            <c:txPr>
              <a:bodyPr rot="-5400000" spcFirstLastPara="1" vertOverflow="ellipsis" wrap="square" anchor="ctr" anchorCtr="1"/>
              <a:lstStyle/>
              <a:p>
                <a:pPr>
                  <a:defRPr sz="1100" b="0" i="0" u="none" strike="noStrike" kern="1200" baseline="0">
                    <a:solidFill>
                      <a:schemeClr val="tx1">
                        <a:lumMod val="75000"/>
                        <a:lumOff val="25000"/>
                      </a:schemeClr>
                    </a:solidFill>
                    <a:latin typeface="Century Gothic" panose="020B0502020202020204" pitchFamily="34"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Sheet1!$B$149:$E$149</c:f>
              <c:strCache>
                <c:ptCount val="4"/>
                <c:pt idx="0">
                  <c:v>Credit Headcount</c:v>
                </c:pt>
                <c:pt idx="1">
                  <c:v>Noncredit Headcount</c:v>
                </c:pt>
                <c:pt idx="2">
                  <c:v>CTE Completions</c:v>
                </c:pt>
                <c:pt idx="3">
                  <c:v>Noncredit Completions</c:v>
                </c:pt>
              </c:strCache>
            </c:strRef>
          </c:cat>
          <c:val>
            <c:numRef>
              <c:f>Sheet1!$B$152:$E$152</c:f>
              <c:numCache>
                <c:formatCode>0</c:formatCode>
                <c:ptCount val="4"/>
                <c:pt idx="0">
                  <c:v>3827</c:v>
                </c:pt>
                <c:pt idx="1">
                  <c:v>3338</c:v>
                </c:pt>
                <c:pt idx="2">
                  <c:v>319</c:v>
                </c:pt>
                <c:pt idx="3">
                  <c:v>4546</c:v>
                </c:pt>
              </c:numCache>
            </c:numRef>
          </c:val>
          <c:extLst>
            <c:ext xmlns:c16="http://schemas.microsoft.com/office/drawing/2014/chart" uri="{C3380CC4-5D6E-409C-BE32-E72D297353CC}">
              <c16:uniqueId val="{00000002-C51F-4B7F-B83A-F7F390A284E1}"/>
            </c:ext>
          </c:extLst>
        </c:ser>
        <c:ser>
          <c:idx val="3"/>
          <c:order val="3"/>
          <c:tx>
            <c:strRef>
              <c:f>Sheet1!$A$153</c:f>
              <c:strCache>
                <c:ptCount val="1"/>
                <c:pt idx="0">
                  <c:v>2024-25</c:v>
                </c:pt>
              </c:strCache>
            </c:strRef>
          </c:tx>
          <c:spPr>
            <a:solidFill>
              <a:schemeClr val="accent4"/>
            </a:solidFill>
            <a:ln>
              <a:noFill/>
            </a:ln>
            <a:effectLst/>
          </c:spPr>
          <c:invertIfNegative val="0"/>
          <c:dLbls>
            <c:spPr>
              <a:noFill/>
              <a:ln>
                <a:noFill/>
              </a:ln>
              <a:effectLst/>
            </c:spPr>
            <c:txPr>
              <a:bodyPr rot="-5400000" spcFirstLastPara="1" vertOverflow="ellipsis" wrap="square" lIns="38100" tIns="19050" rIns="38100" bIns="19050" anchor="ctr" anchorCtr="1">
                <a:spAutoFit/>
              </a:bodyPr>
              <a:lstStyle/>
              <a:p>
                <a:pPr>
                  <a:defRPr sz="1100" b="0" i="0" u="none" strike="noStrike" kern="1200" baseline="0">
                    <a:solidFill>
                      <a:schemeClr val="tx1">
                        <a:lumMod val="75000"/>
                        <a:lumOff val="25000"/>
                      </a:schemeClr>
                    </a:solidFill>
                    <a:latin typeface="Century Gothic" panose="020B0502020202020204" pitchFamily="34"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Sheet1!$B$149:$E$149</c:f>
              <c:strCache>
                <c:ptCount val="4"/>
                <c:pt idx="0">
                  <c:v>Credit Headcount</c:v>
                </c:pt>
                <c:pt idx="1">
                  <c:v>Noncredit Headcount</c:v>
                </c:pt>
                <c:pt idx="2">
                  <c:v>CTE Completions</c:v>
                </c:pt>
                <c:pt idx="3">
                  <c:v>Noncredit Completions</c:v>
                </c:pt>
              </c:strCache>
            </c:strRef>
          </c:cat>
          <c:val>
            <c:numRef>
              <c:f>Sheet1!$B$153:$E$153</c:f>
              <c:numCache>
                <c:formatCode>0</c:formatCode>
                <c:ptCount val="4"/>
                <c:pt idx="0">
                  <c:v>3878</c:v>
                </c:pt>
                <c:pt idx="1">
                  <c:v>2842</c:v>
                </c:pt>
              </c:numCache>
            </c:numRef>
          </c:val>
          <c:extLst>
            <c:ext xmlns:c16="http://schemas.microsoft.com/office/drawing/2014/chart" uri="{C3380CC4-5D6E-409C-BE32-E72D297353CC}">
              <c16:uniqueId val="{00000003-C51F-4B7F-B83A-F7F390A284E1}"/>
            </c:ext>
          </c:extLst>
        </c:ser>
        <c:dLbls>
          <c:dLblPos val="outEnd"/>
          <c:showLegendKey val="0"/>
          <c:showVal val="1"/>
          <c:showCatName val="0"/>
          <c:showSerName val="0"/>
          <c:showPercent val="0"/>
          <c:showBubbleSize val="0"/>
        </c:dLbls>
        <c:gapWidth val="219"/>
        <c:overlap val="-27"/>
        <c:axId val="1063050768"/>
        <c:axId val="920623664"/>
      </c:barChart>
      <c:catAx>
        <c:axId val="10630507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crossAx val="920623664"/>
        <c:crosses val="autoZero"/>
        <c:auto val="1"/>
        <c:lblAlgn val="ctr"/>
        <c:lblOffset val="100"/>
        <c:noMultiLvlLbl val="0"/>
      </c:catAx>
      <c:valAx>
        <c:axId val="920623664"/>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crossAx val="106305076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legend>
    <c:plotVisOnly val="1"/>
    <c:dispBlanksAs val="gap"/>
    <c:showDLblsOverMax val="0"/>
  </c:chart>
  <c:spPr>
    <a:solidFill>
      <a:schemeClr val="bg1"/>
    </a:solidFill>
    <a:ln>
      <a:noFill/>
    </a:ln>
    <a:effectLst/>
  </c:spPr>
  <c:txPr>
    <a:bodyPr/>
    <a:lstStyle/>
    <a:p>
      <a:pPr>
        <a:defRPr sz="1100">
          <a:latin typeface="Century Gothic" panose="020B0502020202020204" pitchFamily="34" charset="0"/>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802DAF98-0408-484B-8DDB-B810F5CAEC67}" type="datetimeFigureOut">
              <a:rPr lang="en-US" smtClean="0"/>
              <a:t>6/13/2025</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E5C0B93B-4F69-4BC0-B074-786F41EA70CF}" type="slidenum">
              <a:rPr lang="en-US" smtClean="0"/>
              <a:t>‹#›</a:t>
            </a:fld>
            <a:endParaRPr lang="en-US"/>
          </a:p>
        </p:txBody>
      </p:sp>
    </p:spTree>
    <p:extLst>
      <p:ext uri="{BB962C8B-B14F-4D97-AF65-F5344CB8AC3E}">
        <p14:creationId xmlns:p14="http://schemas.microsoft.com/office/powerpoint/2010/main" val="25342316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5C0B93B-4F69-4BC0-B074-786F41EA70CF}" type="slidenum">
              <a:rPr lang="en-US" smtClean="0"/>
              <a:t>1</a:t>
            </a:fld>
            <a:endParaRPr lang="en-US"/>
          </a:p>
        </p:txBody>
      </p:sp>
    </p:spTree>
    <p:extLst>
      <p:ext uri="{BB962C8B-B14F-4D97-AF65-F5344CB8AC3E}">
        <p14:creationId xmlns:p14="http://schemas.microsoft.com/office/powerpoint/2010/main" val="274260676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Alicia</a:t>
            </a:r>
          </a:p>
          <a:p>
            <a:endParaRPr lang="en-US" dirty="0"/>
          </a:p>
        </p:txBody>
      </p:sp>
      <p:sp>
        <p:nvSpPr>
          <p:cNvPr id="4" name="Slide Number Placeholder 3"/>
          <p:cNvSpPr>
            <a:spLocks noGrp="1"/>
          </p:cNvSpPr>
          <p:nvPr>
            <p:ph type="sldNum" sz="quarter" idx="5"/>
          </p:nvPr>
        </p:nvSpPr>
        <p:spPr/>
        <p:txBody>
          <a:bodyPr/>
          <a:lstStyle/>
          <a:p>
            <a:fld id="{E5C0B93B-4F69-4BC0-B074-786F41EA70CF}" type="slidenum">
              <a:rPr lang="en-US" smtClean="0"/>
              <a:t>10</a:t>
            </a:fld>
            <a:endParaRPr lang="en-US"/>
          </a:p>
        </p:txBody>
      </p:sp>
    </p:spTree>
    <p:extLst>
      <p:ext uri="{BB962C8B-B14F-4D97-AF65-F5344CB8AC3E}">
        <p14:creationId xmlns:p14="http://schemas.microsoft.com/office/powerpoint/2010/main" val="401270024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Alicia</a:t>
            </a:r>
          </a:p>
        </p:txBody>
      </p:sp>
      <p:sp>
        <p:nvSpPr>
          <p:cNvPr id="4" name="Slide Number Placeholder 3"/>
          <p:cNvSpPr>
            <a:spLocks noGrp="1"/>
          </p:cNvSpPr>
          <p:nvPr>
            <p:ph type="sldNum" sz="quarter" idx="5"/>
          </p:nvPr>
        </p:nvSpPr>
        <p:spPr/>
        <p:txBody>
          <a:bodyPr/>
          <a:lstStyle/>
          <a:p>
            <a:fld id="{E5C0B93B-4F69-4BC0-B074-786F41EA70CF}" type="slidenum">
              <a:rPr lang="en-US" smtClean="0"/>
              <a:t>11</a:t>
            </a:fld>
            <a:endParaRPr lang="en-US"/>
          </a:p>
        </p:txBody>
      </p:sp>
    </p:spTree>
    <p:extLst>
      <p:ext uri="{BB962C8B-B14F-4D97-AF65-F5344CB8AC3E}">
        <p14:creationId xmlns:p14="http://schemas.microsoft.com/office/powerpoint/2010/main" val="117143529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Annemarie</a:t>
            </a:r>
          </a:p>
        </p:txBody>
      </p:sp>
      <p:sp>
        <p:nvSpPr>
          <p:cNvPr id="4" name="Slide Number Placeholder 3"/>
          <p:cNvSpPr>
            <a:spLocks noGrp="1"/>
          </p:cNvSpPr>
          <p:nvPr>
            <p:ph type="sldNum" sz="quarter" idx="5"/>
          </p:nvPr>
        </p:nvSpPr>
        <p:spPr/>
        <p:txBody>
          <a:bodyPr/>
          <a:lstStyle/>
          <a:p>
            <a:fld id="{E5C0B93B-4F69-4BC0-B074-786F41EA70CF}" type="slidenum">
              <a:rPr lang="en-US" smtClean="0"/>
              <a:t>12</a:t>
            </a:fld>
            <a:endParaRPr lang="en-US"/>
          </a:p>
        </p:txBody>
      </p:sp>
    </p:spTree>
    <p:extLst>
      <p:ext uri="{BB962C8B-B14F-4D97-AF65-F5344CB8AC3E}">
        <p14:creationId xmlns:p14="http://schemas.microsoft.com/office/powerpoint/2010/main" val="174002249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Annemarie</a:t>
            </a:r>
          </a:p>
          <a:p>
            <a:endParaRPr lang="en-US" dirty="0"/>
          </a:p>
          <a:p>
            <a:r>
              <a:rPr lang="en-US" dirty="0"/>
              <a:t>In comparison to COCC:</a:t>
            </a:r>
          </a:p>
          <a:p>
            <a:pPr marL="285750" indent="-285750">
              <a:buFont typeface="Arial" panose="020B0604020202020204" pitchFamily="34" charset="0"/>
              <a:buChar char="•"/>
            </a:pPr>
            <a:r>
              <a:rPr lang="en-US" dirty="0">
                <a:solidFill>
                  <a:schemeClr val="bg1"/>
                </a:solidFill>
                <a:latin typeface="Century Gothic" panose="020B0502020202020204" pitchFamily="34" charset="0"/>
              </a:rPr>
              <a:t>IPEDS comparator institutions: +10%</a:t>
            </a:r>
          </a:p>
          <a:p>
            <a:pPr marL="285750" indent="-285750">
              <a:buFont typeface="Arial" panose="020B0604020202020204" pitchFamily="34" charset="0"/>
              <a:buChar char="•"/>
            </a:pPr>
            <a:r>
              <a:rPr lang="en-US" dirty="0">
                <a:solidFill>
                  <a:schemeClr val="bg1"/>
                </a:solidFill>
                <a:latin typeface="Century Gothic" panose="020B0502020202020204" pitchFamily="34" charset="0"/>
              </a:rPr>
              <a:t>All Oregon community colleges: Equal</a:t>
            </a:r>
          </a:p>
          <a:p>
            <a:pPr marL="285750" indent="-285750">
              <a:buFont typeface="Arial" panose="020B0604020202020204" pitchFamily="34" charset="0"/>
              <a:buChar char="•"/>
            </a:pPr>
            <a:r>
              <a:rPr lang="en-US" dirty="0">
                <a:solidFill>
                  <a:schemeClr val="bg1"/>
                </a:solidFill>
                <a:latin typeface="Century Gothic" panose="020B0502020202020204" pitchFamily="34" charset="0"/>
              </a:rPr>
              <a:t>Oregon Guided Pathways comparators: -5%</a:t>
            </a:r>
          </a:p>
          <a:p>
            <a:endParaRPr lang="en-US" dirty="0"/>
          </a:p>
        </p:txBody>
      </p:sp>
      <p:sp>
        <p:nvSpPr>
          <p:cNvPr id="4" name="Slide Number Placeholder 3"/>
          <p:cNvSpPr>
            <a:spLocks noGrp="1"/>
          </p:cNvSpPr>
          <p:nvPr>
            <p:ph type="sldNum" sz="quarter" idx="5"/>
          </p:nvPr>
        </p:nvSpPr>
        <p:spPr/>
        <p:txBody>
          <a:bodyPr/>
          <a:lstStyle/>
          <a:p>
            <a:fld id="{E5C0B93B-4F69-4BC0-B074-786F41EA70CF}" type="slidenum">
              <a:rPr lang="en-US" smtClean="0"/>
              <a:t>13</a:t>
            </a:fld>
            <a:endParaRPr lang="en-US"/>
          </a:p>
        </p:txBody>
      </p:sp>
    </p:spTree>
    <p:extLst>
      <p:ext uri="{BB962C8B-B14F-4D97-AF65-F5344CB8AC3E}">
        <p14:creationId xmlns:p14="http://schemas.microsoft.com/office/powerpoint/2010/main" val="100665328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Annemarie</a:t>
            </a:r>
          </a:p>
          <a:p>
            <a:endParaRPr lang="en-US" dirty="0"/>
          </a:p>
        </p:txBody>
      </p:sp>
      <p:sp>
        <p:nvSpPr>
          <p:cNvPr id="4" name="Slide Number Placeholder 3"/>
          <p:cNvSpPr>
            <a:spLocks noGrp="1"/>
          </p:cNvSpPr>
          <p:nvPr>
            <p:ph type="sldNum" sz="quarter" idx="5"/>
          </p:nvPr>
        </p:nvSpPr>
        <p:spPr/>
        <p:txBody>
          <a:bodyPr/>
          <a:lstStyle/>
          <a:p>
            <a:fld id="{E5C0B93B-4F69-4BC0-B074-786F41EA70CF}" type="slidenum">
              <a:rPr lang="en-US" smtClean="0"/>
              <a:t>14</a:t>
            </a:fld>
            <a:endParaRPr lang="en-US"/>
          </a:p>
        </p:txBody>
      </p:sp>
    </p:spTree>
    <p:extLst>
      <p:ext uri="{BB962C8B-B14F-4D97-AF65-F5344CB8AC3E}">
        <p14:creationId xmlns:p14="http://schemas.microsoft.com/office/powerpoint/2010/main" val="365693671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Annemarie</a:t>
            </a:r>
          </a:p>
          <a:p>
            <a:endParaRPr lang="en-US" dirty="0"/>
          </a:p>
          <a:p>
            <a:r>
              <a:rPr lang="en-US" dirty="0"/>
              <a:t>Transfer rates are still somewhat “squishy” post-COVID</a:t>
            </a:r>
          </a:p>
        </p:txBody>
      </p:sp>
      <p:sp>
        <p:nvSpPr>
          <p:cNvPr id="4" name="Slide Number Placeholder 3"/>
          <p:cNvSpPr>
            <a:spLocks noGrp="1"/>
          </p:cNvSpPr>
          <p:nvPr>
            <p:ph type="sldNum" sz="quarter" idx="5"/>
          </p:nvPr>
        </p:nvSpPr>
        <p:spPr/>
        <p:txBody>
          <a:bodyPr/>
          <a:lstStyle/>
          <a:p>
            <a:fld id="{E5C0B93B-4F69-4BC0-B074-786F41EA70CF}" type="slidenum">
              <a:rPr lang="en-US" smtClean="0"/>
              <a:t>15</a:t>
            </a:fld>
            <a:endParaRPr lang="en-US"/>
          </a:p>
        </p:txBody>
      </p:sp>
    </p:spTree>
    <p:extLst>
      <p:ext uri="{BB962C8B-B14F-4D97-AF65-F5344CB8AC3E}">
        <p14:creationId xmlns:p14="http://schemas.microsoft.com/office/powerpoint/2010/main" val="193338045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5C0B93B-4F69-4BC0-B074-786F41EA70CF}" type="slidenum">
              <a:rPr lang="en-US" smtClean="0"/>
              <a:t>16</a:t>
            </a:fld>
            <a:endParaRPr lang="en-US"/>
          </a:p>
        </p:txBody>
      </p:sp>
    </p:spTree>
    <p:extLst>
      <p:ext uri="{BB962C8B-B14F-4D97-AF65-F5344CB8AC3E}">
        <p14:creationId xmlns:p14="http://schemas.microsoft.com/office/powerpoint/2010/main" val="127443287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Alicia</a:t>
            </a:r>
          </a:p>
        </p:txBody>
      </p:sp>
      <p:sp>
        <p:nvSpPr>
          <p:cNvPr id="4" name="Slide Number Placeholder 3"/>
          <p:cNvSpPr>
            <a:spLocks noGrp="1"/>
          </p:cNvSpPr>
          <p:nvPr>
            <p:ph type="sldNum" sz="quarter" idx="5"/>
          </p:nvPr>
        </p:nvSpPr>
        <p:spPr/>
        <p:txBody>
          <a:bodyPr/>
          <a:lstStyle/>
          <a:p>
            <a:fld id="{E5C0B93B-4F69-4BC0-B074-786F41EA70CF}" type="slidenum">
              <a:rPr lang="en-US" smtClean="0"/>
              <a:t>17</a:t>
            </a:fld>
            <a:endParaRPr lang="en-US"/>
          </a:p>
        </p:txBody>
      </p:sp>
    </p:spTree>
    <p:extLst>
      <p:ext uri="{BB962C8B-B14F-4D97-AF65-F5344CB8AC3E}">
        <p14:creationId xmlns:p14="http://schemas.microsoft.com/office/powerpoint/2010/main" val="5625194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Zak</a:t>
            </a:r>
          </a:p>
          <a:p>
            <a:endParaRPr lang="en-US" dirty="0"/>
          </a:p>
        </p:txBody>
      </p:sp>
      <p:sp>
        <p:nvSpPr>
          <p:cNvPr id="4" name="Slide Number Placeholder 3"/>
          <p:cNvSpPr>
            <a:spLocks noGrp="1"/>
          </p:cNvSpPr>
          <p:nvPr>
            <p:ph type="sldNum" sz="quarter" idx="5"/>
          </p:nvPr>
        </p:nvSpPr>
        <p:spPr/>
        <p:txBody>
          <a:bodyPr/>
          <a:lstStyle/>
          <a:p>
            <a:fld id="{E5C0B93B-4F69-4BC0-B074-786F41EA70CF}" type="slidenum">
              <a:rPr lang="en-US" smtClean="0"/>
              <a:t>18</a:t>
            </a:fld>
            <a:endParaRPr lang="en-US"/>
          </a:p>
        </p:txBody>
      </p:sp>
    </p:spTree>
    <p:extLst>
      <p:ext uri="{BB962C8B-B14F-4D97-AF65-F5344CB8AC3E}">
        <p14:creationId xmlns:p14="http://schemas.microsoft.com/office/powerpoint/2010/main" val="259776032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Michael – In district tuition and common fees for 36 credits per year for all community college.  COCC is the third least expensive CC in Oregon falling within the lowest quartile in tuition and fees.</a:t>
            </a:r>
          </a:p>
        </p:txBody>
      </p:sp>
      <p:sp>
        <p:nvSpPr>
          <p:cNvPr id="4" name="Slide Number Placeholder 3"/>
          <p:cNvSpPr>
            <a:spLocks noGrp="1"/>
          </p:cNvSpPr>
          <p:nvPr>
            <p:ph type="sldNum" sz="quarter" idx="5"/>
          </p:nvPr>
        </p:nvSpPr>
        <p:spPr/>
        <p:txBody>
          <a:bodyPr/>
          <a:lstStyle/>
          <a:p>
            <a:fld id="{E5C0B93B-4F69-4BC0-B074-786F41EA70CF}" type="slidenum">
              <a:rPr lang="en-US" smtClean="0"/>
              <a:t>19</a:t>
            </a:fld>
            <a:endParaRPr lang="en-US"/>
          </a:p>
        </p:txBody>
      </p:sp>
    </p:spTree>
    <p:extLst>
      <p:ext uri="{BB962C8B-B14F-4D97-AF65-F5344CB8AC3E}">
        <p14:creationId xmlns:p14="http://schemas.microsoft.com/office/powerpoint/2010/main" val="21512561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Laurie</a:t>
            </a:r>
          </a:p>
        </p:txBody>
      </p:sp>
      <p:sp>
        <p:nvSpPr>
          <p:cNvPr id="4" name="Slide Number Placeholder 3"/>
          <p:cNvSpPr>
            <a:spLocks noGrp="1"/>
          </p:cNvSpPr>
          <p:nvPr>
            <p:ph type="sldNum" sz="quarter" idx="5"/>
          </p:nvPr>
        </p:nvSpPr>
        <p:spPr/>
        <p:txBody>
          <a:bodyPr/>
          <a:lstStyle/>
          <a:p>
            <a:fld id="{E5C0B93B-4F69-4BC0-B074-786F41EA70CF}" type="slidenum">
              <a:rPr lang="en-US" smtClean="0"/>
              <a:t>2</a:t>
            </a:fld>
            <a:endParaRPr lang="en-US"/>
          </a:p>
        </p:txBody>
      </p:sp>
    </p:spTree>
    <p:extLst>
      <p:ext uri="{BB962C8B-B14F-4D97-AF65-F5344CB8AC3E}">
        <p14:creationId xmlns:p14="http://schemas.microsoft.com/office/powerpoint/2010/main" val="108176042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Michael</a:t>
            </a:r>
          </a:p>
          <a:p>
            <a:endParaRPr lang="en-US" dirty="0"/>
          </a:p>
        </p:txBody>
      </p:sp>
      <p:sp>
        <p:nvSpPr>
          <p:cNvPr id="4" name="Slide Number Placeholder 3"/>
          <p:cNvSpPr>
            <a:spLocks noGrp="1"/>
          </p:cNvSpPr>
          <p:nvPr>
            <p:ph type="sldNum" sz="quarter" idx="5"/>
          </p:nvPr>
        </p:nvSpPr>
        <p:spPr/>
        <p:txBody>
          <a:bodyPr/>
          <a:lstStyle/>
          <a:p>
            <a:fld id="{E5C0B93B-4F69-4BC0-B074-786F41EA70CF}" type="slidenum">
              <a:rPr lang="en-US" smtClean="0"/>
              <a:t>20</a:t>
            </a:fld>
            <a:endParaRPr lang="en-US"/>
          </a:p>
        </p:txBody>
      </p:sp>
    </p:spTree>
    <p:extLst>
      <p:ext uri="{BB962C8B-B14F-4D97-AF65-F5344CB8AC3E}">
        <p14:creationId xmlns:p14="http://schemas.microsoft.com/office/powerpoint/2010/main" val="128044285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Annemarie</a:t>
            </a:r>
          </a:p>
          <a:p>
            <a:r>
              <a:rPr lang="en-US" dirty="0"/>
              <a:t>The groups used in our data have been identified as priority populations by HECC</a:t>
            </a:r>
          </a:p>
          <a:p>
            <a:pPr marL="171450" indent="-171450">
              <a:buFont typeface="Arial" panose="020B0604020202020204" pitchFamily="34" charset="0"/>
              <a:buChar char="•"/>
            </a:pPr>
            <a:r>
              <a:rPr lang="en-US" dirty="0"/>
              <a:t>Did not meet goals in Low income, BILAPOC, and CTE/Workforce, but did meet in Adult Learners</a:t>
            </a:r>
          </a:p>
          <a:p>
            <a:pPr marL="171450" indent="-171450">
              <a:buFont typeface="Arial" panose="020B0604020202020204" pitchFamily="34" charset="0"/>
              <a:buChar char="•"/>
            </a:pPr>
            <a:r>
              <a:rPr lang="en-US" dirty="0"/>
              <a:t>Note, however, that our trends upward in Low income and BILAPOC are promising – the graph shows more optimism in these areas</a:t>
            </a:r>
          </a:p>
          <a:p>
            <a:pPr marL="171450" indent="-171450">
              <a:buFont typeface="Arial" panose="020B0604020202020204" pitchFamily="34" charset="0"/>
              <a:buChar char="•"/>
            </a:pPr>
            <a:r>
              <a:rPr lang="en-US" dirty="0"/>
              <a:t>Also, though we are dropping in the number of adult learners, we are still above our target</a:t>
            </a:r>
          </a:p>
          <a:p>
            <a:pPr marL="171450" indent="-171450">
              <a:buFont typeface="Arial" panose="020B0604020202020204" pitchFamily="34" charset="0"/>
              <a:buChar char="•"/>
            </a:pPr>
            <a:r>
              <a:rPr lang="en-US" dirty="0"/>
              <a:t>Not certain why our CTE numbers have dropped, but we are hopeful about bringing those up as we move toward Madras expansion, development of Dental Hygiene and use our PDGA to better meet the needs of local employers</a:t>
            </a:r>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r>
              <a:rPr lang="en-US" dirty="0"/>
              <a:t>CTE programs have caps and wouldn’t rise as quickly as </a:t>
            </a:r>
            <a:r>
              <a:rPr lang="en-US"/>
              <a:t>transfer program</a:t>
            </a:r>
            <a:endParaRPr lang="en-US" dirty="0"/>
          </a:p>
        </p:txBody>
      </p:sp>
      <p:sp>
        <p:nvSpPr>
          <p:cNvPr id="4" name="Slide Number Placeholder 3"/>
          <p:cNvSpPr>
            <a:spLocks noGrp="1"/>
          </p:cNvSpPr>
          <p:nvPr>
            <p:ph type="sldNum" sz="quarter" idx="5"/>
          </p:nvPr>
        </p:nvSpPr>
        <p:spPr/>
        <p:txBody>
          <a:bodyPr/>
          <a:lstStyle/>
          <a:p>
            <a:fld id="{E5C0B93B-4F69-4BC0-B074-786F41EA70CF}" type="slidenum">
              <a:rPr lang="en-US" smtClean="0"/>
              <a:t>21</a:t>
            </a:fld>
            <a:endParaRPr lang="en-US"/>
          </a:p>
        </p:txBody>
      </p:sp>
    </p:spTree>
    <p:extLst>
      <p:ext uri="{BB962C8B-B14F-4D97-AF65-F5344CB8AC3E}">
        <p14:creationId xmlns:p14="http://schemas.microsoft.com/office/powerpoint/2010/main" val="409407776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HECC: Peer institutions not available as HECC has not yet provided. Therefore, we pulled data using our own definitions. Once we get peer institution data, we will be able to confirm that our definitions align with HECC’s definitions. In the meantime, we believe it is important to track this data internally so that we know our own progress regardless of the state’s current lack of direction.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742950" lvl="1" indent="-285750">
              <a:buFont typeface="Century Gothic" panose="020B0502020202020204" pitchFamily="34" charset="0"/>
              <a:buChar char="―"/>
            </a:pPr>
            <a:r>
              <a:rPr lang="en-US" dirty="0">
                <a:solidFill>
                  <a:schemeClr val="bg1"/>
                </a:solidFill>
                <a:latin typeface="Century Gothic" panose="020B0502020202020204" pitchFamily="34" charset="0"/>
              </a:rPr>
              <a:t>Low-Income: 24%, increasing over time and post-COVID return</a:t>
            </a:r>
          </a:p>
          <a:p>
            <a:pPr marL="742950" lvl="1" indent="-285750">
              <a:buFont typeface="Century Gothic" panose="020B0502020202020204" pitchFamily="34" charset="0"/>
              <a:buChar char="―"/>
            </a:pPr>
            <a:r>
              <a:rPr lang="en-US" dirty="0">
                <a:solidFill>
                  <a:schemeClr val="bg1"/>
                </a:solidFill>
                <a:latin typeface="Century Gothic" panose="020B0502020202020204" pitchFamily="34" charset="0"/>
              </a:rPr>
              <a:t>Adult Learners: 51%; decreasing and likely represents an increase of traditional aged students post-COVID</a:t>
            </a:r>
          </a:p>
          <a:p>
            <a:pPr marL="742950" lvl="1" indent="-285750">
              <a:buFont typeface="Century Gothic" panose="020B0502020202020204" pitchFamily="34" charset="0"/>
              <a:buChar char="―"/>
            </a:pPr>
            <a:r>
              <a:rPr lang="en-US" dirty="0">
                <a:solidFill>
                  <a:schemeClr val="bg1"/>
                </a:solidFill>
                <a:latin typeface="Century Gothic" panose="020B0502020202020204" pitchFamily="34" charset="0"/>
              </a:rPr>
              <a:t>BILAPOC: 20%; increasing over time</a:t>
            </a:r>
          </a:p>
          <a:p>
            <a:pPr marL="742950" lvl="1" indent="-285750">
              <a:buFont typeface="Century Gothic" panose="020B0502020202020204" pitchFamily="34" charset="0"/>
              <a:buChar char="―"/>
            </a:pPr>
            <a:r>
              <a:rPr lang="en-US" dirty="0">
                <a:solidFill>
                  <a:schemeClr val="bg1"/>
                </a:solidFill>
                <a:latin typeface="Century Gothic" panose="020B0502020202020204" pitchFamily="34" charset="0"/>
              </a:rPr>
              <a:t>CTE &amp; Workforce Training: 48%; decrease from prior years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dirty="0"/>
          </a:p>
        </p:txBody>
      </p:sp>
      <p:sp>
        <p:nvSpPr>
          <p:cNvPr id="4" name="Slide Number Placeholder 3"/>
          <p:cNvSpPr>
            <a:spLocks noGrp="1"/>
          </p:cNvSpPr>
          <p:nvPr>
            <p:ph type="sldNum" sz="quarter" idx="5"/>
          </p:nvPr>
        </p:nvSpPr>
        <p:spPr/>
        <p:txBody>
          <a:bodyPr/>
          <a:lstStyle/>
          <a:p>
            <a:fld id="{E5C0B93B-4F69-4BC0-B074-786F41EA70CF}" type="slidenum">
              <a:rPr lang="en-US" smtClean="0"/>
              <a:t>22</a:t>
            </a:fld>
            <a:endParaRPr lang="en-US"/>
          </a:p>
        </p:txBody>
      </p:sp>
    </p:spTree>
    <p:extLst>
      <p:ext uri="{BB962C8B-B14F-4D97-AF65-F5344CB8AC3E}">
        <p14:creationId xmlns:p14="http://schemas.microsoft.com/office/powerpoint/2010/main" val="296294444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Annemarie</a:t>
            </a:r>
          </a:p>
          <a:p>
            <a:r>
              <a:rPr lang="en-US" dirty="0"/>
              <a:t>Reminder that we have set these targets up in ranges in order to account for natural fluctuations in numbers of students and courses that change over time based on a variety of factors, but these ranges were set as extensions of trends from before and after the pandemic</a:t>
            </a:r>
          </a:p>
          <a:p>
            <a:r>
              <a:rPr lang="en-US" dirty="0"/>
              <a:t>We are at the upper end of these ranges or above the range in all </a:t>
            </a:r>
            <a:r>
              <a:rPr lang="en-US" dirty="0" err="1"/>
              <a:t>subindicators</a:t>
            </a:r>
            <a:endParaRPr lang="en-US" dirty="0"/>
          </a:p>
        </p:txBody>
      </p:sp>
      <p:sp>
        <p:nvSpPr>
          <p:cNvPr id="4" name="Slide Number Placeholder 3"/>
          <p:cNvSpPr>
            <a:spLocks noGrp="1"/>
          </p:cNvSpPr>
          <p:nvPr>
            <p:ph type="sldNum" sz="quarter" idx="5"/>
          </p:nvPr>
        </p:nvSpPr>
        <p:spPr/>
        <p:txBody>
          <a:bodyPr/>
          <a:lstStyle/>
          <a:p>
            <a:fld id="{E5C0B93B-4F69-4BC0-B074-786F41EA70CF}" type="slidenum">
              <a:rPr lang="en-US" smtClean="0"/>
              <a:t>23</a:t>
            </a:fld>
            <a:endParaRPr lang="en-US"/>
          </a:p>
        </p:txBody>
      </p:sp>
    </p:spTree>
    <p:extLst>
      <p:ext uri="{BB962C8B-B14F-4D97-AF65-F5344CB8AC3E}">
        <p14:creationId xmlns:p14="http://schemas.microsoft.com/office/powerpoint/2010/main" val="267326453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Annemarie</a:t>
            </a:r>
          </a:p>
          <a:p>
            <a:endParaRPr lang="en-US" dirty="0"/>
          </a:p>
        </p:txBody>
      </p:sp>
      <p:sp>
        <p:nvSpPr>
          <p:cNvPr id="4" name="Slide Number Placeholder 3"/>
          <p:cNvSpPr>
            <a:spLocks noGrp="1"/>
          </p:cNvSpPr>
          <p:nvPr>
            <p:ph type="sldNum" sz="quarter" idx="5"/>
          </p:nvPr>
        </p:nvSpPr>
        <p:spPr/>
        <p:txBody>
          <a:bodyPr/>
          <a:lstStyle/>
          <a:p>
            <a:fld id="{E5C0B93B-4F69-4BC0-B074-786F41EA70CF}" type="slidenum">
              <a:rPr lang="en-US" smtClean="0"/>
              <a:t>24</a:t>
            </a:fld>
            <a:endParaRPr lang="en-US"/>
          </a:p>
        </p:txBody>
      </p:sp>
    </p:spTree>
    <p:extLst>
      <p:ext uri="{BB962C8B-B14F-4D97-AF65-F5344CB8AC3E}">
        <p14:creationId xmlns:p14="http://schemas.microsoft.com/office/powerpoint/2010/main" val="393953304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5C0B93B-4F69-4BC0-B074-786F41EA70CF}" type="slidenum">
              <a:rPr lang="en-US" smtClean="0"/>
              <a:t>25</a:t>
            </a:fld>
            <a:endParaRPr lang="en-US"/>
          </a:p>
        </p:txBody>
      </p:sp>
    </p:spTree>
    <p:extLst>
      <p:ext uri="{BB962C8B-B14F-4D97-AF65-F5344CB8AC3E}">
        <p14:creationId xmlns:p14="http://schemas.microsoft.com/office/powerpoint/2010/main" val="167692398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Zak</a:t>
            </a:r>
          </a:p>
        </p:txBody>
      </p:sp>
      <p:sp>
        <p:nvSpPr>
          <p:cNvPr id="4" name="Slide Number Placeholder 3"/>
          <p:cNvSpPr>
            <a:spLocks noGrp="1"/>
          </p:cNvSpPr>
          <p:nvPr>
            <p:ph type="sldNum" sz="quarter" idx="5"/>
          </p:nvPr>
        </p:nvSpPr>
        <p:spPr/>
        <p:txBody>
          <a:bodyPr/>
          <a:lstStyle/>
          <a:p>
            <a:fld id="{E5C0B93B-4F69-4BC0-B074-786F41EA70CF}" type="slidenum">
              <a:rPr lang="en-US" smtClean="0"/>
              <a:t>26</a:t>
            </a:fld>
            <a:endParaRPr lang="en-US"/>
          </a:p>
        </p:txBody>
      </p:sp>
    </p:spTree>
    <p:extLst>
      <p:ext uri="{BB962C8B-B14F-4D97-AF65-F5344CB8AC3E}">
        <p14:creationId xmlns:p14="http://schemas.microsoft.com/office/powerpoint/2010/main" val="245780199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Zak</a:t>
            </a:r>
          </a:p>
        </p:txBody>
      </p:sp>
      <p:sp>
        <p:nvSpPr>
          <p:cNvPr id="4" name="Slide Number Placeholder 3"/>
          <p:cNvSpPr>
            <a:spLocks noGrp="1"/>
          </p:cNvSpPr>
          <p:nvPr>
            <p:ph type="sldNum" sz="quarter" idx="5"/>
          </p:nvPr>
        </p:nvSpPr>
        <p:spPr/>
        <p:txBody>
          <a:bodyPr/>
          <a:lstStyle/>
          <a:p>
            <a:fld id="{E5C0B93B-4F69-4BC0-B074-786F41EA70CF}" type="slidenum">
              <a:rPr lang="en-US" smtClean="0"/>
              <a:t>27</a:t>
            </a:fld>
            <a:endParaRPr lang="en-US"/>
          </a:p>
        </p:txBody>
      </p:sp>
    </p:spTree>
    <p:extLst>
      <p:ext uri="{BB962C8B-B14F-4D97-AF65-F5344CB8AC3E}">
        <p14:creationId xmlns:p14="http://schemas.microsoft.com/office/powerpoint/2010/main" val="182573712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Zak</a:t>
            </a:r>
          </a:p>
        </p:txBody>
      </p:sp>
      <p:sp>
        <p:nvSpPr>
          <p:cNvPr id="4" name="Slide Number Placeholder 3"/>
          <p:cNvSpPr>
            <a:spLocks noGrp="1"/>
          </p:cNvSpPr>
          <p:nvPr>
            <p:ph type="sldNum" sz="quarter" idx="5"/>
          </p:nvPr>
        </p:nvSpPr>
        <p:spPr/>
        <p:txBody>
          <a:bodyPr/>
          <a:lstStyle/>
          <a:p>
            <a:fld id="{E5C0B93B-4F69-4BC0-B074-786F41EA70CF}" type="slidenum">
              <a:rPr lang="en-US" smtClean="0"/>
              <a:t>28</a:t>
            </a:fld>
            <a:endParaRPr lang="en-US"/>
          </a:p>
        </p:txBody>
      </p:sp>
    </p:spTree>
    <p:extLst>
      <p:ext uri="{BB962C8B-B14F-4D97-AF65-F5344CB8AC3E}">
        <p14:creationId xmlns:p14="http://schemas.microsoft.com/office/powerpoint/2010/main" val="87054874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Zak</a:t>
            </a:r>
          </a:p>
        </p:txBody>
      </p:sp>
      <p:sp>
        <p:nvSpPr>
          <p:cNvPr id="4" name="Slide Number Placeholder 3"/>
          <p:cNvSpPr>
            <a:spLocks noGrp="1"/>
          </p:cNvSpPr>
          <p:nvPr>
            <p:ph type="sldNum" sz="quarter" idx="5"/>
          </p:nvPr>
        </p:nvSpPr>
        <p:spPr/>
        <p:txBody>
          <a:bodyPr/>
          <a:lstStyle/>
          <a:p>
            <a:fld id="{E5C0B93B-4F69-4BC0-B074-786F41EA70CF}" type="slidenum">
              <a:rPr lang="en-US" smtClean="0"/>
              <a:t>29</a:t>
            </a:fld>
            <a:endParaRPr lang="en-US"/>
          </a:p>
        </p:txBody>
      </p:sp>
    </p:spTree>
    <p:extLst>
      <p:ext uri="{BB962C8B-B14F-4D97-AF65-F5344CB8AC3E}">
        <p14:creationId xmlns:p14="http://schemas.microsoft.com/office/powerpoint/2010/main" val="10434102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Laurie</a:t>
            </a:r>
          </a:p>
        </p:txBody>
      </p:sp>
      <p:sp>
        <p:nvSpPr>
          <p:cNvPr id="4" name="Slide Number Placeholder 3"/>
          <p:cNvSpPr>
            <a:spLocks noGrp="1"/>
          </p:cNvSpPr>
          <p:nvPr>
            <p:ph type="sldNum" sz="quarter" idx="5"/>
          </p:nvPr>
        </p:nvSpPr>
        <p:spPr/>
        <p:txBody>
          <a:bodyPr/>
          <a:lstStyle/>
          <a:p>
            <a:fld id="{E5C0B93B-4F69-4BC0-B074-786F41EA70CF}" type="slidenum">
              <a:rPr lang="en-US" smtClean="0"/>
              <a:t>3</a:t>
            </a:fld>
            <a:endParaRPr lang="en-US"/>
          </a:p>
        </p:txBody>
      </p:sp>
    </p:spTree>
    <p:extLst>
      <p:ext uri="{BB962C8B-B14F-4D97-AF65-F5344CB8AC3E}">
        <p14:creationId xmlns:p14="http://schemas.microsoft.com/office/powerpoint/2010/main" val="181158785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5C0B93B-4F69-4BC0-B074-786F41EA70CF}" type="slidenum">
              <a:rPr lang="en-US" smtClean="0"/>
              <a:t>30</a:t>
            </a:fld>
            <a:endParaRPr lang="en-US"/>
          </a:p>
        </p:txBody>
      </p:sp>
    </p:spTree>
    <p:extLst>
      <p:ext uri="{BB962C8B-B14F-4D97-AF65-F5344CB8AC3E}">
        <p14:creationId xmlns:p14="http://schemas.microsoft.com/office/powerpoint/2010/main" val="106381494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Annemarie</a:t>
            </a:r>
          </a:p>
        </p:txBody>
      </p:sp>
      <p:sp>
        <p:nvSpPr>
          <p:cNvPr id="4" name="Slide Number Placeholder 3"/>
          <p:cNvSpPr>
            <a:spLocks noGrp="1"/>
          </p:cNvSpPr>
          <p:nvPr>
            <p:ph type="sldNum" sz="quarter" idx="5"/>
          </p:nvPr>
        </p:nvSpPr>
        <p:spPr/>
        <p:txBody>
          <a:bodyPr/>
          <a:lstStyle/>
          <a:p>
            <a:fld id="{E5C0B93B-4F69-4BC0-B074-786F41EA70CF}" type="slidenum">
              <a:rPr lang="en-US" smtClean="0"/>
              <a:t>31</a:t>
            </a:fld>
            <a:endParaRPr lang="en-US"/>
          </a:p>
        </p:txBody>
      </p:sp>
    </p:spTree>
    <p:extLst>
      <p:ext uri="{BB962C8B-B14F-4D97-AF65-F5344CB8AC3E}">
        <p14:creationId xmlns:p14="http://schemas.microsoft.com/office/powerpoint/2010/main" val="165026117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Annemarie</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schemeClr val="bg1"/>
                </a:solidFill>
                <a:latin typeface="Century Gothic" panose="020B0502020202020204" pitchFamily="34" charset="0"/>
              </a:rPr>
              <a:t>Data source will depend on accessibility of HECC data: Have never compared in this fashion previously and therefore, need to review accessibility of data in the State’s data system – which is clunky at best.</a:t>
            </a:r>
            <a:endParaRPr lang="en-US" b="1" dirty="0">
              <a:solidFill>
                <a:schemeClr val="bg1"/>
              </a:solidFill>
              <a:latin typeface="Century Gothic" panose="020B0502020202020204" pitchFamily="34" charset="0"/>
            </a:endParaRPr>
          </a:p>
          <a:p>
            <a:endParaRPr lang="en-US" dirty="0"/>
          </a:p>
        </p:txBody>
      </p:sp>
      <p:sp>
        <p:nvSpPr>
          <p:cNvPr id="4" name="Slide Number Placeholder 3"/>
          <p:cNvSpPr>
            <a:spLocks noGrp="1"/>
          </p:cNvSpPr>
          <p:nvPr>
            <p:ph type="sldNum" sz="quarter" idx="5"/>
          </p:nvPr>
        </p:nvSpPr>
        <p:spPr/>
        <p:txBody>
          <a:bodyPr/>
          <a:lstStyle/>
          <a:p>
            <a:fld id="{E5C0B93B-4F69-4BC0-B074-786F41EA70CF}" type="slidenum">
              <a:rPr lang="en-US" smtClean="0"/>
              <a:t>32</a:t>
            </a:fld>
            <a:endParaRPr lang="en-US"/>
          </a:p>
        </p:txBody>
      </p:sp>
    </p:spTree>
    <p:extLst>
      <p:ext uri="{BB962C8B-B14F-4D97-AF65-F5344CB8AC3E}">
        <p14:creationId xmlns:p14="http://schemas.microsoft.com/office/powerpoint/2010/main" val="109442029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Annemarie</a:t>
            </a:r>
          </a:p>
          <a:p>
            <a:endParaRPr lang="en-US" dirty="0"/>
          </a:p>
        </p:txBody>
      </p:sp>
      <p:sp>
        <p:nvSpPr>
          <p:cNvPr id="4" name="Slide Number Placeholder 3"/>
          <p:cNvSpPr>
            <a:spLocks noGrp="1"/>
          </p:cNvSpPr>
          <p:nvPr>
            <p:ph type="sldNum" sz="quarter" idx="5"/>
          </p:nvPr>
        </p:nvSpPr>
        <p:spPr/>
        <p:txBody>
          <a:bodyPr/>
          <a:lstStyle/>
          <a:p>
            <a:fld id="{E5C0B93B-4F69-4BC0-B074-786F41EA70CF}" type="slidenum">
              <a:rPr lang="en-US" smtClean="0"/>
              <a:t>33</a:t>
            </a:fld>
            <a:endParaRPr lang="en-US"/>
          </a:p>
        </p:txBody>
      </p:sp>
    </p:spTree>
    <p:extLst>
      <p:ext uri="{BB962C8B-B14F-4D97-AF65-F5344CB8AC3E}">
        <p14:creationId xmlns:p14="http://schemas.microsoft.com/office/powerpoint/2010/main" val="252072443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Annemarie:  add observations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Definitions as discussed in dean team – add comment here after tomorrow</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New tools: </a:t>
            </a:r>
            <a:r>
              <a:rPr lang="en-US" dirty="0" err="1"/>
              <a:t>Lightcast</a:t>
            </a:r>
            <a:r>
              <a:rPr lang="en-US" dirty="0"/>
              <a:t> (real time analysis of job markets and employer needs); program demand gap analysis – a deeper dive into variety of sources that will tell us more about how our offerings compare to the landscape of needs in Central Oregon</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Next steps for SPAT is to provide baseline data and metrics for </a:t>
            </a:r>
            <a:r>
              <a:rPr lang="en-US"/>
              <a:t>future work</a:t>
            </a:r>
            <a:endParaRPr lang="en-US" dirty="0"/>
          </a:p>
          <a:p>
            <a:endParaRPr lang="en-US" dirty="0"/>
          </a:p>
        </p:txBody>
      </p:sp>
      <p:sp>
        <p:nvSpPr>
          <p:cNvPr id="4" name="Slide Number Placeholder 3"/>
          <p:cNvSpPr>
            <a:spLocks noGrp="1"/>
          </p:cNvSpPr>
          <p:nvPr>
            <p:ph type="sldNum" sz="quarter" idx="5"/>
          </p:nvPr>
        </p:nvSpPr>
        <p:spPr/>
        <p:txBody>
          <a:bodyPr/>
          <a:lstStyle/>
          <a:p>
            <a:fld id="{E5C0B93B-4F69-4BC0-B074-786F41EA70CF}" type="slidenum">
              <a:rPr lang="en-US" smtClean="0"/>
              <a:t>34</a:t>
            </a:fld>
            <a:endParaRPr lang="en-US"/>
          </a:p>
        </p:txBody>
      </p:sp>
    </p:spTree>
    <p:extLst>
      <p:ext uri="{BB962C8B-B14F-4D97-AF65-F5344CB8AC3E}">
        <p14:creationId xmlns:p14="http://schemas.microsoft.com/office/powerpoint/2010/main" val="14200143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5C0B93B-4F69-4BC0-B074-786F41EA70CF}" type="slidenum">
              <a:rPr lang="en-US" smtClean="0"/>
              <a:t>35</a:t>
            </a:fld>
            <a:endParaRPr lang="en-US"/>
          </a:p>
        </p:txBody>
      </p:sp>
    </p:spTree>
    <p:extLst>
      <p:ext uri="{BB962C8B-B14F-4D97-AF65-F5344CB8AC3E}">
        <p14:creationId xmlns:p14="http://schemas.microsoft.com/office/powerpoint/2010/main" val="420638390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Michael</a:t>
            </a:r>
          </a:p>
          <a:p>
            <a:endParaRPr lang="en-US" dirty="0"/>
          </a:p>
          <a:p>
            <a:r>
              <a:rPr lang="en-US" dirty="0"/>
              <a:t>2024 GHG inventory currently being calculated.</a:t>
            </a:r>
          </a:p>
          <a:p>
            <a:r>
              <a:rPr lang="en-US" dirty="0"/>
              <a:t>More sustainable energy delivered by Pacific Power.</a:t>
            </a:r>
          </a:p>
          <a:p>
            <a:r>
              <a:rPr lang="en-US" dirty="0"/>
              <a:t>Equipment outages.</a:t>
            </a:r>
          </a:p>
          <a:p>
            <a:r>
              <a:rPr lang="en-US" dirty="0"/>
              <a:t>Working with Pacific Power during high use times and shutting down part of our systems when they need it.  We also are paid for this.</a:t>
            </a:r>
          </a:p>
          <a:p>
            <a:r>
              <a:rPr lang="en-US" sz="1800" dirty="0">
                <a:solidFill>
                  <a:srgbClr val="191919"/>
                </a:solidFill>
                <a:latin typeface="HelveticaNeue"/>
              </a:rPr>
              <a:t>Upgrading to more efficient LED lighting and implementing lighting controls and schedules-Changing HVAC setpoints and standardizing building energy management systems (EMS)-Working to match building activities with occupancy modes in the EMS-Behavior change campaigns like the Wickiup residence hall February energy challenge encourages students to turn off lights, wash laundry on cold cycle, take shorter showers, leave windows closed and manage temps through thermostat-Ending the 24/7 ventilation policy that went into place during COVID-Education campaigns about specific building needs like turning off lights, identifying cold/hot zones so CS could address thermostat overlap (Tally met with many individuals in buildings to identify opportunities).</a:t>
            </a:r>
            <a:endParaRPr lang="en-US" dirty="0"/>
          </a:p>
        </p:txBody>
      </p:sp>
      <p:sp>
        <p:nvSpPr>
          <p:cNvPr id="4" name="Slide Number Placeholder 3"/>
          <p:cNvSpPr>
            <a:spLocks noGrp="1"/>
          </p:cNvSpPr>
          <p:nvPr>
            <p:ph type="sldNum" sz="quarter" idx="5"/>
          </p:nvPr>
        </p:nvSpPr>
        <p:spPr/>
        <p:txBody>
          <a:bodyPr/>
          <a:lstStyle/>
          <a:p>
            <a:fld id="{E5C0B93B-4F69-4BC0-B074-786F41EA70CF}" type="slidenum">
              <a:rPr lang="en-US" smtClean="0"/>
              <a:t>36</a:t>
            </a:fld>
            <a:endParaRPr lang="en-US"/>
          </a:p>
        </p:txBody>
      </p:sp>
    </p:spTree>
    <p:extLst>
      <p:ext uri="{BB962C8B-B14F-4D97-AF65-F5344CB8AC3E}">
        <p14:creationId xmlns:p14="http://schemas.microsoft.com/office/powerpoint/2010/main" val="772095105"/>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Michael</a:t>
            </a:r>
          </a:p>
          <a:p>
            <a:endParaRPr lang="en-US" dirty="0"/>
          </a:p>
          <a:p>
            <a:r>
              <a:rPr lang="en-US" sz="1800" dirty="0">
                <a:effectLst/>
                <a:latin typeface="Calibri" panose="020F0502020204030204" pitchFamily="34" charset="0"/>
                <a:ea typeface="Calibri" panose="020F0502020204030204" pitchFamily="34" charset="0"/>
                <a:cs typeface="Times New Roman" panose="02020603050405020304" pitchFamily="18" charset="0"/>
              </a:rPr>
              <a:t>While staff are still exploring the reasons behind these successes, early indicators are Pacific Power providing additional renewable energy, upgrade of boilers and AC units, and energy efficient efforts with Energy Trust of Oregon’s strategic energy management program. 2024 is currently under review. </a:t>
            </a:r>
            <a:endParaRPr lang="en-US" dirty="0"/>
          </a:p>
        </p:txBody>
      </p:sp>
      <p:sp>
        <p:nvSpPr>
          <p:cNvPr id="4" name="Slide Number Placeholder 3"/>
          <p:cNvSpPr>
            <a:spLocks noGrp="1"/>
          </p:cNvSpPr>
          <p:nvPr>
            <p:ph type="sldNum" sz="quarter" idx="5"/>
          </p:nvPr>
        </p:nvSpPr>
        <p:spPr/>
        <p:txBody>
          <a:bodyPr/>
          <a:lstStyle/>
          <a:p>
            <a:fld id="{E5C0B93B-4F69-4BC0-B074-786F41EA70CF}" type="slidenum">
              <a:rPr lang="en-US" smtClean="0"/>
              <a:t>37</a:t>
            </a:fld>
            <a:endParaRPr lang="en-US"/>
          </a:p>
        </p:txBody>
      </p:sp>
    </p:spTree>
    <p:extLst>
      <p:ext uri="{BB962C8B-B14F-4D97-AF65-F5344CB8AC3E}">
        <p14:creationId xmlns:p14="http://schemas.microsoft.com/office/powerpoint/2010/main" val="2026984768"/>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Laura</a:t>
            </a:r>
          </a:p>
          <a:p>
            <a:endParaRPr lang="en-US" dirty="0"/>
          </a:p>
        </p:txBody>
      </p:sp>
      <p:sp>
        <p:nvSpPr>
          <p:cNvPr id="4" name="Slide Number Placeholder 3"/>
          <p:cNvSpPr>
            <a:spLocks noGrp="1"/>
          </p:cNvSpPr>
          <p:nvPr>
            <p:ph type="sldNum" sz="quarter" idx="5"/>
          </p:nvPr>
        </p:nvSpPr>
        <p:spPr/>
        <p:txBody>
          <a:bodyPr/>
          <a:lstStyle/>
          <a:p>
            <a:fld id="{E5C0B93B-4F69-4BC0-B074-786F41EA70CF}" type="slidenum">
              <a:rPr lang="en-US" smtClean="0"/>
              <a:t>38</a:t>
            </a:fld>
            <a:endParaRPr lang="en-US"/>
          </a:p>
        </p:txBody>
      </p:sp>
    </p:spTree>
    <p:extLst>
      <p:ext uri="{BB962C8B-B14F-4D97-AF65-F5344CB8AC3E}">
        <p14:creationId xmlns:p14="http://schemas.microsoft.com/office/powerpoint/2010/main" val="2738024563"/>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Laura</a:t>
            </a:r>
          </a:p>
          <a:p>
            <a:endParaRPr lang="en-US" dirty="0"/>
          </a:p>
        </p:txBody>
      </p:sp>
      <p:sp>
        <p:nvSpPr>
          <p:cNvPr id="4" name="Slide Number Placeholder 3"/>
          <p:cNvSpPr>
            <a:spLocks noGrp="1"/>
          </p:cNvSpPr>
          <p:nvPr>
            <p:ph type="sldNum" sz="quarter" idx="5"/>
          </p:nvPr>
        </p:nvSpPr>
        <p:spPr/>
        <p:txBody>
          <a:bodyPr/>
          <a:lstStyle/>
          <a:p>
            <a:fld id="{E5C0B93B-4F69-4BC0-B074-786F41EA70CF}" type="slidenum">
              <a:rPr lang="en-US" smtClean="0"/>
              <a:t>39</a:t>
            </a:fld>
            <a:endParaRPr lang="en-US"/>
          </a:p>
        </p:txBody>
      </p:sp>
    </p:spTree>
    <p:extLst>
      <p:ext uri="{BB962C8B-B14F-4D97-AF65-F5344CB8AC3E}">
        <p14:creationId xmlns:p14="http://schemas.microsoft.com/office/powerpoint/2010/main" val="17778927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Laurie</a:t>
            </a:r>
          </a:p>
          <a:p>
            <a:endParaRPr lang="en-US" dirty="0"/>
          </a:p>
        </p:txBody>
      </p:sp>
      <p:sp>
        <p:nvSpPr>
          <p:cNvPr id="4" name="Slide Number Placeholder 3"/>
          <p:cNvSpPr>
            <a:spLocks noGrp="1"/>
          </p:cNvSpPr>
          <p:nvPr>
            <p:ph type="sldNum" sz="quarter" idx="5"/>
          </p:nvPr>
        </p:nvSpPr>
        <p:spPr/>
        <p:txBody>
          <a:bodyPr/>
          <a:lstStyle/>
          <a:p>
            <a:fld id="{E5C0B93B-4F69-4BC0-B074-786F41EA70CF}" type="slidenum">
              <a:rPr lang="en-US" smtClean="0"/>
              <a:t>4</a:t>
            </a:fld>
            <a:endParaRPr lang="en-US"/>
          </a:p>
        </p:txBody>
      </p:sp>
    </p:spTree>
    <p:extLst>
      <p:ext uri="{BB962C8B-B14F-4D97-AF65-F5344CB8AC3E}">
        <p14:creationId xmlns:p14="http://schemas.microsoft.com/office/powerpoint/2010/main" val="1291817506"/>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Laura</a:t>
            </a:r>
          </a:p>
        </p:txBody>
      </p:sp>
      <p:sp>
        <p:nvSpPr>
          <p:cNvPr id="4" name="Slide Number Placeholder 3"/>
          <p:cNvSpPr>
            <a:spLocks noGrp="1"/>
          </p:cNvSpPr>
          <p:nvPr>
            <p:ph type="sldNum" sz="quarter" idx="5"/>
          </p:nvPr>
        </p:nvSpPr>
        <p:spPr/>
        <p:txBody>
          <a:bodyPr/>
          <a:lstStyle/>
          <a:p>
            <a:fld id="{E5C0B93B-4F69-4BC0-B074-786F41EA70CF}" type="slidenum">
              <a:rPr lang="en-US" smtClean="0"/>
              <a:t>40</a:t>
            </a:fld>
            <a:endParaRPr lang="en-US"/>
          </a:p>
        </p:txBody>
      </p:sp>
    </p:spTree>
    <p:extLst>
      <p:ext uri="{BB962C8B-B14F-4D97-AF65-F5344CB8AC3E}">
        <p14:creationId xmlns:p14="http://schemas.microsoft.com/office/powerpoint/2010/main" val="3243193523"/>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Laura</a:t>
            </a:r>
          </a:p>
          <a:p>
            <a:endParaRPr lang="en-US" dirty="0"/>
          </a:p>
        </p:txBody>
      </p:sp>
      <p:sp>
        <p:nvSpPr>
          <p:cNvPr id="4" name="Slide Number Placeholder 3"/>
          <p:cNvSpPr>
            <a:spLocks noGrp="1"/>
          </p:cNvSpPr>
          <p:nvPr>
            <p:ph type="sldNum" sz="quarter" idx="5"/>
          </p:nvPr>
        </p:nvSpPr>
        <p:spPr/>
        <p:txBody>
          <a:bodyPr/>
          <a:lstStyle/>
          <a:p>
            <a:fld id="{E5C0B93B-4F69-4BC0-B074-786F41EA70CF}" type="slidenum">
              <a:rPr lang="en-US" smtClean="0"/>
              <a:t>41</a:t>
            </a:fld>
            <a:endParaRPr lang="en-US"/>
          </a:p>
        </p:txBody>
      </p:sp>
    </p:spTree>
    <p:extLst>
      <p:ext uri="{BB962C8B-B14F-4D97-AF65-F5344CB8AC3E}">
        <p14:creationId xmlns:p14="http://schemas.microsoft.com/office/powerpoint/2010/main" val="87909658"/>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Alicia</a:t>
            </a:r>
          </a:p>
        </p:txBody>
      </p:sp>
      <p:sp>
        <p:nvSpPr>
          <p:cNvPr id="4" name="Slide Number Placeholder 3"/>
          <p:cNvSpPr>
            <a:spLocks noGrp="1"/>
          </p:cNvSpPr>
          <p:nvPr>
            <p:ph type="sldNum" sz="quarter" idx="5"/>
          </p:nvPr>
        </p:nvSpPr>
        <p:spPr/>
        <p:txBody>
          <a:bodyPr/>
          <a:lstStyle/>
          <a:p>
            <a:fld id="{E5C0B93B-4F69-4BC0-B074-786F41EA70CF}" type="slidenum">
              <a:rPr lang="en-US" smtClean="0"/>
              <a:t>42</a:t>
            </a:fld>
            <a:endParaRPr lang="en-US"/>
          </a:p>
        </p:txBody>
      </p:sp>
    </p:spTree>
    <p:extLst>
      <p:ext uri="{BB962C8B-B14F-4D97-AF65-F5344CB8AC3E}">
        <p14:creationId xmlns:p14="http://schemas.microsoft.com/office/powerpoint/2010/main" val="1545130343"/>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5C0B93B-4F69-4BC0-B074-786F41EA70CF}" type="slidenum">
              <a:rPr lang="en-US" smtClean="0"/>
              <a:t>43</a:t>
            </a:fld>
            <a:endParaRPr lang="en-US"/>
          </a:p>
        </p:txBody>
      </p:sp>
    </p:spTree>
    <p:extLst>
      <p:ext uri="{BB962C8B-B14F-4D97-AF65-F5344CB8AC3E}">
        <p14:creationId xmlns:p14="http://schemas.microsoft.com/office/powerpoint/2010/main" val="777081725"/>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Alicia</a:t>
            </a:r>
          </a:p>
        </p:txBody>
      </p:sp>
      <p:sp>
        <p:nvSpPr>
          <p:cNvPr id="4" name="Slide Number Placeholder 3"/>
          <p:cNvSpPr>
            <a:spLocks noGrp="1"/>
          </p:cNvSpPr>
          <p:nvPr>
            <p:ph type="sldNum" sz="quarter" idx="5"/>
          </p:nvPr>
        </p:nvSpPr>
        <p:spPr/>
        <p:txBody>
          <a:bodyPr/>
          <a:lstStyle/>
          <a:p>
            <a:fld id="{E5C0B93B-4F69-4BC0-B074-786F41EA70CF}" type="slidenum">
              <a:rPr lang="en-US" smtClean="0"/>
              <a:t>44</a:t>
            </a:fld>
            <a:endParaRPr lang="en-US"/>
          </a:p>
        </p:txBody>
      </p:sp>
    </p:spTree>
    <p:extLst>
      <p:ext uri="{BB962C8B-B14F-4D97-AF65-F5344CB8AC3E}">
        <p14:creationId xmlns:p14="http://schemas.microsoft.com/office/powerpoint/2010/main" val="2334161889"/>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Alicia, </a:t>
            </a:r>
            <a:r>
              <a:rPr lang="en-US"/>
              <a:t>with Laurie to close</a:t>
            </a:r>
          </a:p>
        </p:txBody>
      </p:sp>
      <p:sp>
        <p:nvSpPr>
          <p:cNvPr id="4" name="Slide Number Placeholder 3"/>
          <p:cNvSpPr>
            <a:spLocks noGrp="1"/>
          </p:cNvSpPr>
          <p:nvPr>
            <p:ph type="sldNum" sz="quarter" idx="5"/>
          </p:nvPr>
        </p:nvSpPr>
        <p:spPr/>
        <p:txBody>
          <a:bodyPr/>
          <a:lstStyle/>
          <a:p>
            <a:fld id="{E5C0B93B-4F69-4BC0-B074-786F41EA70CF}" type="slidenum">
              <a:rPr lang="en-US" smtClean="0"/>
              <a:t>45</a:t>
            </a:fld>
            <a:endParaRPr lang="en-US"/>
          </a:p>
        </p:txBody>
      </p:sp>
    </p:spTree>
    <p:extLst>
      <p:ext uri="{BB962C8B-B14F-4D97-AF65-F5344CB8AC3E}">
        <p14:creationId xmlns:p14="http://schemas.microsoft.com/office/powerpoint/2010/main" val="13846309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5C0B93B-4F69-4BC0-B074-786F41EA70CF}" type="slidenum">
              <a:rPr lang="en-US" smtClean="0"/>
              <a:t>5</a:t>
            </a:fld>
            <a:endParaRPr lang="en-US"/>
          </a:p>
        </p:txBody>
      </p:sp>
    </p:spTree>
    <p:extLst>
      <p:ext uri="{BB962C8B-B14F-4D97-AF65-F5344CB8AC3E}">
        <p14:creationId xmlns:p14="http://schemas.microsoft.com/office/powerpoint/2010/main" val="1439807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Laurie</a:t>
            </a:r>
          </a:p>
          <a:p>
            <a:endParaRPr lang="en-US" dirty="0"/>
          </a:p>
          <a:p>
            <a:r>
              <a:rPr lang="en-US" dirty="0"/>
              <a:t>Updated targets = some new ways of looking at data, additional data added (e.g., Great Colleges to Work For survey questions) and definitely updated to reflect stretch targets</a:t>
            </a:r>
          </a:p>
          <a:p>
            <a:endParaRPr lang="en-US" dirty="0"/>
          </a:p>
          <a:p>
            <a:r>
              <a:rPr lang="en-US" dirty="0"/>
              <a:t>Student enrollment = most will be updated during summer as while we’re close, the academic year is not final – will see the most significant change with transfer and any completion data</a:t>
            </a:r>
          </a:p>
        </p:txBody>
      </p:sp>
      <p:sp>
        <p:nvSpPr>
          <p:cNvPr id="4" name="Slide Number Placeholder 3"/>
          <p:cNvSpPr>
            <a:spLocks noGrp="1"/>
          </p:cNvSpPr>
          <p:nvPr>
            <p:ph type="sldNum" sz="quarter" idx="5"/>
          </p:nvPr>
        </p:nvSpPr>
        <p:spPr/>
        <p:txBody>
          <a:bodyPr/>
          <a:lstStyle/>
          <a:p>
            <a:fld id="{E5C0B93B-4F69-4BC0-B074-786F41EA70CF}" type="slidenum">
              <a:rPr lang="en-US" smtClean="0"/>
              <a:t>6</a:t>
            </a:fld>
            <a:endParaRPr lang="en-US"/>
          </a:p>
        </p:txBody>
      </p:sp>
    </p:spTree>
    <p:extLst>
      <p:ext uri="{BB962C8B-B14F-4D97-AF65-F5344CB8AC3E}">
        <p14:creationId xmlns:p14="http://schemas.microsoft.com/office/powerpoint/2010/main" val="11874148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Alicia</a:t>
            </a:r>
          </a:p>
        </p:txBody>
      </p:sp>
      <p:sp>
        <p:nvSpPr>
          <p:cNvPr id="4" name="Slide Number Placeholder 3"/>
          <p:cNvSpPr>
            <a:spLocks noGrp="1"/>
          </p:cNvSpPr>
          <p:nvPr>
            <p:ph type="sldNum" sz="quarter" idx="5"/>
          </p:nvPr>
        </p:nvSpPr>
        <p:spPr/>
        <p:txBody>
          <a:bodyPr/>
          <a:lstStyle/>
          <a:p>
            <a:fld id="{E5C0B93B-4F69-4BC0-B074-786F41EA70CF}" type="slidenum">
              <a:rPr lang="en-US" smtClean="0"/>
              <a:t>7</a:t>
            </a:fld>
            <a:endParaRPr lang="en-US"/>
          </a:p>
        </p:txBody>
      </p:sp>
    </p:spTree>
    <p:extLst>
      <p:ext uri="{BB962C8B-B14F-4D97-AF65-F5344CB8AC3E}">
        <p14:creationId xmlns:p14="http://schemas.microsoft.com/office/powerpoint/2010/main" val="16535980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Alicia: Fall 2024 data not available because we don’t have comparator institution data until later this year</a:t>
            </a:r>
          </a:p>
        </p:txBody>
      </p:sp>
      <p:sp>
        <p:nvSpPr>
          <p:cNvPr id="4" name="Slide Number Placeholder 3"/>
          <p:cNvSpPr>
            <a:spLocks noGrp="1"/>
          </p:cNvSpPr>
          <p:nvPr>
            <p:ph type="sldNum" sz="quarter" idx="5"/>
          </p:nvPr>
        </p:nvSpPr>
        <p:spPr/>
        <p:txBody>
          <a:bodyPr/>
          <a:lstStyle/>
          <a:p>
            <a:fld id="{E5C0B93B-4F69-4BC0-B074-786F41EA70CF}" type="slidenum">
              <a:rPr lang="en-US" smtClean="0"/>
              <a:t>8</a:t>
            </a:fld>
            <a:endParaRPr lang="en-US"/>
          </a:p>
        </p:txBody>
      </p:sp>
    </p:spTree>
    <p:extLst>
      <p:ext uri="{BB962C8B-B14F-4D97-AF65-F5344CB8AC3E}">
        <p14:creationId xmlns:p14="http://schemas.microsoft.com/office/powerpoint/2010/main" val="397589973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Alicia</a:t>
            </a:r>
          </a:p>
        </p:txBody>
      </p:sp>
      <p:sp>
        <p:nvSpPr>
          <p:cNvPr id="4" name="Slide Number Placeholder 3"/>
          <p:cNvSpPr>
            <a:spLocks noGrp="1"/>
          </p:cNvSpPr>
          <p:nvPr>
            <p:ph type="sldNum" sz="quarter" idx="5"/>
          </p:nvPr>
        </p:nvSpPr>
        <p:spPr/>
        <p:txBody>
          <a:bodyPr/>
          <a:lstStyle/>
          <a:p>
            <a:fld id="{E5C0B93B-4F69-4BC0-B074-786F41EA70CF}" type="slidenum">
              <a:rPr lang="en-US" smtClean="0"/>
              <a:t>9</a:t>
            </a:fld>
            <a:endParaRPr lang="en-US"/>
          </a:p>
        </p:txBody>
      </p:sp>
    </p:spTree>
    <p:extLst>
      <p:ext uri="{BB962C8B-B14F-4D97-AF65-F5344CB8AC3E}">
        <p14:creationId xmlns:p14="http://schemas.microsoft.com/office/powerpoint/2010/main" val="42059777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B3E65F37-7033-CC4E-A3E0-32B11237452B}" type="datetimeFigureOut">
              <a:rPr lang="en-US" smtClean="0"/>
              <a:t>6/13/2025</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6F04875A-EE7A-FF46-AFE2-48449AFC1BD4}" type="slidenum">
              <a:rPr lang="en-US" smtClean="0"/>
              <a:t>‹#›</a:t>
            </a:fld>
            <a:endParaRPr lang="en-US"/>
          </a:p>
        </p:txBody>
      </p:sp>
    </p:spTree>
    <p:extLst>
      <p:ext uri="{BB962C8B-B14F-4D97-AF65-F5344CB8AC3E}">
        <p14:creationId xmlns:p14="http://schemas.microsoft.com/office/powerpoint/2010/main" val="4075437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B3E65F37-7033-CC4E-A3E0-32B11237452B}" type="datetimeFigureOut">
              <a:rPr lang="en-US" smtClean="0"/>
              <a:t>6/13/2025</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6F04875A-EE7A-FF46-AFE2-48449AFC1BD4}" type="slidenum">
              <a:rPr lang="en-US" smtClean="0"/>
              <a:t>‹#›</a:t>
            </a:fld>
            <a:endParaRPr lang="en-US"/>
          </a:p>
        </p:txBody>
      </p:sp>
    </p:spTree>
    <p:extLst>
      <p:ext uri="{BB962C8B-B14F-4D97-AF65-F5344CB8AC3E}">
        <p14:creationId xmlns:p14="http://schemas.microsoft.com/office/powerpoint/2010/main" val="40430733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B3E65F37-7033-CC4E-A3E0-32B11237452B}" type="datetimeFigureOut">
              <a:rPr lang="en-US" smtClean="0"/>
              <a:t>6/13/2025</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6F04875A-EE7A-FF46-AFE2-48449AFC1BD4}" type="slidenum">
              <a:rPr lang="en-US" smtClean="0"/>
              <a:t>‹#›</a:t>
            </a:fld>
            <a:endParaRPr lang="en-US"/>
          </a:p>
        </p:txBody>
      </p:sp>
    </p:spTree>
    <p:extLst>
      <p:ext uri="{BB962C8B-B14F-4D97-AF65-F5344CB8AC3E}">
        <p14:creationId xmlns:p14="http://schemas.microsoft.com/office/powerpoint/2010/main" val="17989195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B3E65F37-7033-CC4E-A3E0-32B11237452B}" type="datetimeFigureOut">
              <a:rPr lang="en-US" smtClean="0"/>
              <a:t>6/13/2025</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6F04875A-EE7A-FF46-AFE2-48449AFC1BD4}" type="slidenum">
              <a:rPr lang="en-US" smtClean="0"/>
              <a:t>‹#›</a:t>
            </a:fld>
            <a:endParaRPr lang="en-US"/>
          </a:p>
        </p:txBody>
      </p:sp>
    </p:spTree>
    <p:extLst>
      <p:ext uri="{BB962C8B-B14F-4D97-AF65-F5344CB8AC3E}">
        <p14:creationId xmlns:p14="http://schemas.microsoft.com/office/powerpoint/2010/main" val="27720243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B3E65F37-7033-CC4E-A3E0-32B11237452B}" type="datetimeFigureOut">
              <a:rPr lang="en-US" smtClean="0"/>
              <a:t>6/13/2025</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6F04875A-EE7A-FF46-AFE2-48449AFC1BD4}" type="slidenum">
              <a:rPr lang="en-US" smtClean="0"/>
              <a:t>‹#›</a:t>
            </a:fld>
            <a:endParaRPr lang="en-US"/>
          </a:p>
        </p:txBody>
      </p:sp>
    </p:spTree>
    <p:extLst>
      <p:ext uri="{BB962C8B-B14F-4D97-AF65-F5344CB8AC3E}">
        <p14:creationId xmlns:p14="http://schemas.microsoft.com/office/powerpoint/2010/main" val="31178129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B3E65F37-7033-CC4E-A3E0-32B11237452B}" type="datetimeFigureOut">
              <a:rPr lang="en-US" smtClean="0"/>
              <a:t>6/13/2025</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6F04875A-EE7A-FF46-AFE2-48449AFC1BD4}" type="slidenum">
              <a:rPr lang="en-US" smtClean="0"/>
              <a:t>‹#›</a:t>
            </a:fld>
            <a:endParaRPr lang="en-US"/>
          </a:p>
        </p:txBody>
      </p:sp>
    </p:spTree>
    <p:extLst>
      <p:ext uri="{BB962C8B-B14F-4D97-AF65-F5344CB8AC3E}">
        <p14:creationId xmlns:p14="http://schemas.microsoft.com/office/powerpoint/2010/main" val="28932238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B3E65F37-7033-CC4E-A3E0-32B11237452B}" type="datetimeFigureOut">
              <a:rPr lang="en-US" smtClean="0"/>
              <a:t>6/13/2025</a:t>
            </a:fld>
            <a:endParaRPr lang="en-US"/>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6F04875A-EE7A-FF46-AFE2-48449AFC1BD4}" type="slidenum">
              <a:rPr lang="en-US" smtClean="0"/>
              <a:t>‹#›</a:t>
            </a:fld>
            <a:endParaRPr lang="en-US"/>
          </a:p>
        </p:txBody>
      </p:sp>
    </p:spTree>
    <p:extLst>
      <p:ext uri="{BB962C8B-B14F-4D97-AF65-F5344CB8AC3E}">
        <p14:creationId xmlns:p14="http://schemas.microsoft.com/office/powerpoint/2010/main" val="6220468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B3E65F37-7033-CC4E-A3E0-32B11237452B}" type="datetimeFigureOut">
              <a:rPr lang="en-US" smtClean="0"/>
              <a:t>6/13/2025</a:t>
            </a:fld>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6F04875A-EE7A-FF46-AFE2-48449AFC1BD4}" type="slidenum">
              <a:rPr lang="en-US" smtClean="0"/>
              <a:t>‹#›</a:t>
            </a:fld>
            <a:endParaRPr lang="en-US"/>
          </a:p>
        </p:txBody>
      </p:sp>
    </p:spTree>
    <p:extLst>
      <p:ext uri="{BB962C8B-B14F-4D97-AF65-F5344CB8AC3E}">
        <p14:creationId xmlns:p14="http://schemas.microsoft.com/office/powerpoint/2010/main" val="8651178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B3E65F37-7033-CC4E-A3E0-32B11237452B}" type="datetimeFigureOut">
              <a:rPr lang="en-US" smtClean="0"/>
              <a:t>6/13/2025</a:t>
            </a:fld>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6F04875A-EE7A-FF46-AFE2-48449AFC1BD4}" type="slidenum">
              <a:rPr lang="en-US" smtClean="0"/>
              <a:t>‹#›</a:t>
            </a:fld>
            <a:endParaRPr lang="en-US"/>
          </a:p>
        </p:txBody>
      </p:sp>
    </p:spTree>
    <p:extLst>
      <p:ext uri="{BB962C8B-B14F-4D97-AF65-F5344CB8AC3E}">
        <p14:creationId xmlns:p14="http://schemas.microsoft.com/office/powerpoint/2010/main" val="18957782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B3E65F37-7033-CC4E-A3E0-32B11237452B}" type="datetimeFigureOut">
              <a:rPr lang="en-US" smtClean="0"/>
              <a:t>6/13/2025</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6F04875A-EE7A-FF46-AFE2-48449AFC1BD4}" type="slidenum">
              <a:rPr lang="en-US" smtClean="0"/>
              <a:t>‹#›</a:t>
            </a:fld>
            <a:endParaRPr lang="en-US"/>
          </a:p>
        </p:txBody>
      </p:sp>
    </p:spTree>
    <p:extLst>
      <p:ext uri="{BB962C8B-B14F-4D97-AF65-F5344CB8AC3E}">
        <p14:creationId xmlns:p14="http://schemas.microsoft.com/office/powerpoint/2010/main" val="10859802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B3E65F37-7033-CC4E-A3E0-32B11237452B}" type="datetimeFigureOut">
              <a:rPr lang="en-US" smtClean="0"/>
              <a:t>6/13/2025</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6F04875A-EE7A-FF46-AFE2-48449AFC1BD4}" type="slidenum">
              <a:rPr lang="en-US" smtClean="0"/>
              <a:t>‹#›</a:t>
            </a:fld>
            <a:endParaRPr lang="en-US"/>
          </a:p>
        </p:txBody>
      </p:sp>
    </p:spTree>
    <p:extLst>
      <p:ext uri="{BB962C8B-B14F-4D97-AF65-F5344CB8AC3E}">
        <p14:creationId xmlns:p14="http://schemas.microsoft.com/office/powerpoint/2010/main" val="11042289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7486390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4" Type="http://schemas.openxmlformats.org/officeDocument/2006/relationships/image" Target="../media/image1.jpg"/></Relationships>
</file>

<file path=ppt/slides/_rels/slide10.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notesSlide" Target="../notesSlides/notesSlide31.xml"/><Relationship Id="rId2" Type="http://schemas.openxmlformats.org/officeDocument/2006/relationships/slideLayout" Target="../slideLayouts/slideLayout2.xml"/><Relationship Id="rId1" Type="http://schemas.openxmlformats.org/officeDocument/2006/relationships/tags" Target="../tags/tag3.xml"/><Relationship Id="rId4" Type="http://schemas.openxmlformats.org/officeDocument/2006/relationships/chart" Target="../charts/chart9.xml"/></Relationships>
</file>

<file path=ppt/slides/_rels/slide32.xml.rels><?xml version="1.0" encoding="UTF-8" standalone="yes"?>
<Relationships xmlns="http://schemas.openxmlformats.org/package/2006/relationships"><Relationship Id="rId3" Type="http://schemas.openxmlformats.org/officeDocument/2006/relationships/notesSlide" Target="../notesSlides/notesSlide32.xml"/><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33.xml.rels><?xml version="1.0" encoding="UTF-8" standalone="yes"?>
<Relationships xmlns="http://schemas.openxmlformats.org/package/2006/relationships"><Relationship Id="rId3" Type="http://schemas.openxmlformats.org/officeDocument/2006/relationships/notesSlide" Target="../notesSlides/notesSlide33.xml"/><Relationship Id="rId2" Type="http://schemas.openxmlformats.org/officeDocument/2006/relationships/slideLayout" Target="../slideLayouts/slideLayout2.xml"/><Relationship Id="rId1" Type="http://schemas.openxmlformats.org/officeDocument/2006/relationships/tags" Target="../tags/tag5.xml"/><Relationship Id="rId4" Type="http://schemas.openxmlformats.org/officeDocument/2006/relationships/chart" Target="../charts/chart10.xml"/></Relationships>
</file>

<file path=ppt/slides/_rels/slide34.xml.rels><?xml version="1.0" encoding="UTF-8" standalone="yes"?>
<Relationships xmlns="http://schemas.openxmlformats.org/package/2006/relationships"><Relationship Id="rId3" Type="http://schemas.openxmlformats.org/officeDocument/2006/relationships/notesSlide" Target="../notesSlides/notesSlide34.xml"/><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3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3" Type="http://schemas.openxmlformats.org/officeDocument/2006/relationships/notesSlide" Target="../notesSlides/notesSlide36.xml"/><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37.xml.rels><?xml version="1.0" encoding="UTF-8" standalone="yes"?>
<Relationships xmlns="http://schemas.openxmlformats.org/package/2006/relationships"><Relationship Id="rId3" Type="http://schemas.openxmlformats.org/officeDocument/2006/relationships/notesSlide" Target="../notesSlides/notesSlide37.xml"/><Relationship Id="rId2" Type="http://schemas.openxmlformats.org/officeDocument/2006/relationships/slideLayout" Target="../slideLayouts/slideLayout2.xml"/><Relationship Id="rId1" Type="http://schemas.openxmlformats.org/officeDocument/2006/relationships/tags" Target="../tags/tag8.xml"/></Relationships>
</file>

<file path=ppt/slides/_rels/slide38.xml.rels><?xml version="1.0" encoding="UTF-8" standalone="yes"?>
<Relationships xmlns="http://schemas.openxmlformats.org/package/2006/relationships"><Relationship Id="rId3" Type="http://schemas.openxmlformats.org/officeDocument/2006/relationships/notesSlide" Target="../notesSlides/notesSlide38.xml"/><Relationship Id="rId2" Type="http://schemas.openxmlformats.org/officeDocument/2006/relationships/slideLayout" Target="../slideLayouts/slideLayout2.xml"/><Relationship Id="rId1" Type="http://schemas.openxmlformats.org/officeDocument/2006/relationships/tags" Target="../tags/tag9.xml"/><Relationship Id="rId4" Type="http://schemas.openxmlformats.org/officeDocument/2006/relationships/chart" Target="../charts/chart11.xml"/></Relationships>
</file>

<file path=ppt/slides/_rels/slide39.xml.rels><?xml version="1.0" encoding="UTF-8" standalone="yes"?>
<Relationships xmlns="http://schemas.openxmlformats.org/package/2006/relationships"><Relationship Id="rId3" Type="http://schemas.openxmlformats.org/officeDocument/2006/relationships/notesSlide" Target="../notesSlides/notesSlide39.xml"/><Relationship Id="rId2" Type="http://schemas.openxmlformats.org/officeDocument/2006/relationships/slideLayout" Target="../slideLayouts/slideLayout2.xml"/><Relationship Id="rId1" Type="http://schemas.openxmlformats.org/officeDocument/2006/relationships/tags" Target="../tags/tag10.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notesSlide" Target="../notesSlides/notesSlide40.xml"/><Relationship Id="rId2" Type="http://schemas.openxmlformats.org/officeDocument/2006/relationships/slideLayout" Target="../slideLayouts/slideLayout2.xml"/><Relationship Id="rId1" Type="http://schemas.openxmlformats.org/officeDocument/2006/relationships/tags" Target="../tags/tag11.xml"/></Relationships>
</file>

<file path=ppt/slides/_rels/slide41.xml.rels><?xml version="1.0" encoding="UTF-8" standalone="yes"?>
<Relationships xmlns="http://schemas.openxmlformats.org/package/2006/relationships"><Relationship Id="rId3" Type="http://schemas.openxmlformats.org/officeDocument/2006/relationships/notesSlide" Target="../notesSlides/notesSlide41.xml"/><Relationship Id="rId2" Type="http://schemas.openxmlformats.org/officeDocument/2006/relationships/slideLayout" Target="../slideLayouts/slideLayout2.xml"/><Relationship Id="rId1" Type="http://schemas.openxmlformats.org/officeDocument/2006/relationships/tags" Target="../tags/tag12.xml"/></Relationships>
</file>

<file path=ppt/slides/_rels/slide42.xml.rels><?xml version="1.0" encoding="UTF-8" standalone="yes"?>
<Relationships xmlns="http://schemas.openxmlformats.org/package/2006/relationships"><Relationship Id="rId3" Type="http://schemas.openxmlformats.org/officeDocument/2006/relationships/hyperlink" Target="https://us-west-2b.online.tableau.com/t/centraloregoncommunitycollege/views/DRAFT2024-27StratPlan_17194426284140/StrategicPlanDashboardTemplate" TargetMode="External"/><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3.xm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COCC_pp_slide_2020_blueback_circles.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TextBox 2">
            <a:extLst>
              <a:ext uri="{FF2B5EF4-FFF2-40B4-BE49-F238E27FC236}">
                <a16:creationId xmlns:a16="http://schemas.microsoft.com/office/drawing/2014/main" id="{B71C5299-834B-40F3-9245-3F3BDD2FA13B}"/>
              </a:ext>
            </a:extLst>
          </p:cNvPr>
          <p:cNvSpPr txBox="1"/>
          <p:nvPr/>
        </p:nvSpPr>
        <p:spPr>
          <a:xfrm>
            <a:off x="1569243" y="2282726"/>
            <a:ext cx="6005513" cy="2800767"/>
          </a:xfrm>
          <a:prstGeom prst="rect">
            <a:avLst/>
          </a:prstGeom>
          <a:noFill/>
        </p:spPr>
        <p:txBody>
          <a:bodyPr wrap="square" rtlCol="0">
            <a:spAutoFit/>
          </a:bodyPr>
          <a:lstStyle/>
          <a:p>
            <a:pPr algn="ctr"/>
            <a:r>
              <a:rPr lang="en-US" sz="3200" b="1" dirty="0">
                <a:solidFill>
                  <a:schemeClr val="bg1"/>
                </a:solidFill>
                <a:latin typeface="Century Gothic" panose="020B0502020202020204" pitchFamily="34" charset="0"/>
              </a:rPr>
              <a:t>2023 – 27 Strategic Plan </a:t>
            </a:r>
          </a:p>
          <a:p>
            <a:pPr algn="ctr"/>
            <a:r>
              <a:rPr lang="en-US" sz="3200" b="1" dirty="0">
                <a:solidFill>
                  <a:schemeClr val="bg1"/>
                </a:solidFill>
                <a:latin typeface="Century Gothic" panose="020B0502020202020204" pitchFamily="34" charset="0"/>
              </a:rPr>
              <a:t>Year Two Mission Fulfillment Report</a:t>
            </a:r>
          </a:p>
          <a:p>
            <a:pPr algn="ctr"/>
            <a:endParaRPr lang="en-US" sz="3200" b="1" dirty="0">
              <a:solidFill>
                <a:schemeClr val="bg1"/>
              </a:solidFill>
              <a:latin typeface="Century Gothic" panose="020B0502020202020204" pitchFamily="34" charset="0"/>
            </a:endParaRPr>
          </a:p>
          <a:p>
            <a:pPr algn="ctr"/>
            <a:r>
              <a:rPr lang="en-US" sz="2400" dirty="0">
                <a:solidFill>
                  <a:schemeClr val="bg1"/>
                </a:solidFill>
                <a:latin typeface="Century Gothic" panose="020B0502020202020204" pitchFamily="34" charset="0"/>
              </a:rPr>
              <a:t>Board of Directors’ Meeting</a:t>
            </a:r>
          </a:p>
          <a:p>
            <a:pPr algn="ctr"/>
            <a:r>
              <a:rPr lang="en-US" sz="2400" dirty="0">
                <a:solidFill>
                  <a:schemeClr val="bg1"/>
                </a:solidFill>
                <a:latin typeface="Century Gothic" panose="020B0502020202020204" pitchFamily="34" charset="0"/>
              </a:rPr>
              <a:t>June 2025</a:t>
            </a:r>
          </a:p>
        </p:txBody>
      </p:sp>
    </p:spTree>
    <p:custDataLst>
      <p:tags r:id="rId1"/>
    </p:custDataLst>
    <p:extLst>
      <p:ext uri="{BB962C8B-B14F-4D97-AF65-F5344CB8AC3E}">
        <p14:creationId xmlns:p14="http://schemas.microsoft.com/office/powerpoint/2010/main" val="15320450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94FC12C-0847-4F32-A054-FCEDE6157B30}"/>
              </a:ext>
            </a:extLst>
          </p:cNvPr>
          <p:cNvSpPr/>
          <p:nvPr/>
        </p:nvSpPr>
        <p:spPr>
          <a:xfrm>
            <a:off x="0" y="0"/>
            <a:ext cx="1564477" cy="6858000"/>
          </a:xfrm>
          <a:prstGeom prst="rect">
            <a:avLst/>
          </a:prstGeom>
          <a:solidFill>
            <a:srgbClr val="C9E2E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D7E9F1"/>
              </a:solidFill>
            </a:endParaRPr>
          </a:p>
        </p:txBody>
      </p:sp>
      <p:sp>
        <p:nvSpPr>
          <p:cNvPr id="4" name="Rectangle 3">
            <a:extLst>
              <a:ext uri="{FF2B5EF4-FFF2-40B4-BE49-F238E27FC236}">
                <a16:creationId xmlns:a16="http://schemas.microsoft.com/office/drawing/2014/main" id="{1AA970F3-24F2-4EA2-8BFE-1CF58C1FB340}"/>
              </a:ext>
            </a:extLst>
          </p:cNvPr>
          <p:cNvSpPr/>
          <p:nvPr/>
        </p:nvSpPr>
        <p:spPr>
          <a:xfrm>
            <a:off x="1564478" y="0"/>
            <a:ext cx="7579522" cy="6858000"/>
          </a:xfrm>
          <a:prstGeom prst="rect">
            <a:avLst/>
          </a:prstGeom>
          <a:solidFill>
            <a:srgbClr val="2C698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A40ABDAE-4275-4A74-8F56-864466B88B2A}"/>
              </a:ext>
            </a:extLst>
          </p:cNvPr>
          <p:cNvSpPr txBox="1"/>
          <p:nvPr/>
        </p:nvSpPr>
        <p:spPr>
          <a:xfrm rot="16200000">
            <a:off x="-2409357" y="2705726"/>
            <a:ext cx="6858001" cy="1446550"/>
          </a:xfrm>
          <a:prstGeom prst="rect">
            <a:avLst/>
          </a:prstGeom>
          <a:noFill/>
        </p:spPr>
        <p:txBody>
          <a:bodyPr wrap="square" rtlCol="0">
            <a:spAutoFit/>
          </a:bodyPr>
          <a:lstStyle/>
          <a:p>
            <a:pPr algn="ctr"/>
            <a:r>
              <a:rPr lang="en-US" sz="4400" b="1" dirty="0">
                <a:solidFill>
                  <a:srgbClr val="2C6983"/>
                </a:solidFill>
                <a:latin typeface="Century Gothic" panose="020B0502020202020204" pitchFamily="34" charset="0"/>
              </a:rPr>
              <a:t>STUDENT-READY COLLEGE</a:t>
            </a:r>
          </a:p>
        </p:txBody>
      </p:sp>
      <p:sp>
        <p:nvSpPr>
          <p:cNvPr id="9" name="TextBox 8">
            <a:extLst>
              <a:ext uri="{FF2B5EF4-FFF2-40B4-BE49-F238E27FC236}">
                <a16:creationId xmlns:a16="http://schemas.microsoft.com/office/drawing/2014/main" id="{6ED01FC0-D7C9-4472-A0BE-EF6888CD419B}"/>
              </a:ext>
            </a:extLst>
          </p:cNvPr>
          <p:cNvSpPr txBox="1"/>
          <p:nvPr/>
        </p:nvSpPr>
        <p:spPr>
          <a:xfrm>
            <a:off x="1860845" y="1069848"/>
            <a:ext cx="6999218" cy="461665"/>
          </a:xfrm>
          <a:prstGeom prst="rect">
            <a:avLst/>
          </a:prstGeom>
          <a:noFill/>
        </p:spPr>
        <p:txBody>
          <a:bodyPr wrap="square" rtlCol="0">
            <a:spAutoFit/>
          </a:bodyPr>
          <a:lstStyle/>
          <a:p>
            <a:pPr algn="ctr">
              <a:spcAft>
                <a:spcPts val="1200"/>
              </a:spcAft>
            </a:pPr>
            <a:r>
              <a:rPr lang="en-US" sz="2400" b="1" dirty="0">
                <a:solidFill>
                  <a:schemeClr val="bg1"/>
                </a:solidFill>
                <a:effectLst/>
                <a:latin typeface="Century Gothic" panose="020B0502020202020204" pitchFamily="34" charset="0"/>
                <a:ea typeface="DengXian" panose="02010600030101010101" pitchFamily="2" charset="-122"/>
                <a:cs typeface="Times New Roman" panose="02020603050405020304" pitchFamily="18" charset="0"/>
              </a:rPr>
              <a:t>Fall-to-Fall Retention</a:t>
            </a:r>
          </a:p>
        </p:txBody>
      </p:sp>
      <p:sp>
        <p:nvSpPr>
          <p:cNvPr id="7" name="TextBox 6">
            <a:extLst>
              <a:ext uri="{FF2B5EF4-FFF2-40B4-BE49-F238E27FC236}">
                <a16:creationId xmlns:a16="http://schemas.microsoft.com/office/drawing/2014/main" id="{34D08E95-8785-4A61-98DA-DD16BCACD884}"/>
              </a:ext>
            </a:extLst>
          </p:cNvPr>
          <p:cNvSpPr txBox="1"/>
          <p:nvPr/>
        </p:nvSpPr>
        <p:spPr>
          <a:xfrm>
            <a:off x="3622485" y="4900925"/>
            <a:ext cx="3448050" cy="371475"/>
          </a:xfrm>
          <a:prstGeom prst="rect">
            <a:avLst/>
          </a:prstGeom>
          <a:noFill/>
        </p:spPr>
        <p:txBody>
          <a:bodyPr wrap="square" rtlCol="0">
            <a:spAutoFit/>
          </a:bodyPr>
          <a:lstStyle/>
          <a:p>
            <a:pPr algn="ctr"/>
            <a:r>
              <a:rPr lang="en-US" b="1" dirty="0">
                <a:solidFill>
                  <a:schemeClr val="bg1"/>
                </a:solidFill>
                <a:latin typeface="Century Gothic" panose="020B0502020202020204" pitchFamily="34" charset="0"/>
              </a:rPr>
              <a:t>Target</a:t>
            </a:r>
          </a:p>
        </p:txBody>
      </p:sp>
      <p:graphicFrame>
        <p:nvGraphicFramePr>
          <p:cNvPr id="10" name="Chart 9">
            <a:extLst>
              <a:ext uri="{FF2B5EF4-FFF2-40B4-BE49-F238E27FC236}">
                <a16:creationId xmlns:a16="http://schemas.microsoft.com/office/drawing/2014/main" id="{F0A39904-74D4-4251-A1D7-4780B79FE700}"/>
              </a:ext>
            </a:extLst>
          </p:cNvPr>
          <p:cNvGraphicFramePr>
            <a:graphicFrameLocks/>
          </p:cNvGraphicFramePr>
          <p:nvPr>
            <p:extLst>
              <p:ext uri="{D42A27DB-BD31-4B8C-83A1-F6EECF244321}">
                <p14:modId xmlns:p14="http://schemas.microsoft.com/office/powerpoint/2010/main" val="494363502"/>
              </p:ext>
            </p:extLst>
          </p:nvPr>
        </p:nvGraphicFramePr>
        <p:xfrm>
          <a:off x="3060510" y="1826148"/>
          <a:ext cx="4572000" cy="27432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3" name="Table 12">
            <a:extLst>
              <a:ext uri="{FF2B5EF4-FFF2-40B4-BE49-F238E27FC236}">
                <a16:creationId xmlns:a16="http://schemas.microsoft.com/office/drawing/2014/main" id="{86966535-2019-42BB-BDBF-ADED9C919A42}"/>
              </a:ext>
            </a:extLst>
          </p:cNvPr>
          <p:cNvGraphicFramePr>
            <a:graphicFrameLocks noGrp="1"/>
          </p:cNvGraphicFramePr>
          <p:nvPr>
            <p:extLst>
              <p:ext uri="{D42A27DB-BD31-4B8C-83A1-F6EECF244321}">
                <p14:modId xmlns:p14="http://schemas.microsoft.com/office/powerpoint/2010/main" val="512372017"/>
              </p:ext>
            </p:extLst>
          </p:nvPr>
        </p:nvGraphicFramePr>
        <p:xfrm>
          <a:off x="2192824" y="5357893"/>
          <a:ext cx="6310398" cy="914400"/>
        </p:xfrm>
        <a:graphic>
          <a:graphicData uri="http://schemas.openxmlformats.org/drawingml/2006/table">
            <a:tbl>
              <a:tblPr firstRow="1" firstCol="1" bandRow="1">
                <a:tableStyleId>{5C22544A-7EE6-4342-B048-85BDC9FD1C3A}</a:tableStyleId>
              </a:tblPr>
              <a:tblGrid>
                <a:gridCol w="1025525">
                  <a:extLst>
                    <a:ext uri="{9D8B030D-6E8A-4147-A177-3AD203B41FA5}">
                      <a16:colId xmlns:a16="http://schemas.microsoft.com/office/drawing/2014/main" val="1384769733"/>
                    </a:ext>
                  </a:extLst>
                </a:gridCol>
                <a:gridCol w="1261513">
                  <a:extLst>
                    <a:ext uri="{9D8B030D-6E8A-4147-A177-3AD203B41FA5}">
                      <a16:colId xmlns:a16="http://schemas.microsoft.com/office/drawing/2014/main" val="1803123695"/>
                    </a:ext>
                  </a:extLst>
                </a:gridCol>
                <a:gridCol w="1371600">
                  <a:extLst>
                    <a:ext uri="{9D8B030D-6E8A-4147-A177-3AD203B41FA5}">
                      <a16:colId xmlns:a16="http://schemas.microsoft.com/office/drawing/2014/main" val="3653681391"/>
                    </a:ext>
                  </a:extLst>
                </a:gridCol>
                <a:gridCol w="1314450">
                  <a:extLst>
                    <a:ext uri="{9D8B030D-6E8A-4147-A177-3AD203B41FA5}">
                      <a16:colId xmlns:a16="http://schemas.microsoft.com/office/drawing/2014/main" val="1207140387"/>
                    </a:ext>
                  </a:extLst>
                </a:gridCol>
                <a:gridCol w="1337310">
                  <a:extLst>
                    <a:ext uri="{9D8B030D-6E8A-4147-A177-3AD203B41FA5}">
                      <a16:colId xmlns:a16="http://schemas.microsoft.com/office/drawing/2014/main" val="2172760969"/>
                    </a:ext>
                  </a:extLst>
                </a:gridCol>
              </a:tblGrid>
              <a:tr h="0">
                <a:tc>
                  <a:txBody>
                    <a:bodyPr/>
                    <a:lstStyle/>
                    <a:p>
                      <a:pPr marL="0" marR="0">
                        <a:spcBef>
                          <a:spcPts val="0"/>
                        </a:spcBef>
                        <a:spcAft>
                          <a:spcPts val="0"/>
                        </a:spcAft>
                      </a:pPr>
                      <a:r>
                        <a:rPr lang="en-US" sz="1200" dirty="0">
                          <a:effectLst/>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2C6983"/>
                    </a:solidFill>
                  </a:tcPr>
                </a:tc>
                <a:tc>
                  <a:txBody>
                    <a:bodyPr/>
                    <a:lstStyle/>
                    <a:p>
                      <a:pPr marL="0" marR="0" algn="ctr">
                        <a:spcBef>
                          <a:spcPts val="0"/>
                        </a:spcBef>
                        <a:spcAft>
                          <a:spcPts val="0"/>
                        </a:spcAft>
                      </a:pPr>
                      <a:r>
                        <a:rPr lang="en-US" sz="1200" dirty="0">
                          <a:effectLst/>
                          <a:latin typeface="Century Gothic" panose="020B0502020202020204" pitchFamily="34" charset="0"/>
                        </a:rPr>
                        <a:t>Original</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2C6983"/>
                    </a:solidFill>
                  </a:tcPr>
                </a:tc>
                <a:tc gridSpan="3">
                  <a:txBody>
                    <a:bodyPr/>
                    <a:lstStyle/>
                    <a:p>
                      <a:pPr marL="0" marR="0" algn="ctr">
                        <a:spcBef>
                          <a:spcPts val="0"/>
                        </a:spcBef>
                        <a:spcAft>
                          <a:spcPts val="0"/>
                        </a:spcAft>
                      </a:pPr>
                      <a:r>
                        <a:rPr lang="en-US" sz="1200" dirty="0">
                          <a:effectLst/>
                          <a:latin typeface="Century Gothic" panose="020B0502020202020204" pitchFamily="34" charset="0"/>
                        </a:rPr>
                        <a:t>Updated</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2C6983"/>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57303095"/>
                  </a:ext>
                </a:extLst>
              </a:tr>
              <a:tr h="0">
                <a:tc>
                  <a:txBody>
                    <a:bodyPr/>
                    <a:lstStyle/>
                    <a:p>
                      <a:pPr marL="0" marR="0">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2C6983"/>
                    </a:solidFill>
                  </a:tcPr>
                </a:tc>
                <a:tc>
                  <a:txBody>
                    <a:bodyPr/>
                    <a:lstStyle/>
                    <a:p>
                      <a:pPr marL="0" marR="0" algn="ctr">
                        <a:spcBef>
                          <a:spcPts val="0"/>
                        </a:spcBef>
                        <a:spcAft>
                          <a:spcPts val="0"/>
                        </a:spcAft>
                      </a:pPr>
                      <a:r>
                        <a:rPr lang="en-US" sz="1200" b="1" dirty="0">
                          <a:solidFill>
                            <a:schemeClr val="bg1"/>
                          </a:solidFill>
                          <a:effectLst/>
                          <a:latin typeface="Century Gothic" panose="020B0502020202020204" pitchFamily="34" charset="0"/>
                        </a:rPr>
                        <a:t>2023-24</a:t>
                      </a:r>
                      <a:endParaRPr lang="en-US" sz="1200" b="1"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en-US" sz="1200" b="1" dirty="0">
                          <a:solidFill>
                            <a:schemeClr val="bg1"/>
                          </a:solidFill>
                          <a:effectLst/>
                          <a:latin typeface="Century Gothic" panose="020B0502020202020204" pitchFamily="34" charset="0"/>
                        </a:rPr>
                        <a:t>2024-25</a:t>
                      </a:r>
                      <a:endParaRPr lang="en-US" sz="1200" b="1"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en-US" sz="1200" b="1" dirty="0">
                          <a:solidFill>
                            <a:schemeClr val="bg1"/>
                          </a:solidFill>
                          <a:effectLst/>
                          <a:latin typeface="Century Gothic" panose="020B0502020202020204" pitchFamily="34" charset="0"/>
                        </a:rPr>
                        <a:t>2025-26</a:t>
                      </a:r>
                      <a:endParaRPr lang="en-US" sz="1200" b="1"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en-US" sz="1200" b="1" dirty="0">
                          <a:solidFill>
                            <a:schemeClr val="bg1"/>
                          </a:solidFill>
                          <a:effectLst/>
                          <a:latin typeface="Century Gothic" panose="020B0502020202020204" pitchFamily="34" charset="0"/>
                        </a:rPr>
                        <a:t>2026-27</a:t>
                      </a:r>
                      <a:endParaRPr lang="en-US" sz="1200" b="1"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26095854"/>
                  </a:ext>
                </a:extLst>
              </a:tr>
              <a:tr h="0">
                <a:tc>
                  <a:txBody>
                    <a:bodyPr/>
                    <a:lstStyle/>
                    <a:p>
                      <a:pPr marL="0" marR="0">
                        <a:spcBef>
                          <a:spcPts val="0"/>
                        </a:spcBef>
                        <a:spcAft>
                          <a:spcPts val="0"/>
                        </a:spcAft>
                      </a:pPr>
                      <a:r>
                        <a:rPr lang="en-US" sz="1200" dirty="0">
                          <a:effectLst/>
                          <a:latin typeface="Century Gothic" panose="020B0502020202020204" pitchFamily="34" charset="0"/>
                        </a:rPr>
                        <a:t>Met</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2C6983"/>
                    </a:solidFill>
                  </a:tcPr>
                </a:tc>
                <a:tc>
                  <a:txBody>
                    <a:bodyPr/>
                    <a:lstStyle/>
                    <a:p>
                      <a:pPr marL="0" marR="0" algn="ctr">
                        <a:spcBef>
                          <a:spcPts val="0"/>
                        </a:spcBef>
                        <a:spcAft>
                          <a:spcPts val="0"/>
                        </a:spcAft>
                      </a:pPr>
                      <a:r>
                        <a:rPr lang="en-US" sz="1100" dirty="0">
                          <a:effectLst/>
                          <a:latin typeface="Century Gothic" panose="020B0502020202020204" pitchFamily="34" charset="0"/>
                        </a:rPr>
                        <a:t>49% or greater</a:t>
                      </a:r>
                      <a:endParaRPr lang="en-US" sz="1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tc>
                  <a:txBody>
                    <a:bodyPr/>
                    <a:lstStyle/>
                    <a:p>
                      <a:pPr marL="0" marR="0" algn="ctr">
                        <a:spcBef>
                          <a:spcPts val="0"/>
                        </a:spcBef>
                        <a:spcAft>
                          <a:spcPts val="0"/>
                        </a:spcAft>
                      </a:pPr>
                      <a:r>
                        <a:rPr lang="en-US" sz="1100">
                          <a:effectLst/>
                          <a:latin typeface="Century Gothic" panose="020B0502020202020204" pitchFamily="34" charset="0"/>
                        </a:rPr>
                        <a:t>54%+</a:t>
                      </a:r>
                      <a:endParaRPr lang="en-US" sz="11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tc>
                  <a:txBody>
                    <a:bodyPr/>
                    <a:lstStyle/>
                    <a:p>
                      <a:pPr marL="0" marR="0" algn="ctr">
                        <a:spcBef>
                          <a:spcPts val="0"/>
                        </a:spcBef>
                        <a:spcAft>
                          <a:spcPts val="0"/>
                        </a:spcAft>
                      </a:pPr>
                      <a:r>
                        <a:rPr lang="en-US" sz="1100">
                          <a:effectLst/>
                          <a:latin typeface="Century Gothic" panose="020B0502020202020204" pitchFamily="34" charset="0"/>
                        </a:rPr>
                        <a:t>55%+</a:t>
                      </a:r>
                      <a:endParaRPr lang="en-US" sz="11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tc>
                  <a:txBody>
                    <a:bodyPr/>
                    <a:lstStyle/>
                    <a:p>
                      <a:pPr marL="0" marR="0" algn="ctr">
                        <a:spcBef>
                          <a:spcPts val="0"/>
                        </a:spcBef>
                        <a:spcAft>
                          <a:spcPts val="0"/>
                        </a:spcAft>
                      </a:pPr>
                      <a:r>
                        <a:rPr lang="en-US" sz="1100">
                          <a:effectLst/>
                          <a:latin typeface="Century Gothic" panose="020B0502020202020204" pitchFamily="34" charset="0"/>
                        </a:rPr>
                        <a:t>56%+</a:t>
                      </a:r>
                      <a:endParaRPr lang="en-US" sz="11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extLst>
                  <a:ext uri="{0D108BD9-81ED-4DB2-BD59-A6C34878D82A}">
                    <a16:rowId xmlns:a16="http://schemas.microsoft.com/office/drawing/2014/main" val="3030021269"/>
                  </a:ext>
                </a:extLst>
              </a:tr>
              <a:tr h="0">
                <a:tc>
                  <a:txBody>
                    <a:bodyPr/>
                    <a:lstStyle/>
                    <a:p>
                      <a:pPr marL="0" marR="0">
                        <a:spcBef>
                          <a:spcPts val="0"/>
                        </a:spcBef>
                        <a:spcAft>
                          <a:spcPts val="0"/>
                        </a:spcAft>
                      </a:pPr>
                      <a:r>
                        <a:rPr lang="en-US" sz="1200" dirty="0">
                          <a:effectLst/>
                          <a:latin typeface="Century Gothic" panose="020B0502020202020204" pitchFamily="34" charset="0"/>
                        </a:rPr>
                        <a:t>Almost Met</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2C6983"/>
                    </a:solidFill>
                  </a:tcPr>
                </a:tc>
                <a:tc>
                  <a:txBody>
                    <a:bodyPr/>
                    <a:lstStyle/>
                    <a:p>
                      <a:pPr marL="0" marR="0" algn="ctr">
                        <a:spcBef>
                          <a:spcPts val="0"/>
                        </a:spcBef>
                        <a:spcAft>
                          <a:spcPts val="0"/>
                        </a:spcAft>
                      </a:pPr>
                      <a:r>
                        <a:rPr lang="en-US" sz="1100" dirty="0">
                          <a:effectLst/>
                          <a:latin typeface="Century Gothic" panose="020B0502020202020204" pitchFamily="34" charset="0"/>
                        </a:rPr>
                        <a:t>47 – 48%</a:t>
                      </a:r>
                      <a:endParaRPr lang="en-US" sz="1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tc>
                  <a:txBody>
                    <a:bodyPr/>
                    <a:lstStyle/>
                    <a:p>
                      <a:pPr marL="0" marR="0" algn="ctr">
                        <a:spcBef>
                          <a:spcPts val="0"/>
                        </a:spcBef>
                        <a:spcAft>
                          <a:spcPts val="0"/>
                        </a:spcAft>
                      </a:pPr>
                      <a:r>
                        <a:rPr lang="en-US" sz="1100" dirty="0">
                          <a:effectLst/>
                          <a:latin typeface="Century Gothic" panose="020B0502020202020204" pitchFamily="34" charset="0"/>
                        </a:rPr>
                        <a:t>51 – 53%</a:t>
                      </a:r>
                      <a:endParaRPr lang="en-US" sz="1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tc>
                  <a:txBody>
                    <a:bodyPr/>
                    <a:lstStyle/>
                    <a:p>
                      <a:pPr marL="0" marR="0" algn="ctr">
                        <a:spcBef>
                          <a:spcPts val="0"/>
                        </a:spcBef>
                        <a:spcAft>
                          <a:spcPts val="0"/>
                        </a:spcAft>
                      </a:pPr>
                      <a:r>
                        <a:rPr lang="en-US" sz="1100" dirty="0">
                          <a:effectLst/>
                          <a:latin typeface="Century Gothic" panose="020B0502020202020204" pitchFamily="34" charset="0"/>
                        </a:rPr>
                        <a:t>52 – 54%</a:t>
                      </a:r>
                      <a:endParaRPr lang="en-US" sz="1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tc>
                  <a:txBody>
                    <a:bodyPr/>
                    <a:lstStyle/>
                    <a:p>
                      <a:pPr marL="0" marR="0" algn="ctr">
                        <a:spcBef>
                          <a:spcPts val="0"/>
                        </a:spcBef>
                        <a:spcAft>
                          <a:spcPts val="0"/>
                        </a:spcAft>
                      </a:pPr>
                      <a:r>
                        <a:rPr lang="en-US" sz="1100">
                          <a:effectLst/>
                          <a:latin typeface="Century Gothic" panose="020B0502020202020204" pitchFamily="34" charset="0"/>
                        </a:rPr>
                        <a:t>53 – 55%</a:t>
                      </a:r>
                      <a:endParaRPr lang="en-US" sz="11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extLst>
                  <a:ext uri="{0D108BD9-81ED-4DB2-BD59-A6C34878D82A}">
                    <a16:rowId xmlns:a16="http://schemas.microsoft.com/office/drawing/2014/main" val="1120718135"/>
                  </a:ext>
                </a:extLst>
              </a:tr>
              <a:tr h="0">
                <a:tc>
                  <a:txBody>
                    <a:bodyPr/>
                    <a:lstStyle/>
                    <a:p>
                      <a:pPr marL="0" marR="0">
                        <a:spcBef>
                          <a:spcPts val="0"/>
                        </a:spcBef>
                        <a:spcAft>
                          <a:spcPts val="0"/>
                        </a:spcAft>
                      </a:pPr>
                      <a:r>
                        <a:rPr lang="en-US" sz="1200" dirty="0">
                          <a:effectLst/>
                          <a:latin typeface="Century Gothic" panose="020B0502020202020204" pitchFamily="34" charset="0"/>
                        </a:rPr>
                        <a:t>Not Met</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2C6983"/>
                    </a:solidFill>
                  </a:tcPr>
                </a:tc>
                <a:tc>
                  <a:txBody>
                    <a:bodyPr/>
                    <a:lstStyle/>
                    <a:p>
                      <a:pPr marL="0" marR="0" algn="ctr">
                        <a:spcBef>
                          <a:spcPts val="0"/>
                        </a:spcBef>
                        <a:spcAft>
                          <a:spcPts val="0"/>
                        </a:spcAft>
                      </a:pPr>
                      <a:r>
                        <a:rPr lang="en-US" sz="1100">
                          <a:effectLst/>
                          <a:latin typeface="Century Gothic" panose="020B0502020202020204" pitchFamily="34" charset="0"/>
                        </a:rPr>
                        <a:t>Below 47%</a:t>
                      </a:r>
                      <a:endParaRPr lang="en-US" sz="11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tc>
                  <a:txBody>
                    <a:bodyPr/>
                    <a:lstStyle/>
                    <a:p>
                      <a:pPr marL="0" marR="0" algn="ctr">
                        <a:spcBef>
                          <a:spcPts val="0"/>
                        </a:spcBef>
                        <a:spcAft>
                          <a:spcPts val="0"/>
                        </a:spcAft>
                      </a:pPr>
                      <a:r>
                        <a:rPr lang="en-US" sz="1100">
                          <a:effectLst/>
                          <a:latin typeface="Century Gothic" panose="020B0502020202020204" pitchFamily="34" charset="0"/>
                        </a:rPr>
                        <a:t>Below 51%</a:t>
                      </a:r>
                      <a:endParaRPr lang="en-US" sz="11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tc>
                  <a:txBody>
                    <a:bodyPr/>
                    <a:lstStyle/>
                    <a:p>
                      <a:pPr marL="0" marR="0" algn="ctr">
                        <a:spcBef>
                          <a:spcPts val="0"/>
                        </a:spcBef>
                        <a:spcAft>
                          <a:spcPts val="0"/>
                        </a:spcAft>
                      </a:pPr>
                      <a:r>
                        <a:rPr lang="en-US" sz="1100" dirty="0">
                          <a:effectLst/>
                          <a:latin typeface="Century Gothic" panose="020B0502020202020204" pitchFamily="34" charset="0"/>
                        </a:rPr>
                        <a:t>Below 52%</a:t>
                      </a:r>
                      <a:endParaRPr lang="en-US" sz="1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tc>
                  <a:txBody>
                    <a:bodyPr/>
                    <a:lstStyle/>
                    <a:p>
                      <a:pPr marL="0" marR="0" algn="ctr">
                        <a:spcBef>
                          <a:spcPts val="0"/>
                        </a:spcBef>
                        <a:spcAft>
                          <a:spcPts val="0"/>
                        </a:spcAft>
                      </a:pPr>
                      <a:r>
                        <a:rPr lang="en-US" sz="1100" dirty="0">
                          <a:effectLst/>
                          <a:latin typeface="Century Gothic" panose="020B0502020202020204" pitchFamily="34" charset="0"/>
                        </a:rPr>
                        <a:t>Below 53%</a:t>
                      </a:r>
                      <a:endParaRPr lang="en-US" sz="1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extLst>
                  <a:ext uri="{0D108BD9-81ED-4DB2-BD59-A6C34878D82A}">
                    <a16:rowId xmlns:a16="http://schemas.microsoft.com/office/drawing/2014/main" val="2714858804"/>
                  </a:ext>
                </a:extLst>
              </a:tr>
            </a:tbl>
          </a:graphicData>
        </a:graphic>
      </p:graphicFrame>
    </p:spTree>
    <p:extLst>
      <p:ext uri="{BB962C8B-B14F-4D97-AF65-F5344CB8AC3E}">
        <p14:creationId xmlns:p14="http://schemas.microsoft.com/office/powerpoint/2010/main" val="40742402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fade">
                                      <p:cBhvr>
                                        <p:cTn id="10" dur="500"/>
                                        <p:tgtEl>
                                          <p:spTgt spid="10"/>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fade">
                                      <p:cBhvr>
                                        <p:cTn id="13" dur="500"/>
                                        <p:tgtEl>
                                          <p:spTgt spid="7"/>
                                        </p:tgtEl>
                                      </p:cBhvr>
                                    </p:animEffect>
                                  </p:childTnLst>
                                </p:cTn>
                              </p:par>
                              <p:par>
                                <p:cTn id="14" presetID="10" presetClass="entr" presetSubtype="0" fill="hold" nodeType="withEffect">
                                  <p:stCondLst>
                                    <p:cond delay="0"/>
                                  </p:stCondLst>
                                  <p:childTnLst>
                                    <p:set>
                                      <p:cBhvr>
                                        <p:cTn id="15" dur="1" fill="hold">
                                          <p:stCondLst>
                                            <p:cond delay="0"/>
                                          </p:stCondLst>
                                        </p:cTn>
                                        <p:tgtEl>
                                          <p:spTgt spid="13"/>
                                        </p:tgtEl>
                                        <p:attrNameLst>
                                          <p:attrName>style.visibility</p:attrName>
                                        </p:attrNameLst>
                                      </p:cBhvr>
                                      <p:to>
                                        <p:strVal val="visible"/>
                                      </p:to>
                                    </p:set>
                                    <p:animEffect transition="in" filter="fade">
                                      <p:cBhvr>
                                        <p:cTn id="16"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7" grpId="0"/>
      <p:bldGraphic spid="10" grpId="0">
        <p:bldAsOne/>
      </p:bldGraphic>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94FC12C-0847-4F32-A054-FCEDE6157B30}"/>
              </a:ext>
            </a:extLst>
          </p:cNvPr>
          <p:cNvSpPr/>
          <p:nvPr/>
        </p:nvSpPr>
        <p:spPr>
          <a:xfrm>
            <a:off x="0" y="0"/>
            <a:ext cx="1564477" cy="6858000"/>
          </a:xfrm>
          <a:prstGeom prst="rect">
            <a:avLst/>
          </a:prstGeom>
          <a:solidFill>
            <a:srgbClr val="C9E2E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D7E9F1"/>
              </a:solidFill>
            </a:endParaRPr>
          </a:p>
        </p:txBody>
      </p:sp>
      <p:sp>
        <p:nvSpPr>
          <p:cNvPr id="4" name="Rectangle 3">
            <a:extLst>
              <a:ext uri="{FF2B5EF4-FFF2-40B4-BE49-F238E27FC236}">
                <a16:creationId xmlns:a16="http://schemas.microsoft.com/office/drawing/2014/main" id="{1AA970F3-24F2-4EA2-8BFE-1CF58C1FB340}"/>
              </a:ext>
            </a:extLst>
          </p:cNvPr>
          <p:cNvSpPr/>
          <p:nvPr/>
        </p:nvSpPr>
        <p:spPr>
          <a:xfrm>
            <a:off x="1564478" y="0"/>
            <a:ext cx="7579522" cy="6858000"/>
          </a:xfrm>
          <a:prstGeom prst="rect">
            <a:avLst/>
          </a:prstGeom>
          <a:solidFill>
            <a:srgbClr val="2C698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A40ABDAE-4275-4A74-8F56-864466B88B2A}"/>
              </a:ext>
            </a:extLst>
          </p:cNvPr>
          <p:cNvSpPr txBox="1"/>
          <p:nvPr/>
        </p:nvSpPr>
        <p:spPr>
          <a:xfrm rot="16200000">
            <a:off x="-2409357" y="2705726"/>
            <a:ext cx="6858001" cy="1446550"/>
          </a:xfrm>
          <a:prstGeom prst="rect">
            <a:avLst/>
          </a:prstGeom>
          <a:noFill/>
        </p:spPr>
        <p:txBody>
          <a:bodyPr wrap="square" rtlCol="0">
            <a:spAutoFit/>
          </a:bodyPr>
          <a:lstStyle/>
          <a:p>
            <a:pPr algn="ctr"/>
            <a:r>
              <a:rPr lang="en-US" sz="4400" b="1" dirty="0">
                <a:solidFill>
                  <a:srgbClr val="2C6983"/>
                </a:solidFill>
                <a:latin typeface="Century Gothic" panose="020B0502020202020204" pitchFamily="34" charset="0"/>
              </a:rPr>
              <a:t>STUDENT-READY COLLEGE</a:t>
            </a:r>
          </a:p>
        </p:txBody>
      </p:sp>
      <p:sp>
        <p:nvSpPr>
          <p:cNvPr id="7" name="TextBox 6">
            <a:extLst>
              <a:ext uri="{FF2B5EF4-FFF2-40B4-BE49-F238E27FC236}">
                <a16:creationId xmlns:a16="http://schemas.microsoft.com/office/drawing/2014/main" id="{D35C8772-CEF5-44CB-A4A3-773022BEF4C1}"/>
              </a:ext>
            </a:extLst>
          </p:cNvPr>
          <p:cNvSpPr txBox="1"/>
          <p:nvPr/>
        </p:nvSpPr>
        <p:spPr>
          <a:xfrm>
            <a:off x="1847088" y="1069848"/>
            <a:ext cx="6999218" cy="461665"/>
          </a:xfrm>
          <a:prstGeom prst="rect">
            <a:avLst/>
          </a:prstGeom>
          <a:noFill/>
        </p:spPr>
        <p:txBody>
          <a:bodyPr wrap="square" rtlCol="0">
            <a:spAutoFit/>
          </a:bodyPr>
          <a:lstStyle/>
          <a:p>
            <a:pPr algn="ctr">
              <a:spcAft>
                <a:spcPts val="1200"/>
              </a:spcAft>
            </a:pPr>
            <a:r>
              <a:rPr lang="en-US" sz="2400" b="1" dirty="0">
                <a:solidFill>
                  <a:schemeClr val="bg1"/>
                </a:solidFill>
                <a:effectLst/>
                <a:latin typeface="Century Gothic" panose="020B0502020202020204" pitchFamily="34" charset="0"/>
                <a:ea typeface="DengXian" panose="02010600030101010101" pitchFamily="2" charset="-122"/>
                <a:cs typeface="Times New Roman" panose="02020603050405020304" pitchFamily="18" charset="0"/>
              </a:rPr>
              <a:t>Fall-to-Fall Retention</a:t>
            </a:r>
          </a:p>
        </p:txBody>
      </p:sp>
      <p:sp>
        <p:nvSpPr>
          <p:cNvPr id="10" name="TextBox 9">
            <a:extLst>
              <a:ext uri="{FF2B5EF4-FFF2-40B4-BE49-F238E27FC236}">
                <a16:creationId xmlns:a16="http://schemas.microsoft.com/office/drawing/2014/main" id="{E8931835-6163-4FDC-9B5A-9CA86DFE50BA}"/>
              </a:ext>
            </a:extLst>
          </p:cNvPr>
          <p:cNvSpPr txBox="1"/>
          <p:nvPr/>
        </p:nvSpPr>
        <p:spPr>
          <a:xfrm>
            <a:off x="2039286" y="1886432"/>
            <a:ext cx="6723713" cy="3693319"/>
          </a:xfrm>
          <a:prstGeom prst="rect">
            <a:avLst/>
          </a:prstGeom>
          <a:noFill/>
        </p:spPr>
        <p:txBody>
          <a:bodyPr wrap="square" rtlCol="0">
            <a:spAutoFit/>
          </a:bodyPr>
          <a:lstStyle/>
          <a:p>
            <a:r>
              <a:rPr lang="en-US" b="1" dirty="0">
                <a:solidFill>
                  <a:schemeClr val="bg1"/>
                </a:solidFill>
                <a:latin typeface="Century Gothic" panose="020B0502020202020204" pitchFamily="34" charset="0"/>
              </a:rPr>
              <a:t>Peer Institution Data : 2019 Cohort </a:t>
            </a:r>
            <a:r>
              <a:rPr lang="en-US" dirty="0">
                <a:solidFill>
                  <a:schemeClr val="bg1"/>
                </a:solidFill>
                <a:latin typeface="Century Gothic" panose="020B0502020202020204" pitchFamily="34" charset="0"/>
              </a:rPr>
              <a:t> </a:t>
            </a:r>
          </a:p>
          <a:p>
            <a:pPr marL="285750" indent="-285750">
              <a:buFont typeface="Arial" panose="020B0604020202020204" pitchFamily="34" charset="0"/>
              <a:buChar char="•"/>
            </a:pPr>
            <a:r>
              <a:rPr lang="en-US" dirty="0">
                <a:solidFill>
                  <a:schemeClr val="bg1"/>
                </a:solidFill>
                <a:latin typeface="Century Gothic" panose="020B0502020202020204" pitchFamily="34" charset="0"/>
              </a:rPr>
              <a:t>IPEDS comparator institutions: +3%</a:t>
            </a:r>
          </a:p>
          <a:p>
            <a:pPr marL="285750" indent="-285750">
              <a:buFont typeface="Arial" panose="020B0604020202020204" pitchFamily="34" charset="0"/>
              <a:buChar char="•"/>
            </a:pPr>
            <a:r>
              <a:rPr lang="en-US" dirty="0">
                <a:solidFill>
                  <a:schemeClr val="bg1"/>
                </a:solidFill>
                <a:latin typeface="Century Gothic" panose="020B0502020202020204" pitchFamily="34" charset="0"/>
              </a:rPr>
              <a:t>All Oregon community colleges: -14%</a:t>
            </a:r>
          </a:p>
          <a:p>
            <a:pPr marL="285750" indent="-285750">
              <a:buFont typeface="Arial" panose="020B0604020202020204" pitchFamily="34" charset="0"/>
              <a:buChar char="•"/>
            </a:pPr>
            <a:r>
              <a:rPr lang="en-US" dirty="0">
                <a:solidFill>
                  <a:schemeClr val="bg1"/>
                </a:solidFill>
                <a:latin typeface="Century Gothic" panose="020B0502020202020204" pitchFamily="34" charset="0"/>
              </a:rPr>
              <a:t>Oregon Guided Pathways comparators: -2% overall, but higher for Latinx and two or more ethnicities</a:t>
            </a:r>
          </a:p>
          <a:p>
            <a:endParaRPr lang="en-US" b="1" dirty="0">
              <a:solidFill>
                <a:schemeClr val="bg1"/>
              </a:solidFill>
              <a:latin typeface="Century Gothic" panose="020B0502020202020204" pitchFamily="34" charset="0"/>
            </a:endParaRPr>
          </a:p>
          <a:p>
            <a:r>
              <a:rPr lang="en-US" b="1" dirty="0">
                <a:solidFill>
                  <a:schemeClr val="bg1"/>
                </a:solidFill>
                <a:latin typeface="Century Gothic" panose="020B0502020202020204" pitchFamily="34" charset="0"/>
              </a:rPr>
              <a:t>Observations</a:t>
            </a:r>
            <a:r>
              <a:rPr lang="en-US" dirty="0">
                <a:solidFill>
                  <a:schemeClr val="bg1"/>
                </a:solidFill>
                <a:latin typeface="Century Gothic" panose="020B0502020202020204" pitchFamily="34" charset="0"/>
              </a:rPr>
              <a:t> </a:t>
            </a:r>
          </a:p>
          <a:p>
            <a:pPr marL="285750" indent="-285750">
              <a:buFont typeface="Arial" panose="020B0604020202020204" pitchFamily="34" charset="0"/>
              <a:buChar char="•"/>
            </a:pPr>
            <a:r>
              <a:rPr lang="en-US" dirty="0">
                <a:solidFill>
                  <a:schemeClr val="bg1"/>
                </a:solidFill>
                <a:latin typeface="Century Gothic" panose="020B0502020202020204" pitchFamily="34" charset="0"/>
              </a:rPr>
              <a:t>COCC only data: 55%</a:t>
            </a:r>
          </a:p>
          <a:p>
            <a:pPr marL="742950" lvl="1" indent="-285750">
              <a:buFont typeface="Century Gothic" panose="020B0502020202020204" pitchFamily="34" charset="0"/>
              <a:buChar char="―"/>
            </a:pPr>
            <a:r>
              <a:rPr lang="en-US" dirty="0">
                <a:solidFill>
                  <a:schemeClr val="bg1"/>
                </a:solidFill>
                <a:latin typeface="Century Gothic" panose="020B0502020202020204" pitchFamily="34" charset="0"/>
              </a:rPr>
              <a:t>Veterans: 67%</a:t>
            </a:r>
          </a:p>
          <a:p>
            <a:pPr marL="742950" lvl="1" indent="-285750">
              <a:buFont typeface="Century Gothic" panose="020B0502020202020204" pitchFamily="34" charset="0"/>
              <a:buChar char="―"/>
            </a:pPr>
            <a:r>
              <a:rPr lang="en-US" dirty="0">
                <a:solidFill>
                  <a:schemeClr val="bg1"/>
                </a:solidFill>
                <a:latin typeface="Century Gothic" panose="020B0502020202020204" pitchFamily="34" charset="0"/>
              </a:rPr>
              <a:t>Transfer-out: 61%</a:t>
            </a:r>
          </a:p>
          <a:p>
            <a:pPr marL="742950" lvl="1" indent="-285750">
              <a:buFont typeface="Century Gothic" panose="020B0502020202020204" pitchFamily="34" charset="0"/>
              <a:buChar char="―"/>
            </a:pPr>
            <a:r>
              <a:rPr lang="en-US" dirty="0">
                <a:solidFill>
                  <a:schemeClr val="bg1"/>
                </a:solidFill>
                <a:latin typeface="Century Gothic" panose="020B0502020202020204" pitchFamily="34" charset="0"/>
              </a:rPr>
              <a:t>BILAPOC: 56%</a:t>
            </a:r>
          </a:p>
          <a:p>
            <a:pPr marL="742950" lvl="1" indent="-285750">
              <a:buFont typeface="Century Gothic" panose="020B0502020202020204" pitchFamily="34" charset="0"/>
              <a:buChar char="―"/>
            </a:pPr>
            <a:r>
              <a:rPr lang="en-US" dirty="0">
                <a:solidFill>
                  <a:schemeClr val="bg1"/>
                </a:solidFill>
                <a:latin typeface="Century Gothic" panose="020B0502020202020204" pitchFamily="34" charset="0"/>
              </a:rPr>
              <a:t>Pell: 54%</a:t>
            </a:r>
          </a:p>
          <a:p>
            <a:pPr marL="742950" lvl="1" indent="-285750">
              <a:buFont typeface="Century Gothic" panose="020B0502020202020204" pitchFamily="34" charset="0"/>
              <a:buChar char="―"/>
            </a:pPr>
            <a:r>
              <a:rPr lang="en-US" dirty="0">
                <a:solidFill>
                  <a:schemeClr val="bg1"/>
                </a:solidFill>
                <a:latin typeface="Century Gothic" panose="020B0502020202020204" pitchFamily="34" charset="0"/>
              </a:rPr>
              <a:t>First Gen: 50%</a:t>
            </a:r>
          </a:p>
        </p:txBody>
      </p:sp>
    </p:spTree>
    <p:extLst>
      <p:ext uri="{BB962C8B-B14F-4D97-AF65-F5344CB8AC3E}">
        <p14:creationId xmlns:p14="http://schemas.microsoft.com/office/powerpoint/2010/main" val="38027646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fade">
                                      <p:cBhvr>
                                        <p:cTn id="7" dur="500"/>
                                        <p:tgtEl>
                                          <p:spTgt spid="10">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10">
                                            <p:txEl>
                                              <p:pRg st="1" end="1"/>
                                            </p:txEl>
                                          </p:spTgt>
                                        </p:tgtEl>
                                        <p:attrNameLst>
                                          <p:attrName>style.visibility</p:attrName>
                                        </p:attrNameLst>
                                      </p:cBhvr>
                                      <p:to>
                                        <p:strVal val="visible"/>
                                      </p:to>
                                    </p:set>
                                    <p:animEffect transition="in" filter="fade">
                                      <p:cBhvr>
                                        <p:cTn id="10" dur="500"/>
                                        <p:tgtEl>
                                          <p:spTgt spid="10">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10">
                                            <p:txEl>
                                              <p:pRg st="2" end="2"/>
                                            </p:txEl>
                                          </p:spTgt>
                                        </p:tgtEl>
                                        <p:attrNameLst>
                                          <p:attrName>style.visibility</p:attrName>
                                        </p:attrNameLst>
                                      </p:cBhvr>
                                      <p:to>
                                        <p:strVal val="visible"/>
                                      </p:to>
                                    </p:set>
                                    <p:animEffect transition="in" filter="fade">
                                      <p:cBhvr>
                                        <p:cTn id="13" dur="500"/>
                                        <p:tgtEl>
                                          <p:spTgt spid="10">
                                            <p:txEl>
                                              <p:pRg st="2" end="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10">
                                            <p:txEl>
                                              <p:pRg st="3" end="3"/>
                                            </p:txEl>
                                          </p:spTgt>
                                        </p:tgtEl>
                                        <p:attrNameLst>
                                          <p:attrName>style.visibility</p:attrName>
                                        </p:attrNameLst>
                                      </p:cBhvr>
                                      <p:to>
                                        <p:strVal val="visible"/>
                                      </p:to>
                                    </p:set>
                                    <p:animEffect transition="in" filter="fade">
                                      <p:cBhvr>
                                        <p:cTn id="16" dur="500"/>
                                        <p:tgtEl>
                                          <p:spTgt spid="10">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10">
                                            <p:txEl>
                                              <p:pRg st="5" end="5"/>
                                            </p:txEl>
                                          </p:spTgt>
                                        </p:tgtEl>
                                        <p:attrNameLst>
                                          <p:attrName>style.visibility</p:attrName>
                                        </p:attrNameLst>
                                      </p:cBhvr>
                                      <p:to>
                                        <p:strVal val="visible"/>
                                      </p:to>
                                    </p:set>
                                    <p:animEffect transition="in" filter="fade">
                                      <p:cBhvr>
                                        <p:cTn id="21" dur="500"/>
                                        <p:tgtEl>
                                          <p:spTgt spid="10">
                                            <p:txEl>
                                              <p:pRg st="5" end="5"/>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10">
                                            <p:txEl>
                                              <p:pRg st="6" end="6"/>
                                            </p:txEl>
                                          </p:spTgt>
                                        </p:tgtEl>
                                        <p:attrNameLst>
                                          <p:attrName>style.visibility</p:attrName>
                                        </p:attrNameLst>
                                      </p:cBhvr>
                                      <p:to>
                                        <p:strVal val="visible"/>
                                      </p:to>
                                    </p:set>
                                    <p:animEffect transition="in" filter="fade">
                                      <p:cBhvr>
                                        <p:cTn id="24" dur="500"/>
                                        <p:tgtEl>
                                          <p:spTgt spid="10">
                                            <p:txEl>
                                              <p:pRg st="6" end="6"/>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10">
                                            <p:txEl>
                                              <p:pRg st="7" end="7"/>
                                            </p:txEl>
                                          </p:spTgt>
                                        </p:tgtEl>
                                        <p:attrNameLst>
                                          <p:attrName>style.visibility</p:attrName>
                                        </p:attrNameLst>
                                      </p:cBhvr>
                                      <p:to>
                                        <p:strVal val="visible"/>
                                      </p:to>
                                    </p:set>
                                    <p:animEffect transition="in" filter="fade">
                                      <p:cBhvr>
                                        <p:cTn id="27" dur="500"/>
                                        <p:tgtEl>
                                          <p:spTgt spid="10">
                                            <p:txEl>
                                              <p:pRg st="7" end="7"/>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10">
                                            <p:txEl>
                                              <p:pRg st="9" end="9"/>
                                            </p:txEl>
                                          </p:spTgt>
                                        </p:tgtEl>
                                        <p:attrNameLst>
                                          <p:attrName>style.visibility</p:attrName>
                                        </p:attrNameLst>
                                      </p:cBhvr>
                                      <p:to>
                                        <p:strVal val="visible"/>
                                      </p:to>
                                    </p:set>
                                    <p:animEffect transition="in" filter="fade">
                                      <p:cBhvr>
                                        <p:cTn id="30" dur="500"/>
                                        <p:tgtEl>
                                          <p:spTgt spid="10">
                                            <p:txEl>
                                              <p:pRg st="9" end="9"/>
                                            </p:txEl>
                                          </p:spTgt>
                                        </p:tgtEl>
                                      </p:cBhvr>
                                    </p:animEffect>
                                  </p:childTnLst>
                                </p:cTn>
                              </p:par>
                              <p:par>
                                <p:cTn id="31" presetID="10" presetClass="entr" presetSubtype="0" fill="hold" nodeType="withEffect">
                                  <p:stCondLst>
                                    <p:cond delay="0"/>
                                  </p:stCondLst>
                                  <p:childTnLst>
                                    <p:set>
                                      <p:cBhvr>
                                        <p:cTn id="32" dur="1" fill="hold">
                                          <p:stCondLst>
                                            <p:cond delay="0"/>
                                          </p:stCondLst>
                                        </p:cTn>
                                        <p:tgtEl>
                                          <p:spTgt spid="10">
                                            <p:txEl>
                                              <p:pRg st="8" end="8"/>
                                            </p:txEl>
                                          </p:spTgt>
                                        </p:tgtEl>
                                        <p:attrNameLst>
                                          <p:attrName>style.visibility</p:attrName>
                                        </p:attrNameLst>
                                      </p:cBhvr>
                                      <p:to>
                                        <p:strVal val="visible"/>
                                      </p:to>
                                    </p:set>
                                    <p:animEffect transition="in" filter="fade">
                                      <p:cBhvr>
                                        <p:cTn id="33" dur="500"/>
                                        <p:tgtEl>
                                          <p:spTgt spid="10">
                                            <p:txEl>
                                              <p:pRg st="8" end="8"/>
                                            </p:txEl>
                                          </p:spTgt>
                                        </p:tgtEl>
                                      </p:cBhvr>
                                    </p:animEffect>
                                  </p:childTnLst>
                                </p:cTn>
                              </p:par>
                              <p:par>
                                <p:cTn id="34" presetID="10" presetClass="entr" presetSubtype="0" fill="hold" nodeType="withEffect">
                                  <p:stCondLst>
                                    <p:cond delay="0"/>
                                  </p:stCondLst>
                                  <p:childTnLst>
                                    <p:set>
                                      <p:cBhvr>
                                        <p:cTn id="35" dur="1" fill="hold">
                                          <p:stCondLst>
                                            <p:cond delay="0"/>
                                          </p:stCondLst>
                                        </p:cTn>
                                        <p:tgtEl>
                                          <p:spTgt spid="10">
                                            <p:txEl>
                                              <p:pRg st="10" end="10"/>
                                            </p:txEl>
                                          </p:spTgt>
                                        </p:tgtEl>
                                        <p:attrNameLst>
                                          <p:attrName>style.visibility</p:attrName>
                                        </p:attrNameLst>
                                      </p:cBhvr>
                                      <p:to>
                                        <p:strVal val="visible"/>
                                      </p:to>
                                    </p:set>
                                    <p:animEffect transition="in" filter="fade">
                                      <p:cBhvr>
                                        <p:cTn id="36" dur="500"/>
                                        <p:tgtEl>
                                          <p:spTgt spid="10">
                                            <p:txEl>
                                              <p:pRg st="10" end="10"/>
                                            </p:txEl>
                                          </p:spTgt>
                                        </p:tgtEl>
                                      </p:cBhvr>
                                    </p:animEffect>
                                  </p:childTnLst>
                                </p:cTn>
                              </p:par>
                              <p:par>
                                <p:cTn id="37" presetID="10" presetClass="entr" presetSubtype="0" fill="hold" nodeType="withEffect">
                                  <p:stCondLst>
                                    <p:cond delay="0"/>
                                  </p:stCondLst>
                                  <p:childTnLst>
                                    <p:set>
                                      <p:cBhvr>
                                        <p:cTn id="38" dur="1" fill="hold">
                                          <p:stCondLst>
                                            <p:cond delay="0"/>
                                          </p:stCondLst>
                                        </p:cTn>
                                        <p:tgtEl>
                                          <p:spTgt spid="10">
                                            <p:txEl>
                                              <p:pRg st="11" end="11"/>
                                            </p:txEl>
                                          </p:spTgt>
                                        </p:tgtEl>
                                        <p:attrNameLst>
                                          <p:attrName>style.visibility</p:attrName>
                                        </p:attrNameLst>
                                      </p:cBhvr>
                                      <p:to>
                                        <p:strVal val="visible"/>
                                      </p:to>
                                    </p:set>
                                    <p:animEffect transition="in" filter="fade">
                                      <p:cBhvr>
                                        <p:cTn id="39" dur="500"/>
                                        <p:tgtEl>
                                          <p:spTgt spid="10">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94FC12C-0847-4F32-A054-FCEDE6157B30}"/>
              </a:ext>
            </a:extLst>
          </p:cNvPr>
          <p:cNvSpPr/>
          <p:nvPr/>
        </p:nvSpPr>
        <p:spPr>
          <a:xfrm>
            <a:off x="0" y="0"/>
            <a:ext cx="1564477" cy="6858000"/>
          </a:xfrm>
          <a:prstGeom prst="rect">
            <a:avLst/>
          </a:prstGeom>
          <a:solidFill>
            <a:srgbClr val="C9E2E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D7E9F1"/>
              </a:solidFill>
            </a:endParaRPr>
          </a:p>
        </p:txBody>
      </p:sp>
      <p:sp>
        <p:nvSpPr>
          <p:cNvPr id="4" name="Rectangle 3">
            <a:extLst>
              <a:ext uri="{FF2B5EF4-FFF2-40B4-BE49-F238E27FC236}">
                <a16:creationId xmlns:a16="http://schemas.microsoft.com/office/drawing/2014/main" id="{1AA970F3-24F2-4EA2-8BFE-1CF58C1FB340}"/>
              </a:ext>
            </a:extLst>
          </p:cNvPr>
          <p:cNvSpPr/>
          <p:nvPr/>
        </p:nvSpPr>
        <p:spPr>
          <a:xfrm>
            <a:off x="1564478" y="0"/>
            <a:ext cx="7579522" cy="6858000"/>
          </a:xfrm>
          <a:prstGeom prst="rect">
            <a:avLst/>
          </a:prstGeom>
          <a:solidFill>
            <a:srgbClr val="2C698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A40ABDAE-4275-4A74-8F56-864466B88B2A}"/>
              </a:ext>
            </a:extLst>
          </p:cNvPr>
          <p:cNvSpPr txBox="1"/>
          <p:nvPr/>
        </p:nvSpPr>
        <p:spPr>
          <a:xfrm rot="16200000">
            <a:off x="-2409357" y="2705726"/>
            <a:ext cx="6858001" cy="1446550"/>
          </a:xfrm>
          <a:prstGeom prst="rect">
            <a:avLst/>
          </a:prstGeom>
          <a:noFill/>
        </p:spPr>
        <p:txBody>
          <a:bodyPr wrap="square" rtlCol="0">
            <a:spAutoFit/>
          </a:bodyPr>
          <a:lstStyle/>
          <a:p>
            <a:pPr algn="ctr"/>
            <a:r>
              <a:rPr lang="en-US" sz="4400" b="1" dirty="0">
                <a:solidFill>
                  <a:srgbClr val="2C6983"/>
                </a:solidFill>
                <a:latin typeface="Century Gothic" panose="020B0502020202020204" pitchFamily="34" charset="0"/>
              </a:rPr>
              <a:t>STUDENT-READY COLLEGE</a:t>
            </a:r>
          </a:p>
        </p:txBody>
      </p:sp>
      <p:sp>
        <p:nvSpPr>
          <p:cNvPr id="9" name="TextBox 8">
            <a:extLst>
              <a:ext uri="{FF2B5EF4-FFF2-40B4-BE49-F238E27FC236}">
                <a16:creationId xmlns:a16="http://schemas.microsoft.com/office/drawing/2014/main" id="{6ED01FC0-D7C9-4472-A0BE-EF6888CD419B}"/>
              </a:ext>
            </a:extLst>
          </p:cNvPr>
          <p:cNvSpPr txBox="1"/>
          <p:nvPr/>
        </p:nvSpPr>
        <p:spPr>
          <a:xfrm>
            <a:off x="1847088" y="1069848"/>
            <a:ext cx="6999218" cy="461665"/>
          </a:xfrm>
          <a:prstGeom prst="rect">
            <a:avLst/>
          </a:prstGeom>
          <a:noFill/>
        </p:spPr>
        <p:txBody>
          <a:bodyPr wrap="square" rtlCol="0">
            <a:spAutoFit/>
          </a:bodyPr>
          <a:lstStyle/>
          <a:p>
            <a:pPr algn="ctr">
              <a:spcAft>
                <a:spcPts val="1200"/>
              </a:spcAft>
            </a:pPr>
            <a:r>
              <a:rPr lang="en-US" sz="2400" b="1" dirty="0">
                <a:solidFill>
                  <a:schemeClr val="bg1"/>
                </a:solidFill>
                <a:effectLst/>
                <a:latin typeface="Century Gothic" panose="020B0502020202020204" pitchFamily="34" charset="0"/>
                <a:ea typeface="DengXian" panose="02010600030101010101" pitchFamily="2" charset="-122"/>
                <a:cs typeface="Times New Roman" panose="02020603050405020304" pitchFamily="18" charset="0"/>
              </a:rPr>
              <a:t>Graduation Rate</a:t>
            </a:r>
          </a:p>
        </p:txBody>
      </p:sp>
      <p:sp>
        <p:nvSpPr>
          <p:cNvPr id="7" name="TextBox 6">
            <a:extLst>
              <a:ext uri="{FF2B5EF4-FFF2-40B4-BE49-F238E27FC236}">
                <a16:creationId xmlns:a16="http://schemas.microsoft.com/office/drawing/2014/main" id="{4367BF3C-5B60-45B7-86FE-FAE039EBFBCC}"/>
              </a:ext>
            </a:extLst>
          </p:cNvPr>
          <p:cNvSpPr txBox="1"/>
          <p:nvPr/>
        </p:nvSpPr>
        <p:spPr>
          <a:xfrm>
            <a:off x="3630214" y="4944828"/>
            <a:ext cx="3448050" cy="646331"/>
          </a:xfrm>
          <a:prstGeom prst="rect">
            <a:avLst/>
          </a:prstGeom>
          <a:noFill/>
        </p:spPr>
        <p:txBody>
          <a:bodyPr wrap="square" rtlCol="0">
            <a:spAutoFit/>
          </a:bodyPr>
          <a:lstStyle/>
          <a:p>
            <a:pPr algn="ctr"/>
            <a:r>
              <a:rPr lang="en-US" b="1" dirty="0">
                <a:solidFill>
                  <a:schemeClr val="bg1"/>
                </a:solidFill>
                <a:latin typeface="Century Gothic" panose="020B0502020202020204" pitchFamily="34" charset="0"/>
              </a:rPr>
              <a:t>Target</a:t>
            </a:r>
          </a:p>
          <a:p>
            <a:pPr algn="ctr"/>
            <a:endParaRPr lang="en-US" b="1" dirty="0">
              <a:solidFill>
                <a:schemeClr val="bg1"/>
              </a:solidFill>
              <a:latin typeface="Century Gothic" panose="020B0502020202020204" pitchFamily="34" charset="0"/>
            </a:endParaRPr>
          </a:p>
        </p:txBody>
      </p:sp>
      <p:graphicFrame>
        <p:nvGraphicFramePr>
          <p:cNvPr id="11" name="Chart 10">
            <a:extLst>
              <a:ext uri="{FF2B5EF4-FFF2-40B4-BE49-F238E27FC236}">
                <a16:creationId xmlns:a16="http://schemas.microsoft.com/office/drawing/2014/main" id="{307CA179-CEBC-4C5E-BD54-7F985AD21999}"/>
              </a:ext>
            </a:extLst>
          </p:cNvPr>
          <p:cNvGraphicFramePr>
            <a:graphicFrameLocks/>
          </p:cNvGraphicFramePr>
          <p:nvPr>
            <p:extLst>
              <p:ext uri="{D42A27DB-BD31-4B8C-83A1-F6EECF244321}">
                <p14:modId xmlns:p14="http://schemas.microsoft.com/office/powerpoint/2010/main" val="4191641792"/>
              </p:ext>
            </p:extLst>
          </p:nvPr>
        </p:nvGraphicFramePr>
        <p:xfrm>
          <a:off x="3068239" y="1780612"/>
          <a:ext cx="4572000" cy="27432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3" name="Table 12">
            <a:extLst>
              <a:ext uri="{FF2B5EF4-FFF2-40B4-BE49-F238E27FC236}">
                <a16:creationId xmlns:a16="http://schemas.microsoft.com/office/drawing/2014/main" id="{FFE1E75D-2678-4405-8D3C-A6E9CC06799D}"/>
              </a:ext>
            </a:extLst>
          </p:cNvPr>
          <p:cNvGraphicFramePr>
            <a:graphicFrameLocks noGrp="1"/>
          </p:cNvGraphicFramePr>
          <p:nvPr>
            <p:extLst>
              <p:ext uri="{D42A27DB-BD31-4B8C-83A1-F6EECF244321}">
                <p14:modId xmlns:p14="http://schemas.microsoft.com/office/powerpoint/2010/main" val="432294426"/>
              </p:ext>
            </p:extLst>
          </p:nvPr>
        </p:nvGraphicFramePr>
        <p:xfrm>
          <a:off x="2288260" y="5330952"/>
          <a:ext cx="6310398" cy="914400"/>
        </p:xfrm>
        <a:graphic>
          <a:graphicData uri="http://schemas.openxmlformats.org/drawingml/2006/table">
            <a:tbl>
              <a:tblPr firstRow="1" firstCol="1" bandRow="1">
                <a:tableStyleId>{5C22544A-7EE6-4342-B048-85BDC9FD1C3A}</a:tableStyleId>
              </a:tblPr>
              <a:tblGrid>
                <a:gridCol w="1025525">
                  <a:extLst>
                    <a:ext uri="{9D8B030D-6E8A-4147-A177-3AD203B41FA5}">
                      <a16:colId xmlns:a16="http://schemas.microsoft.com/office/drawing/2014/main" val="1384769733"/>
                    </a:ext>
                  </a:extLst>
                </a:gridCol>
                <a:gridCol w="1261513">
                  <a:extLst>
                    <a:ext uri="{9D8B030D-6E8A-4147-A177-3AD203B41FA5}">
                      <a16:colId xmlns:a16="http://schemas.microsoft.com/office/drawing/2014/main" val="1803123695"/>
                    </a:ext>
                  </a:extLst>
                </a:gridCol>
                <a:gridCol w="1371600">
                  <a:extLst>
                    <a:ext uri="{9D8B030D-6E8A-4147-A177-3AD203B41FA5}">
                      <a16:colId xmlns:a16="http://schemas.microsoft.com/office/drawing/2014/main" val="3653681391"/>
                    </a:ext>
                  </a:extLst>
                </a:gridCol>
                <a:gridCol w="1314450">
                  <a:extLst>
                    <a:ext uri="{9D8B030D-6E8A-4147-A177-3AD203B41FA5}">
                      <a16:colId xmlns:a16="http://schemas.microsoft.com/office/drawing/2014/main" val="1207140387"/>
                    </a:ext>
                  </a:extLst>
                </a:gridCol>
                <a:gridCol w="1337310">
                  <a:extLst>
                    <a:ext uri="{9D8B030D-6E8A-4147-A177-3AD203B41FA5}">
                      <a16:colId xmlns:a16="http://schemas.microsoft.com/office/drawing/2014/main" val="2172760969"/>
                    </a:ext>
                  </a:extLst>
                </a:gridCol>
              </a:tblGrid>
              <a:tr h="0">
                <a:tc>
                  <a:txBody>
                    <a:bodyPr/>
                    <a:lstStyle/>
                    <a:p>
                      <a:pPr marL="0" marR="0">
                        <a:spcBef>
                          <a:spcPts val="0"/>
                        </a:spcBef>
                        <a:spcAft>
                          <a:spcPts val="0"/>
                        </a:spcAft>
                      </a:pPr>
                      <a:r>
                        <a:rPr lang="en-US" sz="1200" dirty="0">
                          <a:effectLst/>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2C6983"/>
                    </a:solidFill>
                  </a:tcPr>
                </a:tc>
                <a:tc>
                  <a:txBody>
                    <a:bodyPr/>
                    <a:lstStyle/>
                    <a:p>
                      <a:pPr marL="0" marR="0" algn="ctr">
                        <a:spcBef>
                          <a:spcPts val="0"/>
                        </a:spcBef>
                        <a:spcAft>
                          <a:spcPts val="0"/>
                        </a:spcAft>
                      </a:pPr>
                      <a:r>
                        <a:rPr lang="en-US" sz="1200" dirty="0">
                          <a:effectLst/>
                          <a:latin typeface="Century Gothic" panose="020B0502020202020204" pitchFamily="34" charset="0"/>
                        </a:rPr>
                        <a:t>Original</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2C6983"/>
                    </a:solidFill>
                  </a:tcPr>
                </a:tc>
                <a:tc gridSpan="3">
                  <a:txBody>
                    <a:bodyPr/>
                    <a:lstStyle/>
                    <a:p>
                      <a:pPr marL="0" marR="0" algn="ctr">
                        <a:spcBef>
                          <a:spcPts val="0"/>
                        </a:spcBef>
                        <a:spcAft>
                          <a:spcPts val="0"/>
                        </a:spcAft>
                      </a:pPr>
                      <a:r>
                        <a:rPr lang="en-US" sz="1200" dirty="0">
                          <a:effectLst/>
                          <a:latin typeface="Century Gothic" panose="020B0502020202020204" pitchFamily="34" charset="0"/>
                        </a:rPr>
                        <a:t>Updated</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2C6983"/>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57303095"/>
                  </a:ext>
                </a:extLst>
              </a:tr>
              <a:tr h="0">
                <a:tc>
                  <a:txBody>
                    <a:bodyPr/>
                    <a:lstStyle/>
                    <a:p>
                      <a:pPr marL="0" marR="0">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2C6983"/>
                    </a:solidFill>
                  </a:tcPr>
                </a:tc>
                <a:tc>
                  <a:txBody>
                    <a:bodyPr/>
                    <a:lstStyle/>
                    <a:p>
                      <a:pPr marL="0" marR="0" algn="ctr">
                        <a:spcBef>
                          <a:spcPts val="0"/>
                        </a:spcBef>
                        <a:spcAft>
                          <a:spcPts val="0"/>
                        </a:spcAft>
                      </a:pPr>
                      <a:r>
                        <a:rPr lang="en-US" sz="1200" b="1" dirty="0">
                          <a:solidFill>
                            <a:schemeClr val="bg1"/>
                          </a:solidFill>
                          <a:effectLst/>
                          <a:latin typeface="Century Gothic" panose="020B0502020202020204" pitchFamily="34" charset="0"/>
                        </a:rPr>
                        <a:t>2023-24</a:t>
                      </a:r>
                      <a:endParaRPr lang="en-US" sz="1200" b="1"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en-US" sz="1200" b="1" dirty="0">
                          <a:solidFill>
                            <a:schemeClr val="bg1"/>
                          </a:solidFill>
                          <a:effectLst/>
                          <a:latin typeface="Century Gothic" panose="020B0502020202020204" pitchFamily="34" charset="0"/>
                        </a:rPr>
                        <a:t>2024-25</a:t>
                      </a:r>
                      <a:endParaRPr lang="en-US" sz="1200" b="1"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en-US" sz="1200" b="1" dirty="0">
                          <a:solidFill>
                            <a:schemeClr val="bg1"/>
                          </a:solidFill>
                          <a:effectLst/>
                          <a:latin typeface="Century Gothic" panose="020B0502020202020204" pitchFamily="34" charset="0"/>
                        </a:rPr>
                        <a:t>2025-26</a:t>
                      </a:r>
                      <a:endParaRPr lang="en-US" sz="1200" b="1"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en-US" sz="1200" b="1" dirty="0">
                          <a:solidFill>
                            <a:schemeClr val="bg1"/>
                          </a:solidFill>
                          <a:effectLst/>
                          <a:latin typeface="Century Gothic" panose="020B0502020202020204" pitchFamily="34" charset="0"/>
                        </a:rPr>
                        <a:t>2026-27</a:t>
                      </a:r>
                      <a:endParaRPr lang="en-US" sz="1200" b="1"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26095854"/>
                  </a:ext>
                </a:extLst>
              </a:tr>
              <a:tr h="0">
                <a:tc>
                  <a:txBody>
                    <a:bodyPr/>
                    <a:lstStyle/>
                    <a:p>
                      <a:pPr marL="0" marR="0">
                        <a:spcBef>
                          <a:spcPts val="0"/>
                        </a:spcBef>
                        <a:spcAft>
                          <a:spcPts val="0"/>
                        </a:spcAft>
                      </a:pPr>
                      <a:r>
                        <a:rPr lang="en-US" sz="1200" dirty="0">
                          <a:effectLst/>
                          <a:latin typeface="Century Gothic" panose="020B0502020202020204" pitchFamily="34" charset="0"/>
                        </a:rPr>
                        <a:t>Met</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2C6983"/>
                    </a:solidFill>
                  </a:tcPr>
                </a:tc>
                <a:tc>
                  <a:txBody>
                    <a:bodyPr/>
                    <a:lstStyle/>
                    <a:p>
                      <a:pPr marL="0" marR="0" algn="ctr">
                        <a:spcBef>
                          <a:spcPts val="0"/>
                        </a:spcBef>
                        <a:spcAft>
                          <a:spcPts val="0"/>
                        </a:spcAft>
                      </a:pPr>
                      <a:r>
                        <a:rPr lang="en-US" sz="1200">
                          <a:effectLst/>
                          <a:latin typeface="Century Gothic" panose="020B0502020202020204" pitchFamily="34" charset="0"/>
                          <a:ea typeface="Calibri" panose="020F0502020204030204" pitchFamily="34" charset="0"/>
                          <a:cs typeface="Times New Roman" panose="02020603050405020304" pitchFamily="18" charset="0"/>
                        </a:rPr>
                        <a:t>23% or greater</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tc>
                  <a:txBody>
                    <a:bodyPr/>
                    <a:lstStyle/>
                    <a:p>
                      <a:pPr marL="0" marR="0" algn="ctr">
                        <a:spcBef>
                          <a:spcPts val="0"/>
                        </a:spcBef>
                        <a:spcAft>
                          <a:spcPts val="0"/>
                        </a:spcAft>
                      </a:pPr>
                      <a:r>
                        <a:rPr lang="en-US" sz="1200">
                          <a:effectLst/>
                          <a:latin typeface="Century Gothic" panose="020B0502020202020204" pitchFamily="34" charset="0"/>
                          <a:ea typeface="Calibri" panose="020F0502020204030204" pitchFamily="34" charset="0"/>
                          <a:cs typeface="Times New Roman" panose="02020603050405020304" pitchFamily="18" charset="0"/>
                        </a:rPr>
                        <a:t>26%+</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tc>
                  <a:txBody>
                    <a:bodyPr/>
                    <a:lstStyle/>
                    <a:p>
                      <a:pPr marL="0" marR="0" algn="ctr">
                        <a:spcBef>
                          <a:spcPts val="0"/>
                        </a:spcBef>
                        <a:spcAft>
                          <a:spcPts val="0"/>
                        </a:spcAft>
                      </a:pPr>
                      <a:r>
                        <a:rPr lang="en-US" sz="1200">
                          <a:effectLst/>
                          <a:latin typeface="Century Gothic" panose="020B0502020202020204" pitchFamily="34" charset="0"/>
                          <a:ea typeface="Calibri" panose="020F0502020204030204" pitchFamily="34" charset="0"/>
                          <a:cs typeface="Times New Roman" panose="02020603050405020304" pitchFamily="18" charset="0"/>
                        </a:rPr>
                        <a:t>27%+</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tc>
                  <a:txBody>
                    <a:bodyPr/>
                    <a:lstStyle/>
                    <a:p>
                      <a:pPr marL="0" marR="0" algn="ctr">
                        <a:spcBef>
                          <a:spcPts val="0"/>
                        </a:spcBef>
                        <a:spcAft>
                          <a:spcPts val="0"/>
                        </a:spcAft>
                      </a:pPr>
                      <a:r>
                        <a:rPr lang="en-US" sz="1200">
                          <a:effectLst/>
                          <a:latin typeface="Century Gothic" panose="020B0502020202020204" pitchFamily="34" charset="0"/>
                          <a:ea typeface="Calibri" panose="020F0502020204030204" pitchFamily="34" charset="0"/>
                          <a:cs typeface="Calibri" panose="020F0502020204030204" pitchFamily="34" charset="0"/>
                        </a:rPr>
                        <a:t>28%+</a:t>
                      </a:r>
                      <a:endParaRPr lang="en-US" sz="12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extLst>
                  <a:ext uri="{0D108BD9-81ED-4DB2-BD59-A6C34878D82A}">
                    <a16:rowId xmlns:a16="http://schemas.microsoft.com/office/drawing/2014/main" val="3030021269"/>
                  </a:ext>
                </a:extLst>
              </a:tr>
              <a:tr h="0">
                <a:tc>
                  <a:txBody>
                    <a:bodyPr/>
                    <a:lstStyle/>
                    <a:p>
                      <a:pPr marL="0" marR="0">
                        <a:spcBef>
                          <a:spcPts val="0"/>
                        </a:spcBef>
                        <a:spcAft>
                          <a:spcPts val="0"/>
                        </a:spcAft>
                      </a:pPr>
                      <a:r>
                        <a:rPr lang="en-US" sz="1200" dirty="0">
                          <a:effectLst/>
                          <a:latin typeface="Century Gothic" panose="020B0502020202020204" pitchFamily="34" charset="0"/>
                        </a:rPr>
                        <a:t>Almost Met</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2C6983"/>
                    </a:solidFill>
                  </a:tcPr>
                </a:tc>
                <a:tc>
                  <a:txBody>
                    <a:bodyPr/>
                    <a:lstStyle/>
                    <a:p>
                      <a:pPr marL="0" marR="0" algn="ctr">
                        <a:spcBef>
                          <a:spcPts val="0"/>
                        </a:spcBef>
                        <a:spcAft>
                          <a:spcPts val="0"/>
                        </a:spcAft>
                      </a:pPr>
                      <a:r>
                        <a:rPr lang="en-US" sz="1200">
                          <a:effectLst/>
                          <a:latin typeface="Century Gothic" panose="020B0502020202020204" pitchFamily="34" charset="0"/>
                          <a:ea typeface="Calibri" panose="020F0502020204030204" pitchFamily="34" charset="0"/>
                          <a:cs typeface="Times New Roman" panose="02020603050405020304" pitchFamily="18" charset="0"/>
                        </a:rPr>
                        <a:t>21 – 23%</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tc>
                  <a:txBody>
                    <a:bodyPr/>
                    <a:lstStyle/>
                    <a:p>
                      <a:pPr marL="0" marR="0" algn="ctr">
                        <a:spcBef>
                          <a:spcPts val="0"/>
                        </a:spcBef>
                        <a:spcAft>
                          <a:spcPts val="0"/>
                        </a:spcAft>
                      </a:pPr>
                      <a:r>
                        <a:rPr lang="en-US" sz="1200">
                          <a:effectLst/>
                          <a:latin typeface="Century Gothic" panose="020B0502020202020204" pitchFamily="34" charset="0"/>
                          <a:ea typeface="Calibri" panose="020F0502020204030204" pitchFamily="34" charset="0"/>
                          <a:cs typeface="Times New Roman" panose="02020603050405020304" pitchFamily="18" charset="0"/>
                        </a:rPr>
                        <a:t>22 – 25%</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tc>
                  <a:txBody>
                    <a:bodyPr/>
                    <a:lstStyle/>
                    <a:p>
                      <a:pPr marL="0" marR="0" algn="ctr">
                        <a:spcBef>
                          <a:spcPts val="0"/>
                        </a:spcBef>
                        <a:spcAft>
                          <a:spcPts val="0"/>
                        </a:spcAft>
                      </a:pPr>
                      <a:r>
                        <a:rPr lang="en-US" sz="1200">
                          <a:effectLst/>
                          <a:latin typeface="Century Gothic" panose="020B0502020202020204" pitchFamily="34" charset="0"/>
                          <a:ea typeface="Calibri" panose="020F0502020204030204" pitchFamily="34" charset="0"/>
                          <a:cs typeface="Times New Roman" panose="02020603050405020304" pitchFamily="18" charset="0"/>
                        </a:rPr>
                        <a:t>23 – 26%</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tc>
                  <a:txBody>
                    <a:bodyPr/>
                    <a:lstStyle/>
                    <a:p>
                      <a:pPr marL="0" marR="0" algn="ctr">
                        <a:spcBef>
                          <a:spcPts val="0"/>
                        </a:spcBef>
                        <a:spcAft>
                          <a:spcPts val="0"/>
                        </a:spcAft>
                      </a:pPr>
                      <a:r>
                        <a:rPr lang="en-US" sz="1200">
                          <a:effectLst/>
                          <a:latin typeface="Century Gothic" panose="020B0502020202020204" pitchFamily="34" charset="0"/>
                          <a:ea typeface="Calibri" panose="020F0502020204030204" pitchFamily="34" charset="0"/>
                          <a:cs typeface="Calibri" panose="020F0502020204030204" pitchFamily="34" charset="0"/>
                        </a:rPr>
                        <a:t>24 – 27%</a:t>
                      </a:r>
                      <a:endParaRPr lang="en-US" sz="12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extLst>
                  <a:ext uri="{0D108BD9-81ED-4DB2-BD59-A6C34878D82A}">
                    <a16:rowId xmlns:a16="http://schemas.microsoft.com/office/drawing/2014/main" val="1120718135"/>
                  </a:ext>
                </a:extLst>
              </a:tr>
              <a:tr h="0">
                <a:tc>
                  <a:txBody>
                    <a:bodyPr/>
                    <a:lstStyle/>
                    <a:p>
                      <a:pPr marL="0" marR="0">
                        <a:spcBef>
                          <a:spcPts val="0"/>
                        </a:spcBef>
                        <a:spcAft>
                          <a:spcPts val="0"/>
                        </a:spcAft>
                      </a:pPr>
                      <a:r>
                        <a:rPr lang="en-US" sz="1200" dirty="0">
                          <a:effectLst/>
                          <a:latin typeface="Century Gothic" panose="020B0502020202020204" pitchFamily="34" charset="0"/>
                        </a:rPr>
                        <a:t>Not Met</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2C6983"/>
                    </a:solidFill>
                  </a:tcPr>
                </a:tc>
                <a:tc>
                  <a:txBody>
                    <a:bodyPr/>
                    <a:lstStyle/>
                    <a:p>
                      <a:pPr marL="0" marR="0" algn="ctr">
                        <a:spcBef>
                          <a:spcPts val="0"/>
                        </a:spcBef>
                        <a:spcAft>
                          <a:spcPts val="0"/>
                        </a:spcAft>
                      </a:pPr>
                      <a:r>
                        <a:rPr lang="en-US" sz="1200">
                          <a:effectLst/>
                          <a:latin typeface="Century Gothic" panose="020B0502020202020204" pitchFamily="34" charset="0"/>
                          <a:ea typeface="Calibri" panose="020F0502020204030204" pitchFamily="34" charset="0"/>
                          <a:cs typeface="Times New Roman" panose="02020603050405020304" pitchFamily="18" charset="0"/>
                        </a:rPr>
                        <a:t>Below 21%</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tc>
                  <a:txBody>
                    <a:bodyPr/>
                    <a:lstStyle/>
                    <a:p>
                      <a:pPr marL="0" marR="0" algn="ctr">
                        <a:spcBef>
                          <a:spcPts val="0"/>
                        </a:spcBef>
                        <a:spcAft>
                          <a:spcPts val="0"/>
                        </a:spcAft>
                      </a:pPr>
                      <a:r>
                        <a:rPr lang="en-US" sz="1200">
                          <a:effectLst/>
                          <a:latin typeface="Century Gothic" panose="020B0502020202020204" pitchFamily="34" charset="0"/>
                          <a:ea typeface="Calibri" panose="020F0502020204030204" pitchFamily="34" charset="0"/>
                          <a:cs typeface="Times New Roman" panose="02020603050405020304" pitchFamily="18" charset="0"/>
                        </a:rPr>
                        <a:t>Below 22%</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tc>
                  <a:txBody>
                    <a:bodyPr/>
                    <a:lstStyle/>
                    <a:p>
                      <a:pPr marL="0" marR="0" algn="ctr">
                        <a:spcBef>
                          <a:spcPts val="0"/>
                        </a:spcBef>
                        <a:spcAft>
                          <a:spcPts val="0"/>
                        </a:spcAft>
                      </a:pPr>
                      <a:r>
                        <a:rPr lang="en-US" sz="1200">
                          <a:effectLst/>
                          <a:latin typeface="Century Gothic" panose="020B0502020202020204" pitchFamily="34" charset="0"/>
                          <a:ea typeface="Calibri" panose="020F0502020204030204" pitchFamily="34" charset="0"/>
                          <a:cs typeface="Times New Roman" panose="02020603050405020304" pitchFamily="18" charset="0"/>
                        </a:rPr>
                        <a:t>Below 23%</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tc>
                  <a:txBody>
                    <a:bodyPr/>
                    <a:lstStyle/>
                    <a:p>
                      <a:pPr marL="0" marR="0" algn="ctr">
                        <a:spcBef>
                          <a:spcPts val="0"/>
                        </a:spcBef>
                        <a:spcAft>
                          <a:spcPts val="0"/>
                        </a:spcAft>
                      </a:pPr>
                      <a:r>
                        <a:rPr lang="en-US" sz="1200" dirty="0">
                          <a:effectLst/>
                          <a:latin typeface="Century Gothic" panose="020B0502020202020204" pitchFamily="34" charset="0"/>
                          <a:ea typeface="Calibri" panose="020F0502020204030204" pitchFamily="34" charset="0"/>
                          <a:cs typeface="Calibri" panose="020F0502020204030204" pitchFamily="34" charset="0"/>
                        </a:rPr>
                        <a:t>Below 24%</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extLst>
                  <a:ext uri="{0D108BD9-81ED-4DB2-BD59-A6C34878D82A}">
                    <a16:rowId xmlns:a16="http://schemas.microsoft.com/office/drawing/2014/main" val="2714858804"/>
                  </a:ext>
                </a:extLst>
              </a:tr>
            </a:tbl>
          </a:graphicData>
        </a:graphic>
      </p:graphicFrame>
    </p:spTree>
    <p:extLst>
      <p:ext uri="{BB962C8B-B14F-4D97-AF65-F5344CB8AC3E}">
        <p14:creationId xmlns:p14="http://schemas.microsoft.com/office/powerpoint/2010/main" val="30977319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94FC12C-0847-4F32-A054-FCEDE6157B30}"/>
              </a:ext>
            </a:extLst>
          </p:cNvPr>
          <p:cNvSpPr/>
          <p:nvPr/>
        </p:nvSpPr>
        <p:spPr>
          <a:xfrm>
            <a:off x="0" y="0"/>
            <a:ext cx="1564477" cy="6858000"/>
          </a:xfrm>
          <a:prstGeom prst="rect">
            <a:avLst/>
          </a:prstGeom>
          <a:solidFill>
            <a:srgbClr val="C9E2E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D7E9F1"/>
              </a:solidFill>
            </a:endParaRPr>
          </a:p>
        </p:txBody>
      </p:sp>
      <p:sp>
        <p:nvSpPr>
          <p:cNvPr id="4" name="Rectangle 3">
            <a:extLst>
              <a:ext uri="{FF2B5EF4-FFF2-40B4-BE49-F238E27FC236}">
                <a16:creationId xmlns:a16="http://schemas.microsoft.com/office/drawing/2014/main" id="{1AA970F3-24F2-4EA2-8BFE-1CF58C1FB340}"/>
              </a:ext>
            </a:extLst>
          </p:cNvPr>
          <p:cNvSpPr/>
          <p:nvPr/>
        </p:nvSpPr>
        <p:spPr>
          <a:xfrm>
            <a:off x="1564478" y="0"/>
            <a:ext cx="7579522" cy="6858000"/>
          </a:xfrm>
          <a:prstGeom prst="rect">
            <a:avLst/>
          </a:prstGeom>
          <a:solidFill>
            <a:srgbClr val="2C698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 name="TextBox 4">
            <a:extLst>
              <a:ext uri="{FF2B5EF4-FFF2-40B4-BE49-F238E27FC236}">
                <a16:creationId xmlns:a16="http://schemas.microsoft.com/office/drawing/2014/main" id="{A40ABDAE-4275-4A74-8F56-864466B88B2A}"/>
              </a:ext>
            </a:extLst>
          </p:cNvPr>
          <p:cNvSpPr txBox="1"/>
          <p:nvPr/>
        </p:nvSpPr>
        <p:spPr>
          <a:xfrm rot="16200000">
            <a:off x="-2409357" y="2705726"/>
            <a:ext cx="6858001" cy="1446550"/>
          </a:xfrm>
          <a:prstGeom prst="rect">
            <a:avLst/>
          </a:prstGeom>
          <a:noFill/>
        </p:spPr>
        <p:txBody>
          <a:bodyPr wrap="square" rtlCol="0">
            <a:spAutoFit/>
          </a:bodyPr>
          <a:lstStyle/>
          <a:p>
            <a:pPr algn="ctr"/>
            <a:r>
              <a:rPr lang="en-US" sz="4400" b="1" dirty="0">
                <a:solidFill>
                  <a:srgbClr val="2C6983"/>
                </a:solidFill>
                <a:latin typeface="Century Gothic" panose="020B0502020202020204" pitchFamily="34" charset="0"/>
              </a:rPr>
              <a:t>STUDENT-READY COLLEGE</a:t>
            </a:r>
          </a:p>
        </p:txBody>
      </p:sp>
      <p:sp>
        <p:nvSpPr>
          <p:cNvPr id="9" name="TextBox 8">
            <a:extLst>
              <a:ext uri="{FF2B5EF4-FFF2-40B4-BE49-F238E27FC236}">
                <a16:creationId xmlns:a16="http://schemas.microsoft.com/office/drawing/2014/main" id="{6ED01FC0-D7C9-4472-A0BE-EF6888CD419B}"/>
              </a:ext>
            </a:extLst>
          </p:cNvPr>
          <p:cNvSpPr txBox="1"/>
          <p:nvPr/>
        </p:nvSpPr>
        <p:spPr>
          <a:xfrm>
            <a:off x="1860845" y="839015"/>
            <a:ext cx="6999218" cy="461665"/>
          </a:xfrm>
          <a:prstGeom prst="rect">
            <a:avLst/>
          </a:prstGeom>
          <a:noFill/>
        </p:spPr>
        <p:txBody>
          <a:bodyPr wrap="square" rtlCol="0">
            <a:spAutoFit/>
          </a:bodyPr>
          <a:lstStyle/>
          <a:p>
            <a:pPr algn="ctr"/>
            <a:r>
              <a:rPr lang="en-US" sz="2400" b="1" dirty="0">
                <a:solidFill>
                  <a:schemeClr val="bg1"/>
                </a:solidFill>
                <a:effectLst/>
                <a:latin typeface="Century Gothic" panose="020B0502020202020204" pitchFamily="34" charset="0"/>
                <a:ea typeface="DengXian" panose="02010600030101010101" pitchFamily="2" charset="-122"/>
                <a:cs typeface="Times New Roman" panose="02020603050405020304" pitchFamily="18" charset="0"/>
              </a:rPr>
              <a:t>Graduation Rate</a:t>
            </a:r>
          </a:p>
        </p:txBody>
      </p:sp>
      <p:sp>
        <p:nvSpPr>
          <p:cNvPr id="2" name="TextBox 1">
            <a:extLst>
              <a:ext uri="{FF2B5EF4-FFF2-40B4-BE49-F238E27FC236}">
                <a16:creationId xmlns:a16="http://schemas.microsoft.com/office/drawing/2014/main" id="{7B7171E9-7BFF-4909-B386-DBDABCFEDC52}"/>
              </a:ext>
            </a:extLst>
          </p:cNvPr>
          <p:cNvSpPr txBox="1"/>
          <p:nvPr/>
        </p:nvSpPr>
        <p:spPr>
          <a:xfrm>
            <a:off x="2039286" y="1778308"/>
            <a:ext cx="6495113" cy="3693319"/>
          </a:xfrm>
          <a:prstGeom prst="rect">
            <a:avLst/>
          </a:prstGeom>
          <a:noFill/>
        </p:spPr>
        <p:txBody>
          <a:bodyPr wrap="square" rtlCol="0">
            <a:spAutoFit/>
          </a:bodyPr>
          <a:lstStyle/>
          <a:p>
            <a:r>
              <a:rPr lang="en-US" b="1" dirty="0">
                <a:solidFill>
                  <a:schemeClr val="bg1"/>
                </a:solidFill>
                <a:latin typeface="Century Gothic" panose="020B0502020202020204" pitchFamily="34" charset="0"/>
              </a:rPr>
              <a:t>Peer Institution Data: 2019 Cohort</a:t>
            </a:r>
          </a:p>
          <a:p>
            <a:pPr marL="285750" indent="-285750">
              <a:buFont typeface="Arial" panose="020B0604020202020204" pitchFamily="34" charset="0"/>
              <a:buChar char="•"/>
            </a:pPr>
            <a:r>
              <a:rPr lang="en-US" dirty="0">
                <a:solidFill>
                  <a:schemeClr val="bg1"/>
                </a:solidFill>
                <a:latin typeface="Century Gothic" panose="020B0502020202020204" pitchFamily="34" charset="0"/>
              </a:rPr>
              <a:t>IPEDS comparator institutions: +10%</a:t>
            </a:r>
          </a:p>
          <a:p>
            <a:pPr marL="285750" indent="-285750">
              <a:buFont typeface="Arial" panose="020B0604020202020204" pitchFamily="34" charset="0"/>
              <a:buChar char="•"/>
            </a:pPr>
            <a:r>
              <a:rPr lang="en-US" dirty="0">
                <a:solidFill>
                  <a:schemeClr val="bg1"/>
                </a:solidFill>
                <a:latin typeface="Century Gothic" panose="020B0502020202020204" pitchFamily="34" charset="0"/>
              </a:rPr>
              <a:t>All Oregon community colleges: Equal</a:t>
            </a:r>
          </a:p>
          <a:p>
            <a:pPr marL="285750" indent="-285750">
              <a:buFont typeface="Arial" panose="020B0604020202020204" pitchFamily="34" charset="0"/>
              <a:buChar char="•"/>
            </a:pPr>
            <a:r>
              <a:rPr lang="en-US" dirty="0">
                <a:solidFill>
                  <a:schemeClr val="bg1"/>
                </a:solidFill>
                <a:latin typeface="Century Gothic" panose="020B0502020202020204" pitchFamily="34" charset="0"/>
              </a:rPr>
              <a:t>Oregon Guided Pathways comparators: -5%</a:t>
            </a:r>
          </a:p>
          <a:p>
            <a:endParaRPr lang="en-US" b="1" dirty="0">
              <a:solidFill>
                <a:schemeClr val="bg1"/>
              </a:solidFill>
              <a:latin typeface="Century Gothic" panose="020B0502020202020204" pitchFamily="34" charset="0"/>
            </a:endParaRPr>
          </a:p>
          <a:p>
            <a:r>
              <a:rPr lang="en-US" b="1" dirty="0">
                <a:solidFill>
                  <a:schemeClr val="bg1"/>
                </a:solidFill>
                <a:latin typeface="Century Gothic" panose="020B0502020202020204" pitchFamily="34" charset="0"/>
              </a:rPr>
              <a:t>Observations</a:t>
            </a:r>
            <a:r>
              <a:rPr lang="en-US" dirty="0">
                <a:solidFill>
                  <a:schemeClr val="bg1"/>
                </a:solidFill>
                <a:latin typeface="Century Gothic" panose="020B0502020202020204" pitchFamily="34" charset="0"/>
              </a:rPr>
              <a:t> </a:t>
            </a:r>
          </a:p>
          <a:p>
            <a:pPr marL="285750" indent="-285750">
              <a:buFont typeface="Arial" panose="020B0604020202020204" pitchFamily="34" charset="0"/>
              <a:buChar char="•"/>
            </a:pPr>
            <a:r>
              <a:rPr lang="en-US" dirty="0">
                <a:solidFill>
                  <a:schemeClr val="bg1"/>
                </a:solidFill>
                <a:latin typeface="Century Gothic" panose="020B0502020202020204" pitchFamily="34" charset="0"/>
              </a:rPr>
              <a:t>COCC Overall rate: 25%</a:t>
            </a:r>
          </a:p>
          <a:p>
            <a:pPr marL="742950" lvl="1" indent="-285750">
              <a:buFont typeface="Century Gothic" panose="020B0502020202020204" pitchFamily="34" charset="0"/>
              <a:buChar char="―"/>
            </a:pPr>
            <a:r>
              <a:rPr lang="en-US" dirty="0">
                <a:solidFill>
                  <a:schemeClr val="bg1"/>
                </a:solidFill>
                <a:latin typeface="Century Gothic" panose="020B0502020202020204" pitchFamily="34" charset="0"/>
              </a:rPr>
              <a:t>BILAPOC students: 27%</a:t>
            </a:r>
          </a:p>
          <a:p>
            <a:pPr marL="742950" lvl="1" indent="-285750">
              <a:buFont typeface="Century Gothic" panose="020B0502020202020204" pitchFamily="34" charset="0"/>
              <a:buChar char="―"/>
            </a:pPr>
            <a:r>
              <a:rPr lang="en-US" dirty="0">
                <a:solidFill>
                  <a:schemeClr val="bg1"/>
                </a:solidFill>
                <a:latin typeface="Century Gothic" panose="020B0502020202020204" pitchFamily="34" charset="0"/>
              </a:rPr>
              <a:t>First Generation: 23%</a:t>
            </a:r>
            <a:endParaRPr lang="en-US" b="1" dirty="0">
              <a:solidFill>
                <a:schemeClr val="bg1"/>
              </a:solidFill>
              <a:latin typeface="Century Gothic" panose="020B0502020202020204" pitchFamily="34" charset="0"/>
            </a:endParaRPr>
          </a:p>
          <a:p>
            <a:pPr marL="742950" lvl="1" indent="-285750">
              <a:buFont typeface="Century Gothic" panose="020B0502020202020204" pitchFamily="34" charset="0"/>
              <a:buChar char="―"/>
            </a:pPr>
            <a:r>
              <a:rPr lang="en-US" dirty="0">
                <a:solidFill>
                  <a:schemeClr val="bg1"/>
                </a:solidFill>
                <a:latin typeface="Century Gothic" panose="020B0502020202020204" pitchFamily="34" charset="0"/>
              </a:rPr>
              <a:t>Pell: 20%</a:t>
            </a:r>
          </a:p>
          <a:p>
            <a:pPr marL="742950" lvl="1" indent="-285750">
              <a:buFont typeface="Century Gothic" panose="020B0502020202020204" pitchFamily="34" charset="0"/>
              <a:buChar char="―"/>
            </a:pPr>
            <a:r>
              <a:rPr lang="en-US" dirty="0">
                <a:solidFill>
                  <a:schemeClr val="bg1"/>
                </a:solidFill>
                <a:latin typeface="Century Gothic" panose="020B0502020202020204" pitchFamily="34" charset="0"/>
              </a:rPr>
              <a:t>Veterans: 13%</a:t>
            </a:r>
          </a:p>
          <a:p>
            <a:endParaRPr lang="en-US" b="1" dirty="0">
              <a:solidFill>
                <a:schemeClr val="bg1"/>
              </a:solidFill>
              <a:latin typeface="Century Gothic" panose="020B0502020202020204" pitchFamily="34" charset="0"/>
            </a:endParaRPr>
          </a:p>
          <a:p>
            <a:endParaRPr lang="en-US" b="1" dirty="0">
              <a:solidFill>
                <a:schemeClr val="bg1"/>
              </a:solidFill>
              <a:latin typeface="Century Gothic" panose="020B0502020202020204" pitchFamily="34" charset="0"/>
            </a:endParaRPr>
          </a:p>
        </p:txBody>
      </p:sp>
    </p:spTree>
    <p:extLst>
      <p:ext uri="{BB962C8B-B14F-4D97-AF65-F5344CB8AC3E}">
        <p14:creationId xmlns:p14="http://schemas.microsoft.com/office/powerpoint/2010/main" val="26710360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Effect transition="in" filter="fade">
                                      <p:cBhvr>
                                        <p:cTn id="27" dur="500"/>
                                        <p:tgtEl>
                                          <p:spTgt spid="2">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2">
                                            <p:txEl>
                                              <p:pRg st="6" end="6"/>
                                            </p:txEl>
                                          </p:spTgt>
                                        </p:tgtEl>
                                        <p:attrNameLst>
                                          <p:attrName>style.visibility</p:attrName>
                                        </p:attrNameLst>
                                      </p:cBhvr>
                                      <p:to>
                                        <p:strVal val="visible"/>
                                      </p:to>
                                    </p:set>
                                    <p:animEffect transition="in" filter="fade">
                                      <p:cBhvr>
                                        <p:cTn id="32" dur="500"/>
                                        <p:tgtEl>
                                          <p:spTgt spid="2">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Effect transition="in" filter="fade">
                                      <p:cBhvr>
                                        <p:cTn id="37" dur="500"/>
                                        <p:tgtEl>
                                          <p:spTgt spid="2">
                                            <p:txEl>
                                              <p:pRg st="7" end="7"/>
                                            </p:txEl>
                                          </p:spTgt>
                                        </p:tgtEl>
                                      </p:cBhvr>
                                    </p:animEffect>
                                  </p:childTnLst>
                                </p:cTn>
                              </p:par>
                              <p:par>
                                <p:cTn id="38" presetID="10" presetClass="entr" presetSubtype="0" fill="hold" nodeType="withEffect">
                                  <p:stCondLst>
                                    <p:cond delay="0"/>
                                  </p:stCondLst>
                                  <p:childTnLst>
                                    <p:set>
                                      <p:cBhvr>
                                        <p:cTn id="39" dur="1" fill="hold">
                                          <p:stCondLst>
                                            <p:cond delay="0"/>
                                          </p:stCondLst>
                                        </p:cTn>
                                        <p:tgtEl>
                                          <p:spTgt spid="2">
                                            <p:txEl>
                                              <p:pRg st="9" end="9"/>
                                            </p:txEl>
                                          </p:spTgt>
                                        </p:tgtEl>
                                        <p:attrNameLst>
                                          <p:attrName>style.visibility</p:attrName>
                                        </p:attrNameLst>
                                      </p:cBhvr>
                                      <p:to>
                                        <p:strVal val="visible"/>
                                      </p:to>
                                    </p:set>
                                    <p:animEffect transition="in" filter="fade">
                                      <p:cBhvr>
                                        <p:cTn id="40" dur="500"/>
                                        <p:tgtEl>
                                          <p:spTgt spid="2">
                                            <p:txEl>
                                              <p:pRg st="9" end="9"/>
                                            </p:txEl>
                                          </p:spTgt>
                                        </p:tgtEl>
                                      </p:cBhvr>
                                    </p:animEffect>
                                  </p:childTnLst>
                                </p:cTn>
                              </p:par>
                              <p:par>
                                <p:cTn id="41" presetID="10" presetClass="entr" presetSubtype="0" fill="hold" nodeType="withEffect">
                                  <p:stCondLst>
                                    <p:cond delay="0"/>
                                  </p:stCondLst>
                                  <p:childTnLst>
                                    <p:set>
                                      <p:cBhvr>
                                        <p:cTn id="42" dur="1" fill="hold">
                                          <p:stCondLst>
                                            <p:cond delay="0"/>
                                          </p:stCondLst>
                                        </p:cTn>
                                        <p:tgtEl>
                                          <p:spTgt spid="2">
                                            <p:txEl>
                                              <p:pRg st="10" end="10"/>
                                            </p:txEl>
                                          </p:spTgt>
                                        </p:tgtEl>
                                        <p:attrNameLst>
                                          <p:attrName>style.visibility</p:attrName>
                                        </p:attrNameLst>
                                      </p:cBhvr>
                                      <p:to>
                                        <p:strVal val="visible"/>
                                      </p:to>
                                    </p:set>
                                    <p:animEffect transition="in" filter="fade">
                                      <p:cBhvr>
                                        <p:cTn id="43" dur="500"/>
                                        <p:tgtEl>
                                          <p:spTgt spid="2">
                                            <p:txEl>
                                              <p:pRg st="10" end="10"/>
                                            </p:txEl>
                                          </p:spTgt>
                                        </p:tgtEl>
                                      </p:cBhvr>
                                    </p:animEffect>
                                  </p:childTnLst>
                                </p:cTn>
                              </p:par>
                              <p:par>
                                <p:cTn id="44" presetID="10" presetClass="entr" presetSubtype="0" fill="hold" nodeType="withEffect">
                                  <p:stCondLst>
                                    <p:cond delay="0"/>
                                  </p:stCondLst>
                                  <p:childTnLst>
                                    <p:set>
                                      <p:cBhvr>
                                        <p:cTn id="45" dur="1" fill="hold">
                                          <p:stCondLst>
                                            <p:cond delay="0"/>
                                          </p:stCondLst>
                                        </p:cTn>
                                        <p:tgtEl>
                                          <p:spTgt spid="2">
                                            <p:txEl>
                                              <p:pRg st="8" end="8"/>
                                            </p:txEl>
                                          </p:spTgt>
                                        </p:tgtEl>
                                        <p:attrNameLst>
                                          <p:attrName>style.visibility</p:attrName>
                                        </p:attrNameLst>
                                      </p:cBhvr>
                                      <p:to>
                                        <p:strVal val="visible"/>
                                      </p:to>
                                    </p:set>
                                    <p:animEffect transition="in" filter="fade">
                                      <p:cBhvr>
                                        <p:cTn id="46" dur="500"/>
                                        <p:tgtEl>
                                          <p:spTgt spid="2">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94FC12C-0847-4F32-A054-FCEDE6157B30}"/>
              </a:ext>
            </a:extLst>
          </p:cNvPr>
          <p:cNvSpPr/>
          <p:nvPr/>
        </p:nvSpPr>
        <p:spPr>
          <a:xfrm>
            <a:off x="0" y="0"/>
            <a:ext cx="1564477" cy="6858000"/>
          </a:xfrm>
          <a:prstGeom prst="rect">
            <a:avLst/>
          </a:prstGeom>
          <a:solidFill>
            <a:srgbClr val="C9E2E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D7E9F1"/>
              </a:solidFill>
            </a:endParaRPr>
          </a:p>
        </p:txBody>
      </p:sp>
      <p:sp>
        <p:nvSpPr>
          <p:cNvPr id="4" name="Rectangle 3">
            <a:extLst>
              <a:ext uri="{FF2B5EF4-FFF2-40B4-BE49-F238E27FC236}">
                <a16:creationId xmlns:a16="http://schemas.microsoft.com/office/drawing/2014/main" id="{1AA970F3-24F2-4EA2-8BFE-1CF58C1FB340}"/>
              </a:ext>
            </a:extLst>
          </p:cNvPr>
          <p:cNvSpPr/>
          <p:nvPr/>
        </p:nvSpPr>
        <p:spPr>
          <a:xfrm>
            <a:off x="1564478" y="0"/>
            <a:ext cx="7579522" cy="6858000"/>
          </a:xfrm>
          <a:prstGeom prst="rect">
            <a:avLst/>
          </a:prstGeom>
          <a:solidFill>
            <a:srgbClr val="2C698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A40ABDAE-4275-4A74-8F56-864466B88B2A}"/>
              </a:ext>
            </a:extLst>
          </p:cNvPr>
          <p:cNvSpPr txBox="1"/>
          <p:nvPr/>
        </p:nvSpPr>
        <p:spPr>
          <a:xfrm rot="16200000">
            <a:off x="-2409357" y="2705726"/>
            <a:ext cx="6858001" cy="1446550"/>
          </a:xfrm>
          <a:prstGeom prst="rect">
            <a:avLst/>
          </a:prstGeom>
          <a:noFill/>
        </p:spPr>
        <p:txBody>
          <a:bodyPr wrap="square" rtlCol="0">
            <a:spAutoFit/>
          </a:bodyPr>
          <a:lstStyle/>
          <a:p>
            <a:pPr algn="ctr"/>
            <a:r>
              <a:rPr lang="en-US" sz="4400" b="1" dirty="0">
                <a:solidFill>
                  <a:srgbClr val="2C6983"/>
                </a:solidFill>
                <a:latin typeface="Century Gothic" panose="020B0502020202020204" pitchFamily="34" charset="0"/>
              </a:rPr>
              <a:t>STUDENT-READY COLLEGE</a:t>
            </a:r>
          </a:p>
        </p:txBody>
      </p:sp>
      <p:sp>
        <p:nvSpPr>
          <p:cNvPr id="9" name="TextBox 8">
            <a:extLst>
              <a:ext uri="{FF2B5EF4-FFF2-40B4-BE49-F238E27FC236}">
                <a16:creationId xmlns:a16="http://schemas.microsoft.com/office/drawing/2014/main" id="{6ED01FC0-D7C9-4472-A0BE-EF6888CD419B}"/>
              </a:ext>
            </a:extLst>
          </p:cNvPr>
          <p:cNvSpPr txBox="1"/>
          <p:nvPr/>
        </p:nvSpPr>
        <p:spPr>
          <a:xfrm>
            <a:off x="1847088" y="1069848"/>
            <a:ext cx="6999218" cy="461665"/>
          </a:xfrm>
          <a:prstGeom prst="rect">
            <a:avLst/>
          </a:prstGeom>
          <a:noFill/>
        </p:spPr>
        <p:txBody>
          <a:bodyPr wrap="square" rtlCol="0">
            <a:spAutoFit/>
          </a:bodyPr>
          <a:lstStyle/>
          <a:p>
            <a:pPr algn="ctr">
              <a:spcAft>
                <a:spcPts val="1200"/>
              </a:spcAft>
            </a:pPr>
            <a:r>
              <a:rPr lang="en-US" sz="2400" b="1" dirty="0">
                <a:solidFill>
                  <a:schemeClr val="bg1"/>
                </a:solidFill>
                <a:effectLst/>
                <a:latin typeface="Century Gothic" panose="020B0502020202020204" pitchFamily="34" charset="0"/>
                <a:ea typeface="DengXian" panose="02010600030101010101" pitchFamily="2" charset="-122"/>
                <a:cs typeface="Times New Roman" panose="02020603050405020304" pitchFamily="18" charset="0"/>
              </a:rPr>
              <a:t>Transfer Out Rate</a:t>
            </a:r>
          </a:p>
        </p:txBody>
      </p:sp>
      <p:sp>
        <p:nvSpPr>
          <p:cNvPr id="7" name="TextBox 6">
            <a:extLst>
              <a:ext uri="{FF2B5EF4-FFF2-40B4-BE49-F238E27FC236}">
                <a16:creationId xmlns:a16="http://schemas.microsoft.com/office/drawing/2014/main" id="{CE34F8ED-784B-4750-9DDA-ACF5A087F345}"/>
              </a:ext>
            </a:extLst>
          </p:cNvPr>
          <p:cNvSpPr txBox="1"/>
          <p:nvPr/>
        </p:nvSpPr>
        <p:spPr>
          <a:xfrm>
            <a:off x="3540992" y="4799432"/>
            <a:ext cx="3448050" cy="369332"/>
          </a:xfrm>
          <a:prstGeom prst="rect">
            <a:avLst/>
          </a:prstGeom>
          <a:noFill/>
        </p:spPr>
        <p:txBody>
          <a:bodyPr wrap="square" rtlCol="0">
            <a:spAutoFit/>
          </a:bodyPr>
          <a:lstStyle/>
          <a:p>
            <a:pPr algn="ctr"/>
            <a:r>
              <a:rPr lang="en-US" b="1" dirty="0">
                <a:solidFill>
                  <a:schemeClr val="bg1"/>
                </a:solidFill>
                <a:latin typeface="Century Gothic" panose="020B0502020202020204" pitchFamily="34" charset="0"/>
              </a:rPr>
              <a:t>Target</a:t>
            </a:r>
          </a:p>
        </p:txBody>
      </p:sp>
      <p:graphicFrame>
        <p:nvGraphicFramePr>
          <p:cNvPr id="12" name="Chart 11">
            <a:extLst>
              <a:ext uri="{FF2B5EF4-FFF2-40B4-BE49-F238E27FC236}">
                <a16:creationId xmlns:a16="http://schemas.microsoft.com/office/drawing/2014/main" id="{100D3FB9-FAAF-41C9-A65E-F7CAE1980F81}"/>
              </a:ext>
            </a:extLst>
          </p:cNvPr>
          <p:cNvGraphicFramePr>
            <a:graphicFrameLocks/>
          </p:cNvGraphicFramePr>
          <p:nvPr>
            <p:extLst>
              <p:ext uri="{D42A27DB-BD31-4B8C-83A1-F6EECF244321}">
                <p14:modId xmlns:p14="http://schemas.microsoft.com/office/powerpoint/2010/main" val="1873090989"/>
              </p:ext>
            </p:extLst>
          </p:nvPr>
        </p:nvGraphicFramePr>
        <p:xfrm>
          <a:off x="2979017" y="1943126"/>
          <a:ext cx="4572000" cy="27432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3" name="Table 12">
            <a:extLst>
              <a:ext uri="{FF2B5EF4-FFF2-40B4-BE49-F238E27FC236}">
                <a16:creationId xmlns:a16="http://schemas.microsoft.com/office/drawing/2014/main" id="{AA83F957-4D4A-4FB4-98BC-BF9C879E2502}"/>
              </a:ext>
            </a:extLst>
          </p:cNvPr>
          <p:cNvGraphicFramePr>
            <a:graphicFrameLocks noGrp="1"/>
          </p:cNvGraphicFramePr>
          <p:nvPr>
            <p:extLst>
              <p:ext uri="{D42A27DB-BD31-4B8C-83A1-F6EECF244321}">
                <p14:modId xmlns:p14="http://schemas.microsoft.com/office/powerpoint/2010/main" val="1247318414"/>
              </p:ext>
            </p:extLst>
          </p:nvPr>
        </p:nvGraphicFramePr>
        <p:xfrm>
          <a:off x="2288260" y="5330952"/>
          <a:ext cx="6310398" cy="914400"/>
        </p:xfrm>
        <a:graphic>
          <a:graphicData uri="http://schemas.openxmlformats.org/drawingml/2006/table">
            <a:tbl>
              <a:tblPr firstRow="1" firstCol="1" bandRow="1">
                <a:tableStyleId>{5C22544A-7EE6-4342-B048-85BDC9FD1C3A}</a:tableStyleId>
              </a:tblPr>
              <a:tblGrid>
                <a:gridCol w="1025525">
                  <a:extLst>
                    <a:ext uri="{9D8B030D-6E8A-4147-A177-3AD203B41FA5}">
                      <a16:colId xmlns:a16="http://schemas.microsoft.com/office/drawing/2014/main" val="1384769733"/>
                    </a:ext>
                  </a:extLst>
                </a:gridCol>
                <a:gridCol w="1261513">
                  <a:extLst>
                    <a:ext uri="{9D8B030D-6E8A-4147-A177-3AD203B41FA5}">
                      <a16:colId xmlns:a16="http://schemas.microsoft.com/office/drawing/2014/main" val="1803123695"/>
                    </a:ext>
                  </a:extLst>
                </a:gridCol>
                <a:gridCol w="1371600">
                  <a:extLst>
                    <a:ext uri="{9D8B030D-6E8A-4147-A177-3AD203B41FA5}">
                      <a16:colId xmlns:a16="http://schemas.microsoft.com/office/drawing/2014/main" val="3653681391"/>
                    </a:ext>
                  </a:extLst>
                </a:gridCol>
                <a:gridCol w="1314450">
                  <a:extLst>
                    <a:ext uri="{9D8B030D-6E8A-4147-A177-3AD203B41FA5}">
                      <a16:colId xmlns:a16="http://schemas.microsoft.com/office/drawing/2014/main" val="1207140387"/>
                    </a:ext>
                  </a:extLst>
                </a:gridCol>
                <a:gridCol w="1337310">
                  <a:extLst>
                    <a:ext uri="{9D8B030D-6E8A-4147-A177-3AD203B41FA5}">
                      <a16:colId xmlns:a16="http://schemas.microsoft.com/office/drawing/2014/main" val="2172760969"/>
                    </a:ext>
                  </a:extLst>
                </a:gridCol>
              </a:tblGrid>
              <a:tr h="0">
                <a:tc>
                  <a:txBody>
                    <a:bodyPr/>
                    <a:lstStyle/>
                    <a:p>
                      <a:pPr marL="0" marR="0">
                        <a:spcBef>
                          <a:spcPts val="0"/>
                        </a:spcBef>
                        <a:spcAft>
                          <a:spcPts val="0"/>
                        </a:spcAft>
                      </a:pPr>
                      <a:r>
                        <a:rPr lang="en-US" sz="1200" dirty="0">
                          <a:effectLst/>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2C6983"/>
                    </a:solidFill>
                  </a:tcPr>
                </a:tc>
                <a:tc>
                  <a:txBody>
                    <a:bodyPr/>
                    <a:lstStyle/>
                    <a:p>
                      <a:pPr marL="0" marR="0" algn="ctr">
                        <a:spcBef>
                          <a:spcPts val="0"/>
                        </a:spcBef>
                        <a:spcAft>
                          <a:spcPts val="0"/>
                        </a:spcAft>
                      </a:pPr>
                      <a:r>
                        <a:rPr lang="en-US" sz="1200" dirty="0">
                          <a:effectLst/>
                          <a:latin typeface="Century Gothic" panose="020B0502020202020204" pitchFamily="34" charset="0"/>
                        </a:rPr>
                        <a:t>Original</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2C6983"/>
                    </a:solidFill>
                  </a:tcPr>
                </a:tc>
                <a:tc gridSpan="3">
                  <a:txBody>
                    <a:bodyPr/>
                    <a:lstStyle/>
                    <a:p>
                      <a:pPr marL="0" marR="0" algn="ctr">
                        <a:spcBef>
                          <a:spcPts val="0"/>
                        </a:spcBef>
                        <a:spcAft>
                          <a:spcPts val="0"/>
                        </a:spcAft>
                      </a:pPr>
                      <a:r>
                        <a:rPr lang="en-US" sz="1200" dirty="0">
                          <a:effectLst/>
                          <a:latin typeface="Century Gothic" panose="020B0502020202020204" pitchFamily="34" charset="0"/>
                        </a:rPr>
                        <a:t>Updated</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2C6983"/>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57303095"/>
                  </a:ext>
                </a:extLst>
              </a:tr>
              <a:tr h="0">
                <a:tc>
                  <a:txBody>
                    <a:bodyPr/>
                    <a:lstStyle/>
                    <a:p>
                      <a:pPr marL="0" marR="0">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2C6983"/>
                    </a:solidFill>
                  </a:tcPr>
                </a:tc>
                <a:tc>
                  <a:txBody>
                    <a:bodyPr/>
                    <a:lstStyle/>
                    <a:p>
                      <a:pPr marL="0" marR="0" algn="ctr">
                        <a:spcBef>
                          <a:spcPts val="0"/>
                        </a:spcBef>
                        <a:spcAft>
                          <a:spcPts val="0"/>
                        </a:spcAft>
                      </a:pPr>
                      <a:r>
                        <a:rPr lang="en-US" sz="1200" b="1" dirty="0">
                          <a:solidFill>
                            <a:schemeClr val="bg1"/>
                          </a:solidFill>
                          <a:effectLst/>
                          <a:latin typeface="Century Gothic" panose="020B0502020202020204" pitchFamily="34" charset="0"/>
                        </a:rPr>
                        <a:t>2023-24</a:t>
                      </a:r>
                      <a:endParaRPr lang="en-US" sz="1200" b="1"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en-US" sz="1200" b="1" dirty="0">
                          <a:solidFill>
                            <a:schemeClr val="bg1"/>
                          </a:solidFill>
                          <a:effectLst/>
                          <a:latin typeface="Century Gothic" panose="020B0502020202020204" pitchFamily="34" charset="0"/>
                        </a:rPr>
                        <a:t>2024-25</a:t>
                      </a:r>
                      <a:endParaRPr lang="en-US" sz="1200" b="1"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en-US" sz="1200" b="1" dirty="0">
                          <a:solidFill>
                            <a:schemeClr val="bg1"/>
                          </a:solidFill>
                          <a:effectLst/>
                          <a:latin typeface="Century Gothic" panose="020B0502020202020204" pitchFamily="34" charset="0"/>
                        </a:rPr>
                        <a:t>2025-26</a:t>
                      </a:r>
                      <a:endParaRPr lang="en-US" sz="1200" b="1"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en-US" sz="1200" b="1" dirty="0">
                          <a:solidFill>
                            <a:schemeClr val="bg1"/>
                          </a:solidFill>
                          <a:effectLst/>
                          <a:latin typeface="Century Gothic" panose="020B0502020202020204" pitchFamily="34" charset="0"/>
                        </a:rPr>
                        <a:t>2026-27</a:t>
                      </a:r>
                      <a:endParaRPr lang="en-US" sz="1200" b="1"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26095854"/>
                  </a:ext>
                </a:extLst>
              </a:tr>
              <a:tr h="0">
                <a:tc>
                  <a:txBody>
                    <a:bodyPr/>
                    <a:lstStyle/>
                    <a:p>
                      <a:pPr marL="0" marR="0">
                        <a:spcBef>
                          <a:spcPts val="0"/>
                        </a:spcBef>
                        <a:spcAft>
                          <a:spcPts val="0"/>
                        </a:spcAft>
                      </a:pPr>
                      <a:r>
                        <a:rPr lang="en-US" sz="1200" dirty="0">
                          <a:effectLst/>
                          <a:latin typeface="Century Gothic" panose="020B0502020202020204" pitchFamily="34" charset="0"/>
                        </a:rPr>
                        <a:t>Met</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2C6983"/>
                    </a:solidFill>
                  </a:tcPr>
                </a:tc>
                <a:tc>
                  <a:txBody>
                    <a:bodyPr/>
                    <a:lstStyle/>
                    <a:p>
                      <a:pPr marL="0" marR="0" algn="ctr">
                        <a:spcBef>
                          <a:spcPts val="0"/>
                        </a:spcBef>
                        <a:spcAft>
                          <a:spcPts val="0"/>
                        </a:spcAft>
                      </a:pPr>
                      <a:r>
                        <a:rPr lang="en-US" sz="1200">
                          <a:effectLst/>
                          <a:latin typeface="Century Gothic" panose="020B0502020202020204" pitchFamily="34" charset="0"/>
                          <a:ea typeface="Calibri" panose="020F0502020204030204" pitchFamily="34" charset="0"/>
                          <a:cs typeface="Times New Roman" panose="02020603050405020304" pitchFamily="18" charset="0"/>
                        </a:rPr>
                        <a:t>23% or greater</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tc>
                  <a:txBody>
                    <a:bodyPr/>
                    <a:lstStyle/>
                    <a:p>
                      <a:pPr marL="0" marR="0" algn="ctr">
                        <a:spcBef>
                          <a:spcPts val="0"/>
                        </a:spcBef>
                        <a:spcAft>
                          <a:spcPts val="0"/>
                        </a:spcAft>
                      </a:pPr>
                      <a:r>
                        <a:rPr lang="en-US" sz="1200" dirty="0">
                          <a:effectLst/>
                          <a:latin typeface="Century Gothic" panose="020B0502020202020204" pitchFamily="34" charset="0"/>
                          <a:ea typeface="Calibri" panose="020F0502020204030204" pitchFamily="34" charset="0"/>
                          <a:cs typeface="Times New Roman" panose="02020603050405020304" pitchFamily="18" charset="0"/>
                        </a:rPr>
                        <a:t>24%+</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tc>
                  <a:txBody>
                    <a:bodyPr/>
                    <a:lstStyle/>
                    <a:p>
                      <a:pPr marL="0" marR="0" algn="ctr">
                        <a:spcBef>
                          <a:spcPts val="0"/>
                        </a:spcBef>
                        <a:spcAft>
                          <a:spcPts val="0"/>
                        </a:spcAft>
                      </a:pPr>
                      <a:r>
                        <a:rPr lang="en-US" sz="1200">
                          <a:effectLst/>
                          <a:latin typeface="Century Gothic" panose="020B0502020202020204" pitchFamily="34" charset="0"/>
                          <a:ea typeface="Calibri" panose="020F0502020204030204" pitchFamily="34" charset="0"/>
                          <a:cs typeface="Times New Roman" panose="02020603050405020304" pitchFamily="18" charset="0"/>
                        </a:rPr>
                        <a:t>25%+</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tc>
                  <a:txBody>
                    <a:bodyPr/>
                    <a:lstStyle/>
                    <a:p>
                      <a:pPr marL="0" marR="0" algn="ctr">
                        <a:spcBef>
                          <a:spcPts val="0"/>
                        </a:spcBef>
                        <a:spcAft>
                          <a:spcPts val="0"/>
                        </a:spcAft>
                      </a:pPr>
                      <a:r>
                        <a:rPr lang="en-US" sz="1200">
                          <a:effectLst/>
                          <a:latin typeface="Century Gothic" panose="020B0502020202020204" pitchFamily="34" charset="0"/>
                          <a:ea typeface="Calibri" panose="020F0502020204030204" pitchFamily="34" charset="0"/>
                          <a:cs typeface="Calibri" panose="020F0502020204030204" pitchFamily="34" charset="0"/>
                        </a:rPr>
                        <a:t>27%+</a:t>
                      </a:r>
                      <a:endParaRPr lang="en-US" sz="12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extLst>
                  <a:ext uri="{0D108BD9-81ED-4DB2-BD59-A6C34878D82A}">
                    <a16:rowId xmlns:a16="http://schemas.microsoft.com/office/drawing/2014/main" val="3030021269"/>
                  </a:ext>
                </a:extLst>
              </a:tr>
              <a:tr h="0">
                <a:tc>
                  <a:txBody>
                    <a:bodyPr/>
                    <a:lstStyle/>
                    <a:p>
                      <a:pPr marL="0" marR="0">
                        <a:spcBef>
                          <a:spcPts val="0"/>
                        </a:spcBef>
                        <a:spcAft>
                          <a:spcPts val="0"/>
                        </a:spcAft>
                      </a:pPr>
                      <a:r>
                        <a:rPr lang="en-US" sz="1200" dirty="0">
                          <a:effectLst/>
                          <a:latin typeface="Century Gothic" panose="020B0502020202020204" pitchFamily="34" charset="0"/>
                        </a:rPr>
                        <a:t>Almost Met</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2C6983"/>
                    </a:solidFill>
                  </a:tcPr>
                </a:tc>
                <a:tc>
                  <a:txBody>
                    <a:bodyPr/>
                    <a:lstStyle/>
                    <a:p>
                      <a:pPr marL="0" marR="0" algn="ctr">
                        <a:spcBef>
                          <a:spcPts val="0"/>
                        </a:spcBef>
                        <a:spcAft>
                          <a:spcPts val="0"/>
                        </a:spcAft>
                      </a:pPr>
                      <a:r>
                        <a:rPr lang="en-US" sz="1200">
                          <a:effectLst/>
                          <a:latin typeface="Century Gothic" panose="020B0502020202020204" pitchFamily="34" charset="0"/>
                          <a:ea typeface="Calibri" panose="020F0502020204030204" pitchFamily="34" charset="0"/>
                          <a:cs typeface="Times New Roman" panose="02020603050405020304" pitchFamily="18" charset="0"/>
                        </a:rPr>
                        <a:t>21 – 23%</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tc>
                  <a:txBody>
                    <a:bodyPr/>
                    <a:lstStyle/>
                    <a:p>
                      <a:pPr marL="0" marR="0" algn="ctr">
                        <a:spcBef>
                          <a:spcPts val="0"/>
                        </a:spcBef>
                        <a:spcAft>
                          <a:spcPts val="0"/>
                        </a:spcAft>
                      </a:pPr>
                      <a:r>
                        <a:rPr lang="en-US" sz="1200">
                          <a:effectLst/>
                          <a:latin typeface="Century Gothic" panose="020B0502020202020204" pitchFamily="34" charset="0"/>
                          <a:ea typeface="Calibri" panose="020F0502020204030204" pitchFamily="34" charset="0"/>
                          <a:cs typeface="Times New Roman" panose="02020603050405020304" pitchFamily="18" charset="0"/>
                        </a:rPr>
                        <a:t>22 – 24%</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tc>
                  <a:txBody>
                    <a:bodyPr/>
                    <a:lstStyle/>
                    <a:p>
                      <a:pPr marL="0" marR="0" algn="ctr">
                        <a:spcBef>
                          <a:spcPts val="0"/>
                        </a:spcBef>
                        <a:spcAft>
                          <a:spcPts val="0"/>
                        </a:spcAft>
                      </a:pPr>
                      <a:r>
                        <a:rPr lang="en-US" sz="1200">
                          <a:effectLst/>
                          <a:latin typeface="Century Gothic" panose="020B0502020202020204" pitchFamily="34" charset="0"/>
                          <a:ea typeface="Calibri" panose="020F0502020204030204" pitchFamily="34" charset="0"/>
                          <a:cs typeface="Times New Roman" panose="02020603050405020304" pitchFamily="18" charset="0"/>
                        </a:rPr>
                        <a:t>23 – 25%</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tc>
                  <a:txBody>
                    <a:bodyPr/>
                    <a:lstStyle/>
                    <a:p>
                      <a:pPr marL="0" marR="0" algn="ctr">
                        <a:spcBef>
                          <a:spcPts val="0"/>
                        </a:spcBef>
                        <a:spcAft>
                          <a:spcPts val="0"/>
                        </a:spcAft>
                      </a:pPr>
                      <a:r>
                        <a:rPr lang="en-US" sz="1200">
                          <a:effectLst/>
                          <a:latin typeface="Century Gothic" panose="020B0502020202020204" pitchFamily="34" charset="0"/>
                          <a:ea typeface="Calibri" panose="020F0502020204030204" pitchFamily="34" charset="0"/>
                          <a:cs typeface="Calibri" panose="020F0502020204030204" pitchFamily="34" charset="0"/>
                        </a:rPr>
                        <a:t>24 – 26%</a:t>
                      </a:r>
                      <a:endParaRPr lang="en-US" sz="12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extLst>
                  <a:ext uri="{0D108BD9-81ED-4DB2-BD59-A6C34878D82A}">
                    <a16:rowId xmlns:a16="http://schemas.microsoft.com/office/drawing/2014/main" val="1120718135"/>
                  </a:ext>
                </a:extLst>
              </a:tr>
              <a:tr h="0">
                <a:tc>
                  <a:txBody>
                    <a:bodyPr/>
                    <a:lstStyle/>
                    <a:p>
                      <a:pPr marL="0" marR="0">
                        <a:spcBef>
                          <a:spcPts val="0"/>
                        </a:spcBef>
                        <a:spcAft>
                          <a:spcPts val="0"/>
                        </a:spcAft>
                      </a:pPr>
                      <a:r>
                        <a:rPr lang="en-US" sz="1200" dirty="0">
                          <a:effectLst/>
                          <a:latin typeface="Century Gothic" panose="020B0502020202020204" pitchFamily="34" charset="0"/>
                        </a:rPr>
                        <a:t>Not Met</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2C6983"/>
                    </a:solidFill>
                  </a:tcPr>
                </a:tc>
                <a:tc>
                  <a:txBody>
                    <a:bodyPr/>
                    <a:lstStyle/>
                    <a:p>
                      <a:pPr marL="0" marR="0" algn="ctr">
                        <a:spcBef>
                          <a:spcPts val="0"/>
                        </a:spcBef>
                        <a:spcAft>
                          <a:spcPts val="0"/>
                        </a:spcAft>
                      </a:pPr>
                      <a:r>
                        <a:rPr lang="en-US" sz="1200">
                          <a:effectLst/>
                          <a:latin typeface="Century Gothic" panose="020B0502020202020204" pitchFamily="34" charset="0"/>
                          <a:ea typeface="Calibri" panose="020F0502020204030204" pitchFamily="34" charset="0"/>
                          <a:cs typeface="Times New Roman" panose="02020603050405020304" pitchFamily="18" charset="0"/>
                        </a:rPr>
                        <a:t>Below 21%</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tc>
                  <a:txBody>
                    <a:bodyPr/>
                    <a:lstStyle/>
                    <a:p>
                      <a:pPr marL="0" marR="0" algn="ctr">
                        <a:spcBef>
                          <a:spcPts val="0"/>
                        </a:spcBef>
                        <a:spcAft>
                          <a:spcPts val="0"/>
                        </a:spcAft>
                      </a:pPr>
                      <a:r>
                        <a:rPr lang="en-US" sz="1200">
                          <a:effectLst/>
                          <a:latin typeface="Century Gothic" panose="020B0502020202020204" pitchFamily="34" charset="0"/>
                          <a:ea typeface="Calibri" panose="020F0502020204030204" pitchFamily="34" charset="0"/>
                          <a:cs typeface="Times New Roman" panose="02020603050405020304" pitchFamily="18" charset="0"/>
                        </a:rPr>
                        <a:t>Below 22%</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tc>
                  <a:txBody>
                    <a:bodyPr/>
                    <a:lstStyle/>
                    <a:p>
                      <a:pPr marL="0" marR="0" algn="ctr">
                        <a:spcBef>
                          <a:spcPts val="0"/>
                        </a:spcBef>
                        <a:spcAft>
                          <a:spcPts val="0"/>
                        </a:spcAft>
                      </a:pPr>
                      <a:r>
                        <a:rPr lang="en-US" sz="1200">
                          <a:effectLst/>
                          <a:latin typeface="Century Gothic" panose="020B0502020202020204" pitchFamily="34" charset="0"/>
                          <a:ea typeface="Calibri" panose="020F0502020204030204" pitchFamily="34" charset="0"/>
                          <a:cs typeface="Times New Roman" panose="02020603050405020304" pitchFamily="18" charset="0"/>
                        </a:rPr>
                        <a:t>Below 23%</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tc>
                  <a:txBody>
                    <a:bodyPr/>
                    <a:lstStyle/>
                    <a:p>
                      <a:pPr marL="0" marR="0" algn="ctr">
                        <a:spcBef>
                          <a:spcPts val="0"/>
                        </a:spcBef>
                        <a:spcAft>
                          <a:spcPts val="0"/>
                        </a:spcAft>
                      </a:pPr>
                      <a:r>
                        <a:rPr lang="en-US" sz="1200" dirty="0">
                          <a:effectLst/>
                          <a:latin typeface="Century Gothic" panose="020B0502020202020204" pitchFamily="34" charset="0"/>
                          <a:ea typeface="Calibri" panose="020F0502020204030204" pitchFamily="34" charset="0"/>
                          <a:cs typeface="Calibri" panose="020F0502020204030204" pitchFamily="34" charset="0"/>
                        </a:rPr>
                        <a:t>Below 24%</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extLst>
                  <a:ext uri="{0D108BD9-81ED-4DB2-BD59-A6C34878D82A}">
                    <a16:rowId xmlns:a16="http://schemas.microsoft.com/office/drawing/2014/main" val="2714858804"/>
                  </a:ext>
                </a:extLst>
              </a:tr>
            </a:tbl>
          </a:graphicData>
        </a:graphic>
      </p:graphicFrame>
    </p:spTree>
    <p:extLst>
      <p:ext uri="{BB962C8B-B14F-4D97-AF65-F5344CB8AC3E}">
        <p14:creationId xmlns:p14="http://schemas.microsoft.com/office/powerpoint/2010/main" val="990629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94FC12C-0847-4F32-A054-FCEDE6157B30}"/>
              </a:ext>
            </a:extLst>
          </p:cNvPr>
          <p:cNvSpPr/>
          <p:nvPr/>
        </p:nvSpPr>
        <p:spPr>
          <a:xfrm>
            <a:off x="0" y="0"/>
            <a:ext cx="1564477" cy="6858000"/>
          </a:xfrm>
          <a:prstGeom prst="rect">
            <a:avLst/>
          </a:prstGeom>
          <a:solidFill>
            <a:srgbClr val="C9E2E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D7E9F1"/>
              </a:solidFill>
            </a:endParaRPr>
          </a:p>
        </p:txBody>
      </p:sp>
      <p:sp>
        <p:nvSpPr>
          <p:cNvPr id="4" name="Rectangle 3">
            <a:extLst>
              <a:ext uri="{FF2B5EF4-FFF2-40B4-BE49-F238E27FC236}">
                <a16:creationId xmlns:a16="http://schemas.microsoft.com/office/drawing/2014/main" id="{1AA970F3-24F2-4EA2-8BFE-1CF58C1FB340}"/>
              </a:ext>
            </a:extLst>
          </p:cNvPr>
          <p:cNvSpPr/>
          <p:nvPr/>
        </p:nvSpPr>
        <p:spPr>
          <a:xfrm>
            <a:off x="1564478" y="0"/>
            <a:ext cx="7579522" cy="6858000"/>
          </a:xfrm>
          <a:prstGeom prst="rect">
            <a:avLst/>
          </a:prstGeom>
          <a:solidFill>
            <a:srgbClr val="2C698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A40ABDAE-4275-4A74-8F56-864466B88B2A}"/>
              </a:ext>
            </a:extLst>
          </p:cNvPr>
          <p:cNvSpPr txBox="1"/>
          <p:nvPr/>
        </p:nvSpPr>
        <p:spPr>
          <a:xfrm rot="16200000">
            <a:off x="-2409357" y="2705726"/>
            <a:ext cx="6858001" cy="1446550"/>
          </a:xfrm>
          <a:prstGeom prst="rect">
            <a:avLst/>
          </a:prstGeom>
          <a:noFill/>
        </p:spPr>
        <p:txBody>
          <a:bodyPr wrap="square" rtlCol="0">
            <a:spAutoFit/>
          </a:bodyPr>
          <a:lstStyle/>
          <a:p>
            <a:pPr algn="ctr"/>
            <a:r>
              <a:rPr lang="en-US" sz="4400" b="1" dirty="0">
                <a:solidFill>
                  <a:srgbClr val="2C6983"/>
                </a:solidFill>
                <a:latin typeface="Century Gothic" panose="020B0502020202020204" pitchFamily="34" charset="0"/>
              </a:rPr>
              <a:t>STUDENT-READY COLLEGE</a:t>
            </a:r>
          </a:p>
        </p:txBody>
      </p:sp>
      <p:sp>
        <p:nvSpPr>
          <p:cNvPr id="9" name="TextBox 8">
            <a:extLst>
              <a:ext uri="{FF2B5EF4-FFF2-40B4-BE49-F238E27FC236}">
                <a16:creationId xmlns:a16="http://schemas.microsoft.com/office/drawing/2014/main" id="{6ED01FC0-D7C9-4472-A0BE-EF6888CD419B}"/>
              </a:ext>
            </a:extLst>
          </p:cNvPr>
          <p:cNvSpPr txBox="1"/>
          <p:nvPr/>
        </p:nvSpPr>
        <p:spPr>
          <a:xfrm>
            <a:off x="1847088" y="712384"/>
            <a:ext cx="6999218" cy="461665"/>
          </a:xfrm>
          <a:prstGeom prst="rect">
            <a:avLst/>
          </a:prstGeom>
          <a:noFill/>
        </p:spPr>
        <p:txBody>
          <a:bodyPr wrap="square" rtlCol="0">
            <a:spAutoFit/>
          </a:bodyPr>
          <a:lstStyle/>
          <a:p>
            <a:pPr algn="ctr">
              <a:spcAft>
                <a:spcPts val="1200"/>
              </a:spcAft>
            </a:pPr>
            <a:r>
              <a:rPr lang="en-US" sz="2400" b="1" dirty="0">
                <a:solidFill>
                  <a:schemeClr val="bg1"/>
                </a:solidFill>
                <a:effectLst/>
                <a:latin typeface="Century Gothic" panose="020B0502020202020204" pitchFamily="34" charset="0"/>
                <a:ea typeface="DengXian" panose="02010600030101010101" pitchFamily="2" charset="-122"/>
                <a:cs typeface="Times New Roman" panose="02020603050405020304" pitchFamily="18" charset="0"/>
              </a:rPr>
              <a:t>Transfer Out Rate</a:t>
            </a:r>
          </a:p>
        </p:txBody>
      </p:sp>
      <p:sp>
        <p:nvSpPr>
          <p:cNvPr id="2" name="TextBox 1">
            <a:extLst>
              <a:ext uri="{FF2B5EF4-FFF2-40B4-BE49-F238E27FC236}">
                <a16:creationId xmlns:a16="http://schemas.microsoft.com/office/drawing/2014/main" id="{7B7171E9-7BFF-4909-B386-DBDABCFEDC52}"/>
              </a:ext>
            </a:extLst>
          </p:cNvPr>
          <p:cNvSpPr txBox="1"/>
          <p:nvPr/>
        </p:nvSpPr>
        <p:spPr>
          <a:xfrm>
            <a:off x="2118310" y="1886926"/>
            <a:ext cx="6574134" cy="3139321"/>
          </a:xfrm>
          <a:prstGeom prst="rect">
            <a:avLst/>
          </a:prstGeom>
          <a:noFill/>
        </p:spPr>
        <p:txBody>
          <a:bodyPr wrap="square" rtlCol="0">
            <a:spAutoFit/>
          </a:bodyPr>
          <a:lstStyle/>
          <a:p>
            <a:r>
              <a:rPr lang="en-US" b="1" dirty="0">
                <a:solidFill>
                  <a:schemeClr val="bg1"/>
                </a:solidFill>
                <a:latin typeface="Century Gothic" panose="020B0502020202020204" pitchFamily="34" charset="0"/>
              </a:rPr>
              <a:t>Peer Institution Data: 2019 Cohort</a:t>
            </a:r>
            <a:endParaRPr lang="en-US" dirty="0">
              <a:solidFill>
                <a:schemeClr val="bg1"/>
              </a:solidFill>
              <a:latin typeface="Century Gothic" panose="020B0502020202020204" pitchFamily="34" charset="0"/>
            </a:endParaRPr>
          </a:p>
          <a:p>
            <a:pPr marL="285750" indent="-285750">
              <a:buFont typeface="Arial" panose="020B0604020202020204" pitchFamily="34" charset="0"/>
              <a:buChar char="•"/>
            </a:pPr>
            <a:r>
              <a:rPr lang="en-US" dirty="0">
                <a:solidFill>
                  <a:schemeClr val="bg1"/>
                </a:solidFill>
                <a:latin typeface="Century Gothic" panose="020B0502020202020204" pitchFamily="34" charset="0"/>
              </a:rPr>
              <a:t>IPEDS comparator institutions: -8%</a:t>
            </a:r>
          </a:p>
          <a:p>
            <a:pPr marL="285750" indent="-285750">
              <a:buFont typeface="Arial" panose="020B0604020202020204" pitchFamily="34" charset="0"/>
              <a:buChar char="•"/>
            </a:pPr>
            <a:r>
              <a:rPr lang="en-US" dirty="0">
                <a:solidFill>
                  <a:schemeClr val="bg1"/>
                </a:solidFill>
                <a:latin typeface="Century Gothic" panose="020B0502020202020204" pitchFamily="34" charset="0"/>
              </a:rPr>
              <a:t>All Oregon community colleges: -5%</a:t>
            </a:r>
          </a:p>
          <a:p>
            <a:pPr marL="285750" indent="-285750">
              <a:buFont typeface="Arial" panose="020B0604020202020204" pitchFamily="34" charset="0"/>
              <a:buChar char="•"/>
            </a:pPr>
            <a:r>
              <a:rPr lang="en-US" dirty="0">
                <a:solidFill>
                  <a:schemeClr val="bg1"/>
                </a:solidFill>
                <a:latin typeface="Century Gothic" panose="020B0502020202020204" pitchFamily="34" charset="0"/>
              </a:rPr>
              <a:t>Oregon Guided Pathways comparators: +4%</a:t>
            </a:r>
          </a:p>
          <a:p>
            <a:endParaRPr lang="en-US" b="1" dirty="0">
              <a:solidFill>
                <a:schemeClr val="bg1"/>
              </a:solidFill>
              <a:latin typeface="Century Gothic" panose="020B0502020202020204" pitchFamily="34" charset="0"/>
            </a:endParaRPr>
          </a:p>
          <a:p>
            <a:r>
              <a:rPr lang="en-US" b="1" dirty="0">
                <a:solidFill>
                  <a:schemeClr val="bg1"/>
                </a:solidFill>
                <a:latin typeface="Century Gothic" panose="020B0502020202020204" pitchFamily="34" charset="0"/>
              </a:rPr>
              <a:t>Observations </a:t>
            </a:r>
            <a:r>
              <a:rPr lang="en-US" dirty="0">
                <a:solidFill>
                  <a:schemeClr val="bg1"/>
                </a:solidFill>
                <a:latin typeface="Century Gothic" panose="020B0502020202020204" pitchFamily="34" charset="0"/>
              </a:rPr>
              <a:t> </a:t>
            </a:r>
          </a:p>
          <a:p>
            <a:pPr marL="285750" indent="-285750">
              <a:buFont typeface="Arial" panose="020B0604020202020204" pitchFamily="34" charset="0"/>
              <a:buChar char="•"/>
            </a:pPr>
            <a:r>
              <a:rPr lang="en-US" dirty="0">
                <a:solidFill>
                  <a:schemeClr val="bg1"/>
                </a:solidFill>
                <a:latin typeface="Century Gothic" panose="020B0502020202020204" pitchFamily="34" charset="0"/>
              </a:rPr>
              <a:t>Overall rate: 21%</a:t>
            </a:r>
          </a:p>
          <a:p>
            <a:pPr marL="742950" lvl="1" indent="-285750">
              <a:buFont typeface="Century Gothic" panose="020B0502020202020204" pitchFamily="34" charset="0"/>
              <a:buChar char="―"/>
            </a:pPr>
            <a:r>
              <a:rPr lang="en-US" dirty="0">
                <a:solidFill>
                  <a:schemeClr val="bg1"/>
                </a:solidFill>
                <a:latin typeface="Century Gothic" panose="020B0502020202020204" pitchFamily="34" charset="0"/>
              </a:rPr>
              <a:t>BILAPOC students: 21%</a:t>
            </a:r>
          </a:p>
          <a:p>
            <a:pPr marL="742950" lvl="1" indent="-285750">
              <a:buFont typeface="Century Gothic" panose="020B0502020202020204" pitchFamily="34" charset="0"/>
              <a:buChar char="―"/>
            </a:pPr>
            <a:r>
              <a:rPr lang="en-US" dirty="0">
                <a:solidFill>
                  <a:schemeClr val="bg1"/>
                </a:solidFill>
                <a:latin typeface="Century Gothic" panose="020B0502020202020204" pitchFamily="34" charset="0"/>
              </a:rPr>
              <a:t>Pell: 15%</a:t>
            </a:r>
          </a:p>
          <a:p>
            <a:pPr marL="742950" lvl="1" indent="-285750">
              <a:buFont typeface="Century Gothic" panose="020B0502020202020204" pitchFamily="34" charset="0"/>
              <a:buChar char="―"/>
            </a:pPr>
            <a:r>
              <a:rPr lang="en-US" dirty="0">
                <a:solidFill>
                  <a:schemeClr val="bg1"/>
                </a:solidFill>
                <a:latin typeface="Century Gothic" panose="020B0502020202020204" pitchFamily="34" charset="0"/>
              </a:rPr>
              <a:t>First Generation: 15%</a:t>
            </a:r>
          </a:p>
          <a:p>
            <a:pPr marL="742950" lvl="1" indent="-285750">
              <a:buFont typeface="Century Gothic" panose="020B0502020202020204" pitchFamily="34" charset="0"/>
              <a:buChar char="―"/>
            </a:pPr>
            <a:r>
              <a:rPr lang="en-US" dirty="0">
                <a:solidFill>
                  <a:schemeClr val="bg1"/>
                </a:solidFill>
                <a:latin typeface="Century Gothic" panose="020B0502020202020204" pitchFamily="34" charset="0"/>
              </a:rPr>
              <a:t>Veterans : 13%</a:t>
            </a:r>
          </a:p>
        </p:txBody>
      </p:sp>
    </p:spTree>
    <p:extLst>
      <p:ext uri="{BB962C8B-B14F-4D97-AF65-F5344CB8AC3E}">
        <p14:creationId xmlns:p14="http://schemas.microsoft.com/office/powerpoint/2010/main" val="38867338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5" end="5"/>
                                            </p:txEl>
                                          </p:spTgt>
                                        </p:tgtEl>
                                        <p:attrNameLst>
                                          <p:attrName>style.visibility</p:attrName>
                                        </p:attrNameLst>
                                      </p:cBhvr>
                                      <p:to>
                                        <p:strVal val="visible"/>
                                      </p:to>
                                    </p:set>
                                    <p:animEffect transition="in" filter="fade">
                                      <p:cBhvr>
                                        <p:cTn id="12"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COCC_pp_slide_2020_blueback_circles.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TextBox 2">
            <a:extLst>
              <a:ext uri="{FF2B5EF4-FFF2-40B4-BE49-F238E27FC236}">
                <a16:creationId xmlns:a16="http://schemas.microsoft.com/office/drawing/2014/main" id="{B71C5299-834B-40F3-9245-3F3BDD2FA13B}"/>
              </a:ext>
            </a:extLst>
          </p:cNvPr>
          <p:cNvSpPr txBox="1"/>
          <p:nvPr/>
        </p:nvSpPr>
        <p:spPr>
          <a:xfrm>
            <a:off x="1203483" y="1495485"/>
            <a:ext cx="6923247" cy="4154984"/>
          </a:xfrm>
          <a:prstGeom prst="rect">
            <a:avLst/>
          </a:prstGeom>
          <a:noFill/>
        </p:spPr>
        <p:txBody>
          <a:bodyPr wrap="square" rtlCol="0">
            <a:spAutoFit/>
          </a:bodyPr>
          <a:lstStyle/>
          <a:p>
            <a:pPr algn="ctr"/>
            <a:r>
              <a:rPr lang="en-US" sz="2400" b="1" dirty="0">
                <a:solidFill>
                  <a:schemeClr val="bg1"/>
                </a:solidFill>
                <a:effectLst/>
                <a:latin typeface="Century Gothic" panose="020B0502020202020204" pitchFamily="34" charset="0"/>
                <a:ea typeface="DengXian" panose="02010600030101010101" pitchFamily="2" charset="-122"/>
                <a:cs typeface="Times New Roman" panose="02020603050405020304" pitchFamily="18" charset="0"/>
              </a:rPr>
              <a:t>Access</a:t>
            </a:r>
          </a:p>
          <a:p>
            <a:pPr algn="ctr"/>
            <a:r>
              <a:rPr lang="en-US" sz="2400" dirty="0">
                <a:solidFill>
                  <a:schemeClr val="bg1"/>
                </a:solidFill>
                <a:latin typeface="Century Gothic" panose="020B0502020202020204" pitchFamily="34" charset="0"/>
              </a:rPr>
              <a:t>COCC expands access by providing students with equitable opportunities and the resources needed to achieve their goals.</a:t>
            </a:r>
          </a:p>
          <a:p>
            <a:endParaRPr lang="en-US" sz="2400" dirty="0">
              <a:solidFill>
                <a:schemeClr val="bg1"/>
              </a:solidFill>
              <a:latin typeface="Century Gothic" panose="020B0502020202020204" pitchFamily="34" charset="0"/>
              <a:ea typeface="DengXian" panose="02010600030101010101" pitchFamily="2" charset="-122"/>
              <a:cs typeface="Times New Roman" panose="02020603050405020304" pitchFamily="18" charset="0"/>
            </a:endParaRPr>
          </a:p>
          <a:p>
            <a:pPr algn="ctr"/>
            <a:r>
              <a:rPr lang="en-US" sz="2400" dirty="0">
                <a:solidFill>
                  <a:schemeClr val="bg1"/>
                </a:solidFill>
                <a:latin typeface="Century Gothic" panose="020B0502020202020204" pitchFamily="34" charset="0"/>
                <a:ea typeface="DengXian" panose="02010600030101010101" pitchFamily="2" charset="-122"/>
                <a:cs typeface="Times New Roman" panose="02020603050405020304" pitchFamily="18" charset="0"/>
              </a:rPr>
              <a:t>Indicators:</a:t>
            </a:r>
          </a:p>
          <a:p>
            <a:pPr algn="ctr"/>
            <a:r>
              <a:rPr lang="en-US" sz="2400" dirty="0">
                <a:solidFill>
                  <a:schemeClr val="bg1"/>
                </a:solidFill>
                <a:latin typeface="Century Gothic" panose="020B0502020202020204" pitchFamily="34" charset="0"/>
                <a:ea typeface="DengXian" panose="02010600030101010101" pitchFamily="2" charset="-122"/>
                <a:cs typeface="Times New Roman" panose="02020603050405020304" pitchFamily="18" charset="0"/>
              </a:rPr>
              <a:t>In-District Penetration Rate</a:t>
            </a:r>
          </a:p>
          <a:p>
            <a:pPr algn="ctr"/>
            <a:r>
              <a:rPr lang="en-US" sz="2400" dirty="0">
                <a:solidFill>
                  <a:schemeClr val="bg1"/>
                </a:solidFill>
                <a:latin typeface="Century Gothic" panose="020B0502020202020204" pitchFamily="34" charset="0"/>
                <a:ea typeface="DengXian" panose="02010600030101010101" pitchFamily="2" charset="-122"/>
                <a:cs typeface="Times New Roman" panose="02020603050405020304" pitchFamily="18" charset="0"/>
              </a:rPr>
              <a:t>In-District Tuition &amp; Fees</a:t>
            </a:r>
          </a:p>
          <a:p>
            <a:pPr algn="ctr"/>
            <a:r>
              <a:rPr lang="en-US" sz="2400" dirty="0">
                <a:solidFill>
                  <a:schemeClr val="bg1"/>
                </a:solidFill>
                <a:latin typeface="Century Gothic" panose="020B0502020202020204" pitchFamily="34" charset="0"/>
                <a:ea typeface="DengXian" panose="02010600030101010101" pitchFamily="2" charset="-122"/>
                <a:cs typeface="Times New Roman" panose="02020603050405020304" pitchFamily="18" charset="0"/>
              </a:rPr>
              <a:t>Underrepresented Students </a:t>
            </a:r>
          </a:p>
          <a:p>
            <a:pPr algn="ctr"/>
            <a:r>
              <a:rPr lang="en-US" sz="2400" dirty="0">
                <a:solidFill>
                  <a:schemeClr val="bg1"/>
                </a:solidFill>
                <a:latin typeface="Century Gothic" panose="020B0502020202020204" pitchFamily="34" charset="0"/>
                <a:ea typeface="DengXian" panose="02010600030101010101" pitchFamily="2" charset="-122"/>
                <a:cs typeface="Times New Roman" panose="02020603050405020304" pitchFamily="18" charset="0"/>
              </a:rPr>
              <a:t>Online Courses and Programs</a:t>
            </a:r>
          </a:p>
          <a:p>
            <a:pPr algn="ctr"/>
            <a:endParaRPr lang="en-US" sz="2400" b="1" dirty="0">
              <a:solidFill>
                <a:schemeClr val="bg1"/>
              </a:solidFill>
              <a:latin typeface="Century Gothic" panose="020B0502020202020204" pitchFamily="34" charset="0"/>
            </a:endParaRPr>
          </a:p>
        </p:txBody>
      </p:sp>
    </p:spTree>
    <p:extLst>
      <p:ext uri="{BB962C8B-B14F-4D97-AF65-F5344CB8AC3E}">
        <p14:creationId xmlns:p14="http://schemas.microsoft.com/office/powerpoint/2010/main" val="26504528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94FC12C-0847-4F32-A054-FCEDE6157B30}"/>
              </a:ext>
            </a:extLst>
          </p:cNvPr>
          <p:cNvSpPr/>
          <p:nvPr/>
        </p:nvSpPr>
        <p:spPr>
          <a:xfrm>
            <a:off x="0" y="0"/>
            <a:ext cx="1564477" cy="6858000"/>
          </a:xfrm>
          <a:prstGeom prst="rect">
            <a:avLst/>
          </a:prstGeom>
          <a:solidFill>
            <a:srgbClr val="C9E2E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D7E9F1"/>
              </a:solidFill>
            </a:endParaRPr>
          </a:p>
        </p:txBody>
      </p:sp>
      <p:sp>
        <p:nvSpPr>
          <p:cNvPr id="4" name="Rectangle 3">
            <a:extLst>
              <a:ext uri="{FF2B5EF4-FFF2-40B4-BE49-F238E27FC236}">
                <a16:creationId xmlns:a16="http://schemas.microsoft.com/office/drawing/2014/main" id="{1AA970F3-24F2-4EA2-8BFE-1CF58C1FB340}"/>
              </a:ext>
            </a:extLst>
          </p:cNvPr>
          <p:cNvSpPr/>
          <p:nvPr/>
        </p:nvSpPr>
        <p:spPr>
          <a:xfrm>
            <a:off x="1564478" y="0"/>
            <a:ext cx="7579522" cy="6858000"/>
          </a:xfrm>
          <a:prstGeom prst="rect">
            <a:avLst/>
          </a:prstGeom>
          <a:solidFill>
            <a:srgbClr val="2C698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A40ABDAE-4275-4A74-8F56-864466B88B2A}"/>
              </a:ext>
            </a:extLst>
          </p:cNvPr>
          <p:cNvSpPr txBox="1"/>
          <p:nvPr/>
        </p:nvSpPr>
        <p:spPr>
          <a:xfrm rot="16200000">
            <a:off x="-2115656" y="2967336"/>
            <a:ext cx="6858001" cy="923330"/>
          </a:xfrm>
          <a:prstGeom prst="rect">
            <a:avLst/>
          </a:prstGeom>
          <a:noFill/>
        </p:spPr>
        <p:txBody>
          <a:bodyPr wrap="square" rtlCol="0">
            <a:spAutoFit/>
          </a:bodyPr>
          <a:lstStyle/>
          <a:p>
            <a:pPr algn="ctr"/>
            <a:r>
              <a:rPr lang="en-US" sz="5400" b="1" dirty="0">
                <a:solidFill>
                  <a:srgbClr val="2C6983"/>
                </a:solidFill>
                <a:latin typeface="Century Gothic" panose="020B0502020202020204" pitchFamily="34" charset="0"/>
              </a:rPr>
              <a:t>ACCESS</a:t>
            </a:r>
          </a:p>
        </p:txBody>
      </p:sp>
      <p:sp>
        <p:nvSpPr>
          <p:cNvPr id="9" name="TextBox 8">
            <a:extLst>
              <a:ext uri="{FF2B5EF4-FFF2-40B4-BE49-F238E27FC236}">
                <a16:creationId xmlns:a16="http://schemas.microsoft.com/office/drawing/2014/main" id="{6ED01FC0-D7C9-4472-A0BE-EF6888CD419B}"/>
              </a:ext>
            </a:extLst>
          </p:cNvPr>
          <p:cNvSpPr txBox="1"/>
          <p:nvPr/>
        </p:nvSpPr>
        <p:spPr>
          <a:xfrm>
            <a:off x="1847088" y="1069848"/>
            <a:ext cx="6999218" cy="461665"/>
          </a:xfrm>
          <a:prstGeom prst="rect">
            <a:avLst/>
          </a:prstGeom>
          <a:noFill/>
        </p:spPr>
        <p:txBody>
          <a:bodyPr wrap="square" rtlCol="0">
            <a:spAutoFit/>
          </a:bodyPr>
          <a:lstStyle/>
          <a:p>
            <a:pPr algn="ctr">
              <a:spcAft>
                <a:spcPts val="1200"/>
              </a:spcAft>
            </a:pPr>
            <a:r>
              <a:rPr lang="en-US" sz="2400" b="1" dirty="0">
                <a:solidFill>
                  <a:schemeClr val="bg1"/>
                </a:solidFill>
                <a:latin typeface="Century Gothic" panose="020B0502020202020204" pitchFamily="34" charset="0"/>
                <a:ea typeface="DengXian" panose="02010600030101010101" pitchFamily="2" charset="-122"/>
                <a:cs typeface="Times New Roman" panose="02020603050405020304" pitchFamily="18" charset="0"/>
              </a:rPr>
              <a:t>In-District Penetration Rate</a:t>
            </a:r>
          </a:p>
        </p:txBody>
      </p:sp>
      <p:sp>
        <p:nvSpPr>
          <p:cNvPr id="7" name="TextBox 6">
            <a:extLst>
              <a:ext uri="{FF2B5EF4-FFF2-40B4-BE49-F238E27FC236}">
                <a16:creationId xmlns:a16="http://schemas.microsoft.com/office/drawing/2014/main" id="{55D5BEB4-FD6D-4799-B91C-1C894D0D5252}"/>
              </a:ext>
            </a:extLst>
          </p:cNvPr>
          <p:cNvSpPr txBox="1"/>
          <p:nvPr/>
        </p:nvSpPr>
        <p:spPr>
          <a:xfrm>
            <a:off x="3622672" y="4445955"/>
            <a:ext cx="3448050" cy="371475"/>
          </a:xfrm>
          <a:prstGeom prst="rect">
            <a:avLst/>
          </a:prstGeom>
          <a:noFill/>
        </p:spPr>
        <p:txBody>
          <a:bodyPr wrap="square" rtlCol="0">
            <a:spAutoFit/>
          </a:bodyPr>
          <a:lstStyle/>
          <a:p>
            <a:pPr algn="ctr"/>
            <a:r>
              <a:rPr lang="en-US" b="1" dirty="0">
                <a:solidFill>
                  <a:schemeClr val="bg1"/>
                </a:solidFill>
                <a:latin typeface="Century Gothic" panose="020B0502020202020204" pitchFamily="34" charset="0"/>
              </a:rPr>
              <a:t>Target</a:t>
            </a:r>
          </a:p>
        </p:txBody>
      </p:sp>
      <p:graphicFrame>
        <p:nvGraphicFramePr>
          <p:cNvPr id="3" name="Table 5">
            <a:extLst>
              <a:ext uri="{FF2B5EF4-FFF2-40B4-BE49-F238E27FC236}">
                <a16:creationId xmlns:a16="http://schemas.microsoft.com/office/drawing/2014/main" id="{7E0574D3-1C85-4C0D-A53E-9FD61E4A8773}"/>
              </a:ext>
            </a:extLst>
          </p:cNvPr>
          <p:cNvGraphicFramePr>
            <a:graphicFrameLocks noGrp="1"/>
          </p:cNvGraphicFramePr>
          <p:nvPr>
            <p:extLst>
              <p:ext uri="{D42A27DB-BD31-4B8C-83A1-F6EECF244321}">
                <p14:modId xmlns:p14="http://schemas.microsoft.com/office/powerpoint/2010/main" val="4096048013"/>
              </p:ext>
            </p:extLst>
          </p:nvPr>
        </p:nvGraphicFramePr>
        <p:xfrm>
          <a:off x="2306239" y="1892747"/>
          <a:ext cx="6096000" cy="1752600"/>
        </p:xfrm>
        <a:graphic>
          <a:graphicData uri="http://schemas.openxmlformats.org/drawingml/2006/table">
            <a:tbl>
              <a:tblPr firstRow="1" bandRow="1">
                <a:tableStyleId>{5C22544A-7EE6-4342-B048-85BDC9FD1C3A}</a:tableStyleId>
              </a:tblPr>
              <a:tblGrid>
                <a:gridCol w="1524000">
                  <a:extLst>
                    <a:ext uri="{9D8B030D-6E8A-4147-A177-3AD203B41FA5}">
                      <a16:colId xmlns:a16="http://schemas.microsoft.com/office/drawing/2014/main" val="3964864436"/>
                    </a:ext>
                  </a:extLst>
                </a:gridCol>
                <a:gridCol w="1524000">
                  <a:extLst>
                    <a:ext uri="{9D8B030D-6E8A-4147-A177-3AD203B41FA5}">
                      <a16:colId xmlns:a16="http://schemas.microsoft.com/office/drawing/2014/main" val="3626346164"/>
                    </a:ext>
                  </a:extLst>
                </a:gridCol>
                <a:gridCol w="1524000">
                  <a:extLst>
                    <a:ext uri="{9D8B030D-6E8A-4147-A177-3AD203B41FA5}">
                      <a16:colId xmlns:a16="http://schemas.microsoft.com/office/drawing/2014/main" val="1324033251"/>
                    </a:ext>
                  </a:extLst>
                </a:gridCol>
                <a:gridCol w="1524000">
                  <a:extLst>
                    <a:ext uri="{9D8B030D-6E8A-4147-A177-3AD203B41FA5}">
                      <a16:colId xmlns:a16="http://schemas.microsoft.com/office/drawing/2014/main" val="1530792081"/>
                    </a:ext>
                  </a:extLst>
                </a:gridCol>
              </a:tblGrid>
              <a:tr h="370840">
                <a:tc>
                  <a:txBody>
                    <a:bodyPr/>
                    <a:lstStyle/>
                    <a:p>
                      <a:pPr algn="ctr"/>
                      <a:r>
                        <a:rPr lang="en-US" dirty="0">
                          <a:solidFill>
                            <a:sysClr val="windowText" lastClr="000000"/>
                          </a:solidFill>
                          <a:latin typeface="Century Gothic" panose="020B0502020202020204" pitchFamily="34" charset="0"/>
                        </a:rPr>
                        <a:t>Academic Year</a:t>
                      </a:r>
                    </a:p>
                  </a:txBody>
                  <a:tcP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D7E9F1"/>
                    </a:solidFill>
                  </a:tcPr>
                </a:tc>
                <a:tc>
                  <a:txBody>
                    <a:bodyPr/>
                    <a:lstStyle/>
                    <a:p>
                      <a:pPr algn="ctr"/>
                      <a:r>
                        <a:rPr lang="en-US" dirty="0">
                          <a:solidFill>
                            <a:sysClr val="windowText" lastClr="000000"/>
                          </a:solidFill>
                          <a:latin typeface="Century Gothic" panose="020B0502020202020204" pitchFamily="34" charset="0"/>
                        </a:rPr>
                        <a:t>District Population</a:t>
                      </a:r>
                    </a:p>
                  </a:txBody>
                  <a:tcP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D7E9F1"/>
                    </a:solidFill>
                  </a:tcPr>
                </a:tc>
                <a:tc>
                  <a:txBody>
                    <a:bodyPr/>
                    <a:lstStyle/>
                    <a:p>
                      <a:pPr algn="ctr"/>
                      <a:r>
                        <a:rPr lang="en-US" dirty="0">
                          <a:solidFill>
                            <a:sysClr val="windowText" lastClr="000000"/>
                          </a:solidFill>
                          <a:latin typeface="Century Gothic" panose="020B0502020202020204" pitchFamily="34" charset="0"/>
                        </a:rPr>
                        <a:t>COCC Enrollment</a:t>
                      </a:r>
                    </a:p>
                  </a:txBody>
                  <a:tcP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D7E9F1"/>
                    </a:solidFill>
                  </a:tcPr>
                </a:tc>
                <a:tc>
                  <a:txBody>
                    <a:bodyPr/>
                    <a:lstStyle/>
                    <a:p>
                      <a:pPr algn="ctr"/>
                      <a:r>
                        <a:rPr lang="en-US" dirty="0">
                          <a:solidFill>
                            <a:sysClr val="windowText" lastClr="000000"/>
                          </a:solidFill>
                          <a:latin typeface="Century Gothic" panose="020B0502020202020204" pitchFamily="34" charset="0"/>
                        </a:rPr>
                        <a:t>Penetration Rate</a:t>
                      </a:r>
                    </a:p>
                  </a:txBody>
                  <a:tcP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D7E9F1"/>
                    </a:solidFill>
                  </a:tcPr>
                </a:tc>
                <a:extLst>
                  <a:ext uri="{0D108BD9-81ED-4DB2-BD59-A6C34878D82A}">
                    <a16:rowId xmlns:a16="http://schemas.microsoft.com/office/drawing/2014/main" val="315443003"/>
                  </a:ext>
                </a:extLst>
              </a:tr>
              <a:tr h="370840">
                <a:tc>
                  <a:txBody>
                    <a:bodyPr/>
                    <a:lstStyle/>
                    <a:p>
                      <a:pPr algn="ctr"/>
                      <a:r>
                        <a:rPr lang="en-US" dirty="0">
                          <a:latin typeface="Century Gothic" panose="020B0502020202020204" pitchFamily="34" charset="0"/>
                        </a:rPr>
                        <a:t>2021-22</a:t>
                      </a:r>
                    </a:p>
                  </a:txBody>
                  <a:tcP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dirty="0">
                          <a:latin typeface="Century Gothic" panose="020B0502020202020204" pitchFamily="34" charset="0"/>
                        </a:rPr>
                        <a:t>210,845</a:t>
                      </a:r>
                    </a:p>
                  </a:txBody>
                  <a:tcP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dirty="0">
                          <a:latin typeface="Century Gothic" panose="020B0502020202020204" pitchFamily="34" charset="0"/>
                        </a:rPr>
                        <a:t>11,837</a:t>
                      </a:r>
                    </a:p>
                  </a:txBody>
                  <a:tcP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dirty="0">
                          <a:latin typeface="Century Gothic" panose="020B0502020202020204" pitchFamily="34" charset="0"/>
                        </a:rPr>
                        <a:t>5.8%</a:t>
                      </a:r>
                    </a:p>
                  </a:txBody>
                  <a:tcP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633528664"/>
                  </a:ext>
                </a:extLst>
              </a:tr>
              <a:tr h="370840">
                <a:tc>
                  <a:txBody>
                    <a:bodyPr/>
                    <a:lstStyle/>
                    <a:p>
                      <a:pPr algn="ctr"/>
                      <a:r>
                        <a:rPr lang="en-US" dirty="0">
                          <a:latin typeface="Century Gothic" panose="020B0502020202020204" pitchFamily="34" charset="0"/>
                        </a:rPr>
                        <a:t>2022-23</a:t>
                      </a:r>
                    </a:p>
                  </a:txBody>
                  <a:tcP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dirty="0">
                          <a:latin typeface="Century Gothic" panose="020B0502020202020204" pitchFamily="34" charset="0"/>
                        </a:rPr>
                        <a:t>218,492</a:t>
                      </a:r>
                    </a:p>
                  </a:txBody>
                  <a:tcP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dirty="0">
                          <a:latin typeface="Century Gothic" panose="020B0502020202020204" pitchFamily="34" charset="0"/>
                        </a:rPr>
                        <a:t>12,041</a:t>
                      </a:r>
                    </a:p>
                  </a:txBody>
                  <a:tcP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dirty="0">
                          <a:latin typeface="Century Gothic" panose="020B0502020202020204" pitchFamily="34" charset="0"/>
                        </a:rPr>
                        <a:t>5.6%</a:t>
                      </a:r>
                    </a:p>
                  </a:txBody>
                  <a:tcP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837160718"/>
                  </a:ext>
                </a:extLst>
              </a:tr>
              <a:tr h="370840">
                <a:tc>
                  <a:txBody>
                    <a:bodyPr/>
                    <a:lstStyle/>
                    <a:p>
                      <a:pPr algn="ctr"/>
                      <a:r>
                        <a:rPr lang="en-US" dirty="0">
                          <a:latin typeface="Century Gothic" panose="020B0502020202020204" pitchFamily="34" charset="0"/>
                        </a:rPr>
                        <a:t>2023-24</a:t>
                      </a:r>
                    </a:p>
                  </a:txBody>
                  <a:tcP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dirty="0">
                          <a:latin typeface="Century Gothic" panose="020B0502020202020204" pitchFamily="34" charset="0"/>
                        </a:rPr>
                        <a:t>224,915</a:t>
                      </a:r>
                    </a:p>
                  </a:txBody>
                  <a:tcP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dirty="0">
                          <a:latin typeface="Century Gothic" panose="020B0502020202020204" pitchFamily="34" charset="0"/>
                        </a:rPr>
                        <a:t>12,661</a:t>
                      </a:r>
                    </a:p>
                  </a:txBody>
                  <a:tcP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dirty="0">
                          <a:latin typeface="Century Gothic" panose="020B0502020202020204" pitchFamily="34" charset="0"/>
                        </a:rPr>
                        <a:t>5.8%</a:t>
                      </a:r>
                    </a:p>
                  </a:txBody>
                  <a:tcP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6011439"/>
                  </a:ext>
                </a:extLst>
              </a:tr>
            </a:tbl>
          </a:graphicData>
        </a:graphic>
      </p:graphicFrame>
      <p:graphicFrame>
        <p:nvGraphicFramePr>
          <p:cNvPr id="10" name="Table 9">
            <a:extLst>
              <a:ext uri="{FF2B5EF4-FFF2-40B4-BE49-F238E27FC236}">
                <a16:creationId xmlns:a16="http://schemas.microsoft.com/office/drawing/2014/main" id="{8DD255A1-0D85-438A-93E6-B1DD7B7EBEDF}"/>
              </a:ext>
            </a:extLst>
          </p:cNvPr>
          <p:cNvGraphicFramePr>
            <a:graphicFrameLocks noGrp="1"/>
          </p:cNvGraphicFramePr>
          <p:nvPr>
            <p:extLst>
              <p:ext uri="{D42A27DB-BD31-4B8C-83A1-F6EECF244321}">
                <p14:modId xmlns:p14="http://schemas.microsoft.com/office/powerpoint/2010/main" val="3080214376"/>
              </p:ext>
            </p:extLst>
          </p:nvPr>
        </p:nvGraphicFramePr>
        <p:xfrm>
          <a:off x="2199040" y="5006726"/>
          <a:ext cx="6310398" cy="1066800"/>
        </p:xfrm>
        <a:graphic>
          <a:graphicData uri="http://schemas.openxmlformats.org/drawingml/2006/table">
            <a:tbl>
              <a:tblPr firstRow="1" firstCol="1" bandRow="1">
                <a:tableStyleId>{5C22544A-7EE6-4342-B048-85BDC9FD1C3A}</a:tableStyleId>
              </a:tblPr>
              <a:tblGrid>
                <a:gridCol w="1025525">
                  <a:extLst>
                    <a:ext uri="{9D8B030D-6E8A-4147-A177-3AD203B41FA5}">
                      <a16:colId xmlns:a16="http://schemas.microsoft.com/office/drawing/2014/main" val="1384769733"/>
                    </a:ext>
                  </a:extLst>
                </a:gridCol>
                <a:gridCol w="1261513">
                  <a:extLst>
                    <a:ext uri="{9D8B030D-6E8A-4147-A177-3AD203B41FA5}">
                      <a16:colId xmlns:a16="http://schemas.microsoft.com/office/drawing/2014/main" val="1803123695"/>
                    </a:ext>
                  </a:extLst>
                </a:gridCol>
                <a:gridCol w="1371600">
                  <a:extLst>
                    <a:ext uri="{9D8B030D-6E8A-4147-A177-3AD203B41FA5}">
                      <a16:colId xmlns:a16="http://schemas.microsoft.com/office/drawing/2014/main" val="3653681391"/>
                    </a:ext>
                  </a:extLst>
                </a:gridCol>
                <a:gridCol w="1314450">
                  <a:extLst>
                    <a:ext uri="{9D8B030D-6E8A-4147-A177-3AD203B41FA5}">
                      <a16:colId xmlns:a16="http://schemas.microsoft.com/office/drawing/2014/main" val="1207140387"/>
                    </a:ext>
                  </a:extLst>
                </a:gridCol>
                <a:gridCol w="1337310">
                  <a:extLst>
                    <a:ext uri="{9D8B030D-6E8A-4147-A177-3AD203B41FA5}">
                      <a16:colId xmlns:a16="http://schemas.microsoft.com/office/drawing/2014/main" val="2172760969"/>
                    </a:ext>
                  </a:extLst>
                </a:gridCol>
              </a:tblGrid>
              <a:tr h="0">
                <a:tc>
                  <a:txBody>
                    <a:bodyPr/>
                    <a:lstStyle/>
                    <a:p>
                      <a:pPr marL="0" marR="0">
                        <a:spcBef>
                          <a:spcPts val="0"/>
                        </a:spcBef>
                        <a:spcAft>
                          <a:spcPts val="0"/>
                        </a:spcAft>
                      </a:pPr>
                      <a:r>
                        <a:rPr lang="en-US" sz="1200" dirty="0">
                          <a:effectLst/>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2C6983"/>
                    </a:solidFill>
                  </a:tcPr>
                </a:tc>
                <a:tc>
                  <a:txBody>
                    <a:bodyPr/>
                    <a:lstStyle/>
                    <a:p>
                      <a:pPr marL="0" marR="0" algn="ctr">
                        <a:spcBef>
                          <a:spcPts val="0"/>
                        </a:spcBef>
                        <a:spcAft>
                          <a:spcPts val="0"/>
                        </a:spcAft>
                      </a:pPr>
                      <a:r>
                        <a:rPr lang="en-US" sz="1400" dirty="0">
                          <a:effectLst/>
                          <a:latin typeface="Century Gothic" panose="020B0502020202020204" pitchFamily="34" charset="0"/>
                        </a:rPr>
                        <a:t>Original</a:t>
                      </a:r>
                      <a:endParaRPr lang="en-US" sz="14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2C6983"/>
                    </a:solidFill>
                  </a:tcPr>
                </a:tc>
                <a:tc gridSpan="3">
                  <a:txBody>
                    <a:bodyPr/>
                    <a:lstStyle/>
                    <a:p>
                      <a:pPr marL="0" marR="0" algn="ctr">
                        <a:spcBef>
                          <a:spcPts val="0"/>
                        </a:spcBef>
                        <a:spcAft>
                          <a:spcPts val="0"/>
                        </a:spcAft>
                      </a:pPr>
                      <a:r>
                        <a:rPr lang="en-US" sz="1400" dirty="0">
                          <a:effectLst/>
                          <a:latin typeface="Century Gothic" panose="020B0502020202020204" pitchFamily="34" charset="0"/>
                        </a:rPr>
                        <a:t>Updated</a:t>
                      </a:r>
                      <a:endParaRPr lang="en-US" sz="14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2C6983"/>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57303095"/>
                  </a:ext>
                </a:extLst>
              </a:tr>
              <a:tr h="0">
                <a:tc>
                  <a:txBody>
                    <a:bodyPr/>
                    <a:lstStyle/>
                    <a:p>
                      <a:pPr marL="0" marR="0">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2C6983"/>
                    </a:solidFill>
                  </a:tcPr>
                </a:tc>
                <a:tc>
                  <a:txBody>
                    <a:bodyPr/>
                    <a:lstStyle/>
                    <a:p>
                      <a:pPr marL="0" marR="0" algn="ctr">
                        <a:spcBef>
                          <a:spcPts val="0"/>
                        </a:spcBef>
                        <a:spcAft>
                          <a:spcPts val="0"/>
                        </a:spcAft>
                      </a:pPr>
                      <a:r>
                        <a:rPr lang="en-US" sz="1400" b="1" dirty="0">
                          <a:solidFill>
                            <a:schemeClr val="bg1"/>
                          </a:solidFill>
                          <a:effectLst/>
                          <a:latin typeface="Century Gothic" panose="020B0502020202020204" pitchFamily="34" charset="0"/>
                        </a:rPr>
                        <a:t>2023-24</a:t>
                      </a:r>
                      <a:endParaRPr lang="en-US" sz="1400" b="1"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en-US" sz="1400" b="1" dirty="0">
                          <a:solidFill>
                            <a:schemeClr val="bg1"/>
                          </a:solidFill>
                          <a:effectLst/>
                          <a:latin typeface="Century Gothic" panose="020B0502020202020204" pitchFamily="34" charset="0"/>
                        </a:rPr>
                        <a:t>2024-25</a:t>
                      </a:r>
                      <a:endParaRPr lang="en-US" sz="1400" b="1"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en-US" sz="1400" b="1" dirty="0">
                          <a:solidFill>
                            <a:schemeClr val="bg1"/>
                          </a:solidFill>
                          <a:effectLst/>
                          <a:latin typeface="Century Gothic" panose="020B0502020202020204" pitchFamily="34" charset="0"/>
                        </a:rPr>
                        <a:t>2025-26</a:t>
                      </a:r>
                      <a:endParaRPr lang="en-US" sz="1400" b="1"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en-US" sz="1400" b="1" dirty="0">
                          <a:solidFill>
                            <a:schemeClr val="bg1"/>
                          </a:solidFill>
                          <a:effectLst/>
                          <a:latin typeface="Century Gothic" panose="020B0502020202020204" pitchFamily="34" charset="0"/>
                        </a:rPr>
                        <a:t>2026-27</a:t>
                      </a:r>
                      <a:endParaRPr lang="en-US" sz="1400" b="1"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26095854"/>
                  </a:ext>
                </a:extLst>
              </a:tr>
              <a:tr h="0">
                <a:tc>
                  <a:txBody>
                    <a:bodyPr/>
                    <a:lstStyle/>
                    <a:p>
                      <a:pPr marL="0" marR="0">
                        <a:spcBef>
                          <a:spcPts val="0"/>
                        </a:spcBef>
                        <a:spcAft>
                          <a:spcPts val="0"/>
                        </a:spcAft>
                      </a:pPr>
                      <a:r>
                        <a:rPr lang="en-US" sz="1200" dirty="0">
                          <a:effectLst/>
                          <a:latin typeface="Century Gothic" panose="020B0502020202020204" pitchFamily="34" charset="0"/>
                        </a:rPr>
                        <a:t>Met</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2C6983"/>
                    </a:solidFill>
                  </a:tcPr>
                </a:tc>
                <a:tc>
                  <a:txBody>
                    <a:bodyPr/>
                    <a:lstStyle/>
                    <a:p>
                      <a:pPr marL="0" marR="0" algn="ctr">
                        <a:spcBef>
                          <a:spcPts val="0"/>
                        </a:spcBef>
                        <a:spcAft>
                          <a:spcPts val="0"/>
                        </a:spcAft>
                      </a:pPr>
                      <a:r>
                        <a:rPr lang="en-US" sz="1400">
                          <a:effectLst/>
                          <a:latin typeface="Century Gothic" panose="020B0502020202020204" pitchFamily="34" charset="0"/>
                          <a:ea typeface="Calibri" panose="020F0502020204030204" pitchFamily="34" charset="0"/>
                          <a:cs typeface="Times New Roman" panose="02020603050405020304" pitchFamily="18" charset="0"/>
                        </a:rPr>
                        <a:t>5.5%</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tc>
                  <a:txBody>
                    <a:bodyPr/>
                    <a:lstStyle/>
                    <a:p>
                      <a:pPr marL="0" marR="0" algn="ctr">
                        <a:spcBef>
                          <a:spcPts val="0"/>
                        </a:spcBef>
                        <a:spcAft>
                          <a:spcPts val="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5.8%</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tc>
                  <a:txBody>
                    <a:bodyPr/>
                    <a:lstStyle/>
                    <a:p>
                      <a:pPr marL="0" marR="0" algn="ctr">
                        <a:spcBef>
                          <a:spcPts val="0"/>
                        </a:spcBef>
                        <a:spcAft>
                          <a:spcPts val="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5.9%</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tc>
                  <a:txBody>
                    <a:bodyPr/>
                    <a:lstStyle/>
                    <a:p>
                      <a:pPr marL="0" marR="0" algn="ctr">
                        <a:spcBef>
                          <a:spcPts val="0"/>
                        </a:spcBef>
                        <a:spcAft>
                          <a:spcPts val="0"/>
                        </a:spcAft>
                      </a:pPr>
                      <a:r>
                        <a:rPr lang="en-US" sz="1400">
                          <a:effectLst/>
                          <a:latin typeface="Century Gothic" panose="020B0502020202020204" pitchFamily="34" charset="0"/>
                          <a:ea typeface="Calibri" panose="020F0502020204030204" pitchFamily="34" charset="0"/>
                          <a:cs typeface="Calibri" panose="020F0502020204030204" pitchFamily="34" charset="0"/>
                        </a:rPr>
                        <a:t>6.0%</a:t>
                      </a:r>
                      <a:endParaRPr lang="en-US" sz="14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extLst>
                  <a:ext uri="{0D108BD9-81ED-4DB2-BD59-A6C34878D82A}">
                    <a16:rowId xmlns:a16="http://schemas.microsoft.com/office/drawing/2014/main" val="3030021269"/>
                  </a:ext>
                </a:extLst>
              </a:tr>
              <a:tr h="0">
                <a:tc>
                  <a:txBody>
                    <a:bodyPr/>
                    <a:lstStyle/>
                    <a:p>
                      <a:pPr marL="0" marR="0">
                        <a:spcBef>
                          <a:spcPts val="0"/>
                        </a:spcBef>
                        <a:spcAft>
                          <a:spcPts val="0"/>
                        </a:spcAft>
                      </a:pPr>
                      <a:r>
                        <a:rPr lang="en-US" sz="1200" dirty="0">
                          <a:effectLst/>
                          <a:latin typeface="Century Gothic" panose="020B0502020202020204" pitchFamily="34" charset="0"/>
                        </a:rPr>
                        <a:t>Almost Met</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2C6983"/>
                    </a:solidFill>
                  </a:tcPr>
                </a:tc>
                <a:tc>
                  <a:txBody>
                    <a:bodyPr/>
                    <a:lstStyle/>
                    <a:p>
                      <a:pPr marL="0" marR="0" algn="ctr">
                        <a:spcBef>
                          <a:spcPts val="0"/>
                        </a:spcBef>
                        <a:spcAft>
                          <a:spcPts val="0"/>
                        </a:spcAft>
                      </a:pPr>
                      <a:r>
                        <a:rPr lang="en-US" sz="1400">
                          <a:effectLst/>
                          <a:latin typeface="Century Gothic" panose="020B0502020202020204" pitchFamily="34" charset="0"/>
                          <a:ea typeface="Calibri" panose="020F0502020204030204" pitchFamily="34" charset="0"/>
                          <a:cs typeface="Times New Roman" panose="02020603050405020304" pitchFamily="18" charset="0"/>
                        </a:rPr>
                        <a:t>5 – 5.4%</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tc>
                  <a:txBody>
                    <a:bodyPr/>
                    <a:lstStyle/>
                    <a:p>
                      <a:pPr marL="0" marR="0" algn="ctr">
                        <a:spcBef>
                          <a:spcPts val="0"/>
                        </a:spcBef>
                        <a:spcAft>
                          <a:spcPts val="0"/>
                        </a:spcAft>
                      </a:pPr>
                      <a:r>
                        <a:rPr lang="en-US" sz="1400">
                          <a:effectLst/>
                          <a:latin typeface="Century Gothic" panose="020B0502020202020204" pitchFamily="34" charset="0"/>
                          <a:ea typeface="Calibri" panose="020F0502020204030204" pitchFamily="34" charset="0"/>
                          <a:cs typeface="Times New Roman" panose="02020603050405020304" pitchFamily="18" charset="0"/>
                        </a:rPr>
                        <a:t>5.4 – 5.7%</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tc>
                  <a:txBody>
                    <a:bodyPr/>
                    <a:lstStyle/>
                    <a:p>
                      <a:pPr marL="0" marR="0" algn="ctr">
                        <a:spcBef>
                          <a:spcPts val="0"/>
                        </a:spcBef>
                        <a:spcAft>
                          <a:spcPts val="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5.5 – 5.8%</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tc>
                  <a:txBody>
                    <a:bodyPr/>
                    <a:lstStyle/>
                    <a:p>
                      <a:pPr marL="0" marR="0" algn="ctr">
                        <a:spcBef>
                          <a:spcPts val="0"/>
                        </a:spcBef>
                        <a:spcAft>
                          <a:spcPts val="0"/>
                        </a:spcAft>
                      </a:pPr>
                      <a:r>
                        <a:rPr lang="en-US" sz="1400" dirty="0">
                          <a:effectLst/>
                          <a:latin typeface="Century Gothic" panose="020B0502020202020204" pitchFamily="34" charset="0"/>
                          <a:ea typeface="Calibri" panose="020F0502020204030204" pitchFamily="34" charset="0"/>
                          <a:cs typeface="Calibri" panose="020F0502020204030204" pitchFamily="34" charset="0"/>
                        </a:rPr>
                        <a:t>5.6 – 5.9%</a:t>
                      </a:r>
                      <a:endParaRPr lang="en-US" sz="14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extLst>
                  <a:ext uri="{0D108BD9-81ED-4DB2-BD59-A6C34878D82A}">
                    <a16:rowId xmlns:a16="http://schemas.microsoft.com/office/drawing/2014/main" val="1120718135"/>
                  </a:ext>
                </a:extLst>
              </a:tr>
              <a:tr h="0">
                <a:tc>
                  <a:txBody>
                    <a:bodyPr/>
                    <a:lstStyle/>
                    <a:p>
                      <a:pPr marL="0" marR="0">
                        <a:spcBef>
                          <a:spcPts val="0"/>
                        </a:spcBef>
                        <a:spcAft>
                          <a:spcPts val="0"/>
                        </a:spcAft>
                      </a:pPr>
                      <a:r>
                        <a:rPr lang="en-US" sz="1200" dirty="0">
                          <a:effectLst/>
                          <a:latin typeface="Century Gothic" panose="020B0502020202020204" pitchFamily="34" charset="0"/>
                        </a:rPr>
                        <a:t>Not Met</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2C6983"/>
                    </a:solidFill>
                  </a:tcPr>
                </a:tc>
                <a:tc>
                  <a:txBody>
                    <a:bodyPr/>
                    <a:lstStyle/>
                    <a:p>
                      <a:pPr marL="0" marR="0" algn="ctr">
                        <a:spcBef>
                          <a:spcPts val="0"/>
                        </a:spcBef>
                        <a:spcAft>
                          <a:spcPts val="0"/>
                        </a:spcAft>
                      </a:pPr>
                      <a:r>
                        <a:rPr lang="en-US" sz="1400">
                          <a:effectLst/>
                          <a:latin typeface="Century Gothic" panose="020B0502020202020204" pitchFamily="34" charset="0"/>
                          <a:ea typeface="Calibri" panose="020F0502020204030204" pitchFamily="34" charset="0"/>
                          <a:cs typeface="Times New Roman" panose="02020603050405020304" pitchFamily="18" charset="0"/>
                        </a:rPr>
                        <a:t>Below 5.0%</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tc>
                  <a:txBody>
                    <a:bodyPr/>
                    <a:lstStyle/>
                    <a:p>
                      <a:pPr marL="0" marR="0" algn="ctr">
                        <a:spcBef>
                          <a:spcPts val="0"/>
                        </a:spcBef>
                        <a:spcAft>
                          <a:spcPts val="0"/>
                        </a:spcAft>
                      </a:pPr>
                      <a:r>
                        <a:rPr lang="en-US" sz="1400">
                          <a:effectLst/>
                          <a:latin typeface="Century Gothic" panose="020B0502020202020204" pitchFamily="34" charset="0"/>
                          <a:ea typeface="Calibri" panose="020F0502020204030204" pitchFamily="34" charset="0"/>
                          <a:cs typeface="Times New Roman" panose="02020603050405020304" pitchFamily="18" charset="0"/>
                        </a:rPr>
                        <a:t>Below 5.4%</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tc>
                  <a:txBody>
                    <a:bodyPr/>
                    <a:lstStyle/>
                    <a:p>
                      <a:pPr marL="0" marR="0" algn="ctr">
                        <a:spcBef>
                          <a:spcPts val="0"/>
                        </a:spcBef>
                        <a:spcAft>
                          <a:spcPts val="0"/>
                        </a:spcAft>
                      </a:pPr>
                      <a:r>
                        <a:rPr lang="en-US" sz="1400">
                          <a:effectLst/>
                          <a:latin typeface="Century Gothic" panose="020B0502020202020204" pitchFamily="34" charset="0"/>
                          <a:ea typeface="Calibri" panose="020F0502020204030204" pitchFamily="34" charset="0"/>
                          <a:cs typeface="Times New Roman" panose="02020603050405020304" pitchFamily="18" charset="0"/>
                        </a:rPr>
                        <a:t>Below 5.5%</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tc>
                  <a:txBody>
                    <a:bodyPr/>
                    <a:lstStyle/>
                    <a:p>
                      <a:pPr marL="0" marR="0" algn="ctr">
                        <a:spcBef>
                          <a:spcPts val="0"/>
                        </a:spcBef>
                        <a:spcAft>
                          <a:spcPts val="0"/>
                        </a:spcAft>
                      </a:pPr>
                      <a:r>
                        <a:rPr lang="en-US" sz="1400" dirty="0">
                          <a:effectLst/>
                          <a:latin typeface="Century Gothic" panose="020B0502020202020204" pitchFamily="34" charset="0"/>
                          <a:ea typeface="Calibri" panose="020F0502020204030204" pitchFamily="34" charset="0"/>
                          <a:cs typeface="Calibri" panose="020F0502020204030204" pitchFamily="34" charset="0"/>
                        </a:rPr>
                        <a:t>Below 5.6%</a:t>
                      </a:r>
                      <a:endParaRPr lang="en-US" sz="14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extLst>
                  <a:ext uri="{0D108BD9-81ED-4DB2-BD59-A6C34878D82A}">
                    <a16:rowId xmlns:a16="http://schemas.microsoft.com/office/drawing/2014/main" val="2714858804"/>
                  </a:ext>
                </a:extLst>
              </a:tr>
            </a:tbl>
          </a:graphicData>
        </a:graphic>
      </p:graphicFrame>
    </p:spTree>
    <p:extLst>
      <p:ext uri="{BB962C8B-B14F-4D97-AF65-F5344CB8AC3E}">
        <p14:creationId xmlns:p14="http://schemas.microsoft.com/office/powerpoint/2010/main" val="35675553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94FC12C-0847-4F32-A054-FCEDE6157B30}"/>
              </a:ext>
            </a:extLst>
          </p:cNvPr>
          <p:cNvSpPr/>
          <p:nvPr/>
        </p:nvSpPr>
        <p:spPr>
          <a:xfrm>
            <a:off x="0" y="0"/>
            <a:ext cx="1564477" cy="6858000"/>
          </a:xfrm>
          <a:prstGeom prst="rect">
            <a:avLst/>
          </a:prstGeom>
          <a:solidFill>
            <a:srgbClr val="C9E2E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D7E9F1"/>
              </a:solidFill>
            </a:endParaRPr>
          </a:p>
        </p:txBody>
      </p:sp>
      <p:sp>
        <p:nvSpPr>
          <p:cNvPr id="4" name="Rectangle 3">
            <a:extLst>
              <a:ext uri="{FF2B5EF4-FFF2-40B4-BE49-F238E27FC236}">
                <a16:creationId xmlns:a16="http://schemas.microsoft.com/office/drawing/2014/main" id="{1AA970F3-24F2-4EA2-8BFE-1CF58C1FB340}"/>
              </a:ext>
            </a:extLst>
          </p:cNvPr>
          <p:cNvSpPr/>
          <p:nvPr/>
        </p:nvSpPr>
        <p:spPr>
          <a:xfrm>
            <a:off x="1564478" y="0"/>
            <a:ext cx="7579522" cy="6858000"/>
          </a:xfrm>
          <a:prstGeom prst="rect">
            <a:avLst/>
          </a:prstGeom>
          <a:solidFill>
            <a:srgbClr val="2C698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A40ABDAE-4275-4A74-8F56-864466B88B2A}"/>
              </a:ext>
            </a:extLst>
          </p:cNvPr>
          <p:cNvSpPr txBox="1"/>
          <p:nvPr/>
        </p:nvSpPr>
        <p:spPr>
          <a:xfrm rot="16200000">
            <a:off x="-2115656" y="2967336"/>
            <a:ext cx="6858001" cy="923330"/>
          </a:xfrm>
          <a:prstGeom prst="rect">
            <a:avLst/>
          </a:prstGeom>
          <a:noFill/>
        </p:spPr>
        <p:txBody>
          <a:bodyPr wrap="square" rtlCol="0">
            <a:spAutoFit/>
          </a:bodyPr>
          <a:lstStyle/>
          <a:p>
            <a:pPr algn="ctr"/>
            <a:r>
              <a:rPr lang="en-US" sz="5400" b="1" dirty="0">
                <a:solidFill>
                  <a:srgbClr val="2C6983"/>
                </a:solidFill>
                <a:latin typeface="Century Gothic" panose="020B0502020202020204" pitchFamily="34" charset="0"/>
              </a:rPr>
              <a:t>ACCESS</a:t>
            </a:r>
          </a:p>
        </p:txBody>
      </p:sp>
      <p:sp>
        <p:nvSpPr>
          <p:cNvPr id="9" name="TextBox 8">
            <a:extLst>
              <a:ext uri="{FF2B5EF4-FFF2-40B4-BE49-F238E27FC236}">
                <a16:creationId xmlns:a16="http://schemas.microsoft.com/office/drawing/2014/main" id="{6ED01FC0-D7C9-4472-A0BE-EF6888CD419B}"/>
              </a:ext>
            </a:extLst>
          </p:cNvPr>
          <p:cNvSpPr txBox="1"/>
          <p:nvPr/>
        </p:nvSpPr>
        <p:spPr>
          <a:xfrm>
            <a:off x="1847088" y="1069848"/>
            <a:ext cx="6999218" cy="461665"/>
          </a:xfrm>
          <a:prstGeom prst="rect">
            <a:avLst/>
          </a:prstGeom>
          <a:noFill/>
        </p:spPr>
        <p:txBody>
          <a:bodyPr wrap="square" rtlCol="0">
            <a:spAutoFit/>
          </a:bodyPr>
          <a:lstStyle/>
          <a:p>
            <a:pPr algn="ctr">
              <a:spcAft>
                <a:spcPts val="1200"/>
              </a:spcAft>
            </a:pPr>
            <a:r>
              <a:rPr lang="en-US" sz="2400" b="1" dirty="0">
                <a:solidFill>
                  <a:schemeClr val="bg1"/>
                </a:solidFill>
                <a:latin typeface="Century Gothic" panose="020B0502020202020204" pitchFamily="34" charset="0"/>
                <a:ea typeface="DengXian" panose="02010600030101010101" pitchFamily="2" charset="-122"/>
                <a:cs typeface="Times New Roman" panose="02020603050405020304" pitchFamily="18" charset="0"/>
              </a:rPr>
              <a:t>In-District Penetration Rate</a:t>
            </a:r>
          </a:p>
        </p:txBody>
      </p:sp>
      <p:sp>
        <p:nvSpPr>
          <p:cNvPr id="2" name="TextBox 1">
            <a:extLst>
              <a:ext uri="{FF2B5EF4-FFF2-40B4-BE49-F238E27FC236}">
                <a16:creationId xmlns:a16="http://schemas.microsoft.com/office/drawing/2014/main" id="{7B7171E9-7BFF-4909-B386-DBDABCFEDC52}"/>
              </a:ext>
            </a:extLst>
          </p:cNvPr>
          <p:cNvSpPr txBox="1"/>
          <p:nvPr/>
        </p:nvSpPr>
        <p:spPr>
          <a:xfrm>
            <a:off x="2039287" y="2413337"/>
            <a:ext cx="6076950" cy="3139321"/>
          </a:xfrm>
          <a:prstGeom prst="rect">
            <a:avLst/>
          </a:prstGeom>
          <a:noFill/>
        </p:spPr>
        <p:txBody>
          <a:bodyPr wrap="square" rtlCol="0">
            <a:spAutoFit/>
          </a:bodyPr>
          <a:lstStyle/>
          <a:p>
            <a:r>
              <a:rPr lang="en-US" b="1" dirty="0">
                <a:solidFill>
                  <a:schemeClr val="bg1"/>
                </a:solidFill>
                <a:latin typeface="Century Gothic" panose="020B0502020202020204" pitchFamily="34" charset="0"/>
              </a:rPr>
              <a:t>Peer Institution Data: </a:t>
            </a:r>
            <a:r>
              <a:rPr lang="en-US" dirty="0">
                <a:solidFill>
                  <a:schemeClr val="bg1"/>
                </a:solidFill>
                <a:latin typeface="Century Gothic" panose="020B0502020202020204" pitchFamily="34" charset="0"/>
              </a:rPr>
              <a:t> Not available</a:t>
            </a:r>
          </a:p>
          <a:p>
            <a:endParaRPr lang="en-US" b="1" dirty="0">
              <a:solidFill>
                <a:schemeClr val="bg1"/>
              </a:solidFill>
              <a:latin typeface="Century Gothic" panose="020B0502020202020204" pitchFamily="34" charset="0"/>
            </a:endParaRPr>
          </a:p>
          <a:p>
            <a:r>
              <a:rPr lang="en-US" b="1" dirty="0">
                <a:solidFill>
                  <a:schemeClr val="bg1"/>
                </a:solidFill>
                <a:latin typeface="Century Gothic" panose="020B0502020202020204" pitchFamily="34" charset="0"/>
              </a:rPr>
              <a:t>Observations</a:t>
            </a:r>
            <a:r>
              <a:rPr lang="en-US" dirty="0">
                <a:solidFill>
                  <a:schemeClr val="bg1"/>
                </a:solidFill>
                <a:latin typeface="Century Gothic" panose="020B0502020202020204" pitchFamily="34" charset="0"/>
              </a:rPr>
              <a:t> </a:t>
            </a:r>
          </a:p>
          <a:p>
            <a:pPr marL="285750" indent="-285750">
              <a:buFont typeface="Arial" panose="020B0604020202020204" pitchFamily="34" charset="0"/>
              <a:buChar char="•"/>
            </a:pPr>
            <a:r>
              <a:rPr lang="en-US" dirty="0">
                <a:solidFill>
                  <a:schemeClr val="bg1"/>
                </a:solidFill>
                <a:latin typeface="Century Gothic" panose="020B0502020202020204" pitchFamily="34" charset="0"/>
              </a:rPr>
              <a:t>Historical look back: COCC penetration rate declining as the population of Central Oregon changes</a:t>
            </a:r>
          </a:p>
          <a:p>
            <a:pPr marL="285750" indent="-285750">
              <a:buFont typeface="Arial" panose="020B0604020202020204" pitchFamily="34" charset="0"/>
              <a:buChar char="•"/>
            </a:pPr>
            <a:r>
              <a:rPr lang="en-US" dirty="0">
                <a:solidFill>
                  <a:schemeClr val="bg1"/>
                </a:solidFill>
                <a:latin typeface="Century Gothic" panose="020B0502020202020204" pitchFamily="34" charset="0"/>
              </a:rPr>
              <a:t>Changed age range to include 15+ year olds</a:t>
            </a:r>
          </a:p>
          <a:p>
            <a:pPr marL="285750" indent="-285750">
              <a:buFont typeface="Arial" panose="020B0604020202020204" pitchFamily="34" charset="0"/>
              <a:buChar char="•"/>
            </a:pPr>
            <a:r>
              <a:rPr lang="en-US" dirty="0">
                <a:solidFill>
                  <a:schemeClr val="bg1"/>
                </a:solidFill>
                <a:latin typeface="Century Gothic" panose="020B0502020202020204" pitchFamily="34" charset="0"/>
              </a:rPr>
              <a:t>Additional data included tri-county education attainment rate</a:t>
            </a:r>
          </a:p>
          <a:p>
            <a:pPr marL="285750" indent="-285750">
              <a:buFont typeface="Arial" panose="020B0604020202020204" pitchFamily="34" charset="0"/>
              <a:buChar char="•"/>
            </a:pPr>
            <a:r>
              <a:rPr lang="en-US" dirty="0">
                <a:solidFill>
                  <a:schemeClr val="bg1"/>
                </a:solidFill>
                <a:latin typeface="Century Gothic" panose="020B0502020202020204" pitchFamily="34" charset="0"/>
              </a:rPr>
              <a:t>Wasco and Klamath County data and demographic factors in the works</a:t>
            </a:r>
          </a:p>
        </p:txBody>
      </p:sp>
    </p:spTree>
    <p:extLst>
      <p:ext uri="{BB962C8B-B14F-4D97-AF65-F5344CB8AC3E}">
        <p14:creationId xmlns:p14="http://schemas.microsoft.com/office/powerpoint/2010/main" val="23611081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fade">
                                      <p:cBhvr>
                                        <p:cTn id="12" dur="500"/>
                                        <p:tgtEl>
                                          <p:spTgt spid="2">
                                            <p:txEl>
                                              <p:pRg st="2" end="2"/>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animEffect transition="in" filter="fade">
                                      <p:cBhvr>
                                        <p:cTn id="15" dur="500"/>
                                        <p:tgtEl>
                                          <p:spTgt spid="2">
                                            <p:txEl>
                                              <p:pRg st="3" end="3"/>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2">
                                            <p:txEl>
                                              <p:pRg st="4" end="4"/>
                                            </p:txEl>
                                          </p:spTgt>
                                        </p:tgtEl>
                                        <p:attrNameLst>
                                          <p:attrName>style.visibility</p:attrName>
                                        </p:attrNameLst>
                                      </p:cBhvr>
                                      <p:to>
                                        <p:strVal val="visible"/>
                                      </p:to>
                                    </p:set>
                                    <p:animEffect transition="in" filter="fade">
                                      <p:cBhvr>
                                        <p:cTn id="18" dur="500"/>
                                        <p:tgtEl>
                                          <p:spTgt spid="2">
                                            <p:txEl>
                                              <p:pRg st="4" end="4"/>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2">
                                            <p:txEl>
                                              <p:pRg st="5" end="5"/>
                                            </p:txEl>
                                          </p:spTgt>
                                        </p:tgtEl>
                                        <p:attrNameLst>
                                          <p:attrName>style.visibility</p:attrName>
                                        </p:attrNameLst>
                                      </p:cBhvr>
                                      <p:to>
                                        <p:strVal val="visible"/>
                                      </p:to>
                                    </p:set>
                                    <p:animEffect transition="in" filter="fade">
                                      <p:cBhvr>
                                        <p:cTn id="21" dur="500"/>
                                        <p:tgtEl>
                                          <p:spTgt spid="2">
                                            <p:txEl>
                                              <p:pRg st="5" end="5"/>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2">
                                            <p:txEl>
                                              <p:pRg st="6" end="6"/>
                                            </p:txEl>
                                          </p:spTgt>
                                        </p:tgtEl>
                                        <p:attrNameLst>
                                          <p:attrName>style.visibility</p:attrName>
                                        </p:attrNameLst>
                                      </p:cBhvr>
                                      <p:to>
                                        <p:strVal val="visible"/>
                                      </p:to>
                                    </p:set>
                                    <p:animEffect transition="in" filter="fade">
                                      <p:cBhvr>
                                        <p:cTn id="24" dur="5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94FC12C-0847-4F32-A054-FCEDE6157B30}"/>
              </a:ext>
            </a:extLst>
          </p:cNvPr>
          <p:cNvSpPr/>
          <p:nvPr/>
        </p:nvSpPr>
        <p:spPr>
          <a:xfrm>
            <a:off x="0" y="0"/>
            <a:ext cx="1564477" cy="6858000"/>
          </a:xfrm>
          <a:prstGeom prst="rect">
            <a:avLst/>
          </a:prstGeom>
          <a:solidFill>
            <a:srgbClr val="C9E2E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D7E9F1"/>
              </a:solidFill>
            </a:endParaRPr>
          </a:p>
        </p:txBody>
      </p:sp>
      <p:sp>
        <p:nvSpPr>
          <p:cNvPr id="4" name="Rectangle 3">
            <a:extLst>
              <a:ext uri="{FF2B5EF4-FFF2-40B4-BE49-F238E27FC236}">
                <a16:creationId xmlns:a16="http://schemas.microsoft.com/office/drawing/2014/main" id="{1AA970F3-24F2-4EA2-8BFE-1CF58C1FB340}"/>
              </a:ext>
            </a:extLst>
          </p:cNvPr>
          <p:cNvSpPr/>
          <p:nvPr/>
        </p:nvSpPr>
        <p:spPr>
          <a:xfrm>
            <a:off x="1564478" y="0"/>
            <a:ext cx="7579522" cy="6858000"/>
          </a:xfrm>
          <a:prstGeom prst="rect">
            <a:avLst/>
          </a:prstGeom>
          <a:solidFill>
            <a:srgbClr val="2C698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A40ABDAE-4275-4A74-8F56-864466B88B2A}"/>
              </a:ext>
            </a:extLst>
          </p:cNvPr>
          <p:cNvSpPr txBox="1"/>
          <p:nvPr/>
        </p:nvSpPr>
        <p:spPr>
          <a:xfrm rot="16200000">
            <a:off x="-2115656" y="2967336"/>
            <a:ext cx="6858001" cy="923330"/>
          </a:xfrm>
          <a:prstGeom prst="rect">
            <a:avLst/>
          </a:prstGeom>
          <a:noFill/>
        </p:spPr>
        <p:txBody>
          <a:bodyPr wrap="square" rtlCol="0">
            <a:spAutoFit/>
          </a:bodyPr>
          <a:lstStyle/>
          <a:p>
            <a:pPr algn="ctr"/>
            <a:r>
              <a:rPr lang="en-US" sz="5400" b="1" dirty="0">
                <a:solidFill>
                  <a:srgbClr val="2C6983"/>
                </a:solidFill>
                <a:latin typeface="Century Gothic" panose="020B0502020202020204" pitchFamily="34" charset="0"/>
              </a:rPr>
              <a:t>ACCESS</a:t>
            </a:r>
            <a:endParaRPr lang="en-US" sz="4400" b="1" dirty="0">
              <a:solidFill>
                <a:srgbClr val="2C6983"/>
              </a:solidFill>
              <a:latin typeface="Century Gothic" panose="020B0502020202020204" pitchFamily="34" charset="0"/>
            </a:endParaRPr>
          </a:p>
        </p:txBody>
      </p:sp>
      <p:sp>
        <p:nvSpPr>
          <p:cNvPr id="10" name="TextBox 9">
            <a:extLst>
              <a:ext uri="{FF2B5EF4-FFF2-40B4-BE49-F238E27FC236}">
                <a16:creationId xmlns:a16="http://schemas.microsoft.com/office/drawing/2014/main" id="{D4CFF851-9E71-4751-A279-5F63B59D3B62}"/>
              </a:ext>
            </a:extLst>
          </p:cNvPr>
          <p:cNvSpPr txBox="1"/>
          <p:nvPr/>
        </p:nvSpPr>
        <p:spPr>
          <a:xfrm>
            <a:off x="2182882" y="6216777"/>
            <a:ext cx="6515100" cy="371475"/>
          </a:xfrm>
          <a:prstGeom prst="rect">
            <a:avLst/>
          </a:prstGeom>
          <a:noFill/>
        </p:spPr>
        <p:txBody>
          <a:bodyPr wrap="square" rtlCol="0">
            <a:spAutoFit/>
          </a:bodyPr>
          <a:lstStyle/>
          <a:p>
            <a:r>
              <a:rPr lang="en-US" b="1" dirty="0">
                <a:solidFill>
                  <a:schemeClr val="bg1"/>
                </a:solidFill>
                <a:latin typeface="Century Gothic" panose="020B0502020202020204" pitchFamily="34" charset="0"/>
              </a:rPr>
              <a:t>Target: </a:t>
            </a:r>
            <a:r>
              <a:rPr lang="en-US" dirty="0">
                <a:solidFill>
                  <a:schemeClr val="bg1"/>
                </a:solidFill>
                <a:latin typeface="Century Gothic" panose="020B0502020202020204" pitchFamily="34" charset="0"/>
              </a:rPr>
              <a:t>Remain in lowest 25% compared to Oregon peers</a:t>
            </a:r>
          </a:p>
        </p:txBody>
      </p:sp>
      <p:sp>
        <p:nvSpPr>
          <p:cNvPr id="13" name="TextBox 12">
            <a:extLst>
              <a:ext uri="{FF2B5EF4-FFF2-40B4-BE49-F238E27FC236}">
                <a16:creationId xmlns:a16="http://schemas.microsoft.com/office/drawing/2014/main" id="{4C5D0C03-400F-488A-A366-5E60A1112EDD}"/>
              </a:ext>
            </a:extLst>
          </p:cNvPr>
          <p:cNvSpPr txBox="1"/>
          <p:nvPr/>
        </p:nvSpPr>
        <p:spPr>
          <a:xfrm>
            <a:off x="2986369" y="435864"/>
            <a:ext cx="4572000" cy="461665"/>
          </a:xfrm>
          <a:prstGeom prst="rect">
            <a:avLst/>
          </a:prstGeom>
          <a:noFill/>
        </p:spPr>
        <p:txBody>
          <a:bodyPr wrap="square">
            <a:spAutoFit/>
          </a:bodyPr>
          <a:lstStyle/>
          <a:p>
            <a:pPr algn="ctr" rtl="0">
              <a:defRPr sz="1400" b="0" i="0" u="none" strike="noStrike" kern="1200" spc="0" baseline="0">
                <a:solidFill>
                  <a:prstClr val="white"/>
                </a:solidFill>
                <a:latin typeface="+mn-lt"/>
                <a:ea typeface="+mn-ea"/>
                <a:cs typeface="+mn-cs"/>
              </a:defRPr>
            </a:pPr>
            <a:r>
              <a:rPr lang="en-US" sz="2400" b="1" i="0" baseline="0" dirty="0">
                <a:solidFill>
                  <a:schemeClr val="bg1"/>
                </a:solidFill>
                <a:effectLst/>
                <a:latin typeface="Century Gothic" panose="020B0502020202020204" pitchFamily="34" charset="0"/>
              </a:rPr>
              <a:t>In-District Tuition and Fees</a:t>
            </a:r>
            <a:endParaRPr lang="en-US" sz="2400" dirty="0">
              <a:solidFill>
                <a:schemeClr val="bg1"/>
              </a:solidFill>
              <a:effectLst/>
              <a:latin typeface="Century Gothic" panose="020B0502020202020204" pitchFamily="34" charset="0"/>
            </a:endParaRPr>
          </a:p>
        </p:txBody>
      </p:sp>
      <p:graphicFrame>
        <p:nvGraphicFramePr>
          <p:cNvPr id="9" name="Chart 8">
            <a:extLst>
              <a:ext uri="{FF2B5EF4-FFF2-40B4-BE49-F238E27FC236}">
                <a16:creationId xmlns:a16="http://schemas.microsoft.com/office/drawing/2014/main" id="{1C0994BB-93AE-47BF-B2ED-E01834EFD139}"/>
              </a:ext>
            </a:extLst>
          </p:cNvPr>
          <p:cNvGraphicFramePr>
            <a:graphicFrameLocks/>
          </p:cNvGraphicFramePr>
          <p:nvPr>
            <p:extLst>
              <p:ext uri="{D42A27DB-BD31-4B8C-83A1-F6EECF244321}">
                <p14:modId xmlns:p14="http://schemas.microsoft.com/office/powerpoint/2010/main" val="300099375"/>
              </p:ext>
            </p:extLst>
          </p:nvPr>
        </p:nvGraphicFramePr>
        <p:xfrm>
          <a:off x="1919389" y="868652"/>
          <a:ext cx="7696249" cy="517656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1135430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500"/>
                                        <p:tgtEl>
                                          <p:spTgt spid="13"/>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fade">
                                      <p:cBhvr>
                                        <p:cTn id="10"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94FC12C-0847-4F32-A054-FCEDE6157B30}"/>
              </a:ext>
            </a:extLst>
          </p:cNvPr>
          <p:cNvSpPr/>
          <p:nvPr/>
        </p:nvSpPr>
        <p:spPr>
          <a:xfrm>
            <a:off x="0" y="0"/>
            <a:ext cx="1564477" cy="6858000"/>
          </a:xfrm>
          <a:prstGeom prst="rect">
            <a:avLst/>
          </a:prstGeom>
          <a:solidFill>
            <a:srgbClr val="C9E2E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23B1A5"/>
              </a:solidFill>
            </a:endParaRPr>
          </a:p>
        </p:txBody>
      </p:sp>
      <p:sp>
        <p:nvSpPr>
          <p:cNvPr id="4" name="Rectangle 3">
            <a:extLst>
              <a:ext uri="{FF2B5EF4-FFF2-40B4-BE49-F238E27FC236}">
                <a16:creationId xmlns:a16="http://schemas.microsoft.com/office/drawing/2014/main" id="{1AA970F3-24F2-4EA2-8BFE-1CF58C1FB340}"/>
              </a:ext>
            </a:extLst>
          </p:cNvPr>
          <p:cNvSpPr/>
          <p:nvPr/>
        </p:nvSpPr>
        <p:spPr>
          <a:xfrm>
            <a:off x="1564478" y="0"/>
            <a:ext cx="7579522" cy="6858000"/>
          </a:xfrm>
          <a:prstGeom prst="rect">
            <a:avLst/>
          </a:prstGeom>
          <a:solidFill>
            <a:srgbClr val="2C698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A40ABDAE-4275-4A74-8F56-864466B88B2A}"/>
              </a:ext>
            </a:extLst>
          </p:cNvPr>
          <p:cNvSpPr txBox="1"/>
          <p:nvPr/>
        </p:nvSpPr>
        <p:spPr>
          <a:xfrm rot="16200000">
            <a:off x="-713906" y="2748648"/>
            <a:ext cx="3943349" cy="1107996"/>
          </a:xfrm>
          <a:prstGeom prst="rect">
            <a:avLst/>
          </a:prstGeom>
          <a:noFill/>
        </p:spPr>
        <p:txBody>
          <a:bodyPr wrap="square" rtlCol="0">
            <a:spAutoFit/>
          </a:bodyPr>
          <a:lstStyle/>
          <a:p>
            <a:pPr algn="ctr"/>
            <a:r>
              <a:rPr lang="en-US" sz="6600" b="1" dirty="0">
                <a:solidFill>
                  <a:srgbClr val="2C6983"/>
                </a:solidFill>
                <a:latin typeface="Century Gothic" panose="020B0502020202020204" pitchFamily="34" charset="0"/>
              </a:rPr>
              <a:t>MISSION</a:t>
            </a:r>
            <a:endParaRPr lang="en-US" sz="5400" b="1" dirty="0">
              <a:solidFill>
                <a:srgbClr val="2C6983"/>
              </a:solidFill>
              <a:latin typeface="Century Gothic" panose="020B0502020202020204" pitchFamily="34" charset="0"/>
            </a:endParaRPr>
          </a:p>
        </p:txBody>
      </p:sp>
      <p:sp>
        <p:nvSpPr>
          <p:cNvPr id="9" name="TextBox 8">
            <a:extLst>
              <a:ext uri="{FF2B5EF4-FFF2-40B4-BE49-F238E27FC236}">
                <a16:creationId xmlns:a16="http://schemas.microsoft.com/office/drawing/2014/main" id="{6ED01FC0-D7C9-4472-A0BE-EF6888CD419B}"/>
              </a:ext>
            </a:extLst>
          </p:cNvPr>
          <p:cNvSpPr txBox="1"/>
          <p:nvPr/>
        </p:nvSpPr>
        <p:spPr>
          <a:xfrm>
            <a:off x="1926247" y="2498766"/>
            <a:ext cx="6855983" cy="1569660"/>
          </a:xfrm>
          <a:prstGeom prst="rect">
            <a:avLst/>
          </a:prstGeom>
          <a:noFill/>
        </p:spPr>
        <p:txBody>
          <a:bodyPr wrap="square" rtlCol="0">
            <a:spAutoFit/>
          </a:bodyPr>
          <a:lstStyle/>
          <a:p>
            <a:r>
              <a:rPr lang="en-US" sz="2400" dirty="0">
                <a:solidFill>
                  <a:schemeClr val="bg1"/>
                </a:solidFill>
                <a:latin typeface="Century Gothic" panose="020B0502020202020204" pitchFamily="34" charset="0"/>
              </a:rPr>
              <a:t>Central Oregon Community College empowers students and transforms communities through equitable and accessible lifelong learning.</a:t>
            </a:r>
          </a:p>
        </p:txBody>
      </p:sp>
    </p:spTree>
    <p:extLst>
      <p:ext uri="{BB962C8B-B14F-4D97-AF65-F5344CB8AC3E}">
        <p14:creationId xmlns:p14="http://schemas.microsoft.com/office/powerpoint/2010/main" val="12732535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94FC12C-0847-4F32-A054-FCEDE6157B30}"/>
              </a:ext>
            </a:extLst>
          </p:cNvPr>
          <p:cNvSpPr/>
          <p:nvPr/>
        </p:nvSpPr>
        <p:spPr>
          <a:xfrm>
            <a:off x="0" y="0"/>
            <a:ext cx="1564477" cy="6858000"/>
          </a:xfrm>
          <a:prstGeom prst="rect">
            <a:avLst/>
          </a:prstGeom>
          <a:solidFill>
            <a:srgbClr val="C9E2E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D7E9F1"/>
              </a:solidFill>
            </a:endParaRPr>
          </a:p>
        </p:txBody>
      </p:sp>
      <p:sp>
        <p:nvSpPr>
          <p:cNvPr id="4" name="Rectangle 3">
            <a:extLst>
              <a:ext uri="{FF2B5EF4-FFF2-40B4-BE49-F238E27FC236}">
                <a16:creationId xmlns:a16="http://schemas.microsoft.com/office/drawing/2014/main" id="{1AA970F3-24F2-4EA2-8BFE-1CF58C1FB340}"/>
              </a:ext>
            </a:extLst>
          </p:cNvPr>
          <p:cNvSpPr/>
          <p:nvPr/>
        </p:nvSpPr>
        <p:spPr>
          <a:xfrm>
            <a:off x="1564478" y="0"/>
            <a:ext cx="7579522" cy="6858000"/>
          </a:xfrm>
          <a:prstGeom prst="rect">
            <a:avLst/>
          </a:prstGeom>
          <a:solidFill>
            <a:srgbClr val="2C698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A40ABDAE-4275-4A74-8F56-864466B88B2A}"/>
              </a:ext>
            </a:extLst>
          </p:cNvPr>
          <p:cNvSpPr txBox="1"/>
          <p:nvPr/>
        </p:nvSpPr>
        <p:spPr>
          <a:xfrm rot="16200000">
            <a:off x="-2115656" y="2967336"/>
            <a:ext cx="6858001" cy="923330"/>
          </a:xfrm>
          <a:prstGeom prst="rect">
            <a:avLst/>
          </a:prstGeom>
          <a:noFill/>
        </p:spPr>
        <p:txBody>
          <a:bodyPr wrap="square" rtlCol="0">
            <a:spAutoFit/>
          </a:bodyPr>
          <a:lstStyle/>
          <a:p>
            <a:pPr algn="ctr"/>
            <a:r>
              <a:rPr lang="en-US" sz="5400" b="1" dirty="0">
                <a:solidFill>
                  <a:srgbClr val="2C6983"/>
                </a:solidFill>
                <a:latin typeface="Century Gothic" panose="020B0502020202020204" pitchFamily="34" charset="0"/>
              </a:rPr>
              <a:t>ACCESS</a:t>
            </a:r>
          </a:p>
        </p:txBody>
      </p:sp>
      <p:sp>
        <p:nvSpPr>
          <p:cNvPr id="9" name="TextBox 8">
            <a:extLst>
              <a:ext uri="{FF2B5EF4-FFF2-40B4-BE49-F238E27FC236}">
                <a16:creationId xmlns:a16="http://schemas.microsoft.com/office/drawing/2014/main" id="{6ED01FC0-D7C9-4472-A0BE-EF6888CD419B}"/>
              </a:ext>
            </a:extLst>
          </p:cNvPr>
          <p:cNvSpPr txBox="1"/>
          <p:nvPr/>
        </p:nvSpPr>
        <p:spPr>
          <a:xfrm>
            <a:off x="1847088" y="1069848"/>
            <a:ext cx="6999218" cy="461665"/>
          </a:xfrm>
          <a:prstGeom prst="rect">
            <a:avLst/>
          </a:prstGeom>
          <a:noFill/>
        </p:spPr>
        <p:txBody>
          <a:bodyPr wrap="square" rtlCol="0">
            <a:spAutoFit/>
          </a:bodyPr>
          <a:lstStyle/>
          <a:p>
            <a:pPr algn="ctr">
              <a:spcAft>
                <a:spcPts val="1200"/>
              </a:spcAft>
            </a:pPr>
            <a:r>
              <a:rPr lang="en-US" sz="2400" b="1" dirty="0">
                <a:solidFill>
                  <a:schemeClr val="bg1"/>
                </a:solidFill>
                <a:latin typeface="Century Gothic" panose="020B0502020202020204" pitchFamily="34" charset="0"/>
                <a:ea typeface="DengXian" panose="02010600030101010101" pitchFamily="2" charset="-122"/>
                <a:cs typeface="Times New Roman" panose="02020603050405020304" pitchFamily="18" charset="0"/>
              </a:rPr>
              <a:t>In-District Tuition &amp; Fees</a:t>
            </a:r>
          </a:p>
        </p:txBody>
      </p:sp>
      <p:sp>
        <p:nvSpPr>
          <p:cNvPr id="2" name="TextBox 1">
            <a:extLst>
              <a:ext uri="{FF2B5EF4-FFF2-40B4-BE49-F238E27FC236}">
                <a16:creationId xmlns:a16="http://schemas.microsoft.com/office/drawing/2014/main" id="{7B7171E9-7BFF-4909-B386-DBDABCFEDC52}"/>
              </a:ext>
            </a:extLst>
          </p:cNvPr>
          <p:cNvSpPr txBox="1"/>
          <p:nvPr/>
        </p:nvSpPr>
        <p:spPr>
          <a:xfrm>
            <a:off x="2039287" y="2440430"/>
            <a:ext cx="6076950" cy="2031325"/>
          </a:xfrm>
          <a:prstGeom prst="rect">
            <a:avLst/>
          </a:prstGeom>
          <a:noFill/>
        </p:spPr>
        <p:txBody>
          <a:bodyPr wrap="square" rtlCol="0">
            <a:spAutoFit/>
          </a:bodyPr>
          <a:lstStyle/>
          <a:p>
            <a:r>
              <a:rPr lang="en-US" b="1" dirty="0">
                <a:solidFill>
                  <a:schemeClr val="bg1"/>
                </a:solidFill>
                <a:latin typeface="Century Gothic" panose="020B0502020202020204" pitchFamily="34" charset="0"/>
              </a:rPr>
              <a:t>Peer Institution Data </a:t>
            </a:r>
            <a:r>
              <a:rPr lang="en-US" dirty="0">
                <a:solidFill>
                  <a:schemeClr val="bg1"/>
                </a:solidFill>
                <a:latin typeface="Century Gothic" panose="020B0502020202020204" pitchFamily="34" charset="0"/>
              </a:rPr>
              <a:t> </a:t>
            </a:r>
          </a:p>
          <a:p>
            <a:pPr marL="285750" indent="-285750">
              <a:buFont typeface="Arial" panose="020B0604020202020204" pitchFamily="34" charset="0"/>
              <a:buChar char="•"/>
            </a:pPr>
            <a:r>
              <a:rPr lang="en-US" dirty="0">
                <a:solidFill>
                  <a:schemeClr val="bg1"/>
                </a:solidFill>
                <a:latin typeface="Century Gothic" panose="020B0502020202020204" pitchFamily="34" charset="0"/>
              </a:rPr>
              <a:t>COCC </a:t>
            </a:r>
            <a:r>
              <a:rPr lang="en-US">
                <a:solidFill>
                  <a:schemeClr val="bg1"/>
                </a:solidFill>
                <a:latin typeface="Century Gothic" panose="020B0502020202020204" pitchFamily="34" charset="0"/>
              </a:rPr>
              <a:t>has the 3rd </a:t>
            </a:r>
            <a:r>
              <a:rPr lang="en-US" dirty="0">
                <a:solidFill>
                  <a:schemeClr val="bg1"/>
                </a:solidFill>
                <a:latin typeface="Century Gothic" panose="020B0502020202020204" pitchFamily="34" charset="0"/>
              </a:rPr>
              <a:t>lowest tuition and fees out of the 17 Oregon Community Colleges</a:t>
            </a:r>
          </a:p>
          <a:p>
            <a:endParaRPr lang="en-US" b="1" dirty="0">
              <a:solidFill>
                <a:schemeClr val="bg1"/>
              </a:solidFill>
              <a:latin typeface="Century Gothic" panose="020B0502020202020204" pitchFamily="34" charset="0"/>
            </a:endParaRPr>
          </a:p>
          <a:p>
            <a:r>
              <a:rPr lang="en-US" b="1" dirty="0">
                <a:solidFill>
                  <a:schemeClr val="bg1"/>
                </a:solidFill>
                <a:latin typeface="Century Gothic" panose="020B0502020202020204" pitchFamily="34" charset="0"/>
              </a:rPr>
              <a:t>Observations</a:t>
            </a:r>
            <a:r>
              <a:rPr lang="en-US" dirty="0">
                <a:solidFill>
                  <a:schemeClr val="bg1"/>
                </a:solidFill>
                <a:latin typeface="Century Gothic" panose="020B0502020202020204" pitchFamily="34" charset="0"/>
              </a:rPr>
              <a:t> </a:t>
            </a:r>
          </a:p>
          <a:p>
            <a:pPr marL="285750" indent="-285750">
              <a:buFont typeface="Arial" panose="020B0604020202020204" pitchFamily="34" charset="0"/>
              <a:buChar char="•"/>
            </a:pPr>
            <a:r>
              <a:rPr lang="en-US" dirty="0">
                <a:solidFill>
                  <a:schemeClr val="bg1"/>
                </a:solidFill>
                <a:latin typeface="Century Gothic" panose="020B0502020202020204" pitchFamily="34" charset="0"/>
              </a:rPr>
              <a:t>Goal is to be in the lowest 25% of Oregon community colleges</a:t>
            </a:r>
          </a:p>
        </p:txBody>
      </p:sp>
    </p:spTree>
    <p:extLst>
      <p:ext uri="{BB962C8B-B14F-4D97-AF65-F5344CB8AC3E}">
        <p14:creationId xmlns:p14="http://schemas.microsoft.com/office/powerpoint/2010/main" val="11690117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2">
                                            <p:txEl>
                                              <p:pRg st="1" end="1"/>
                                            </p:txEl>
                                          </p:spTgt>
                                        </p:tgtEl>
                                        <p:attrNameLst>
                                          <p:attrName>style.visibility</p:attrName>
                                        </p:attrNameLst>
                                      </p:cBhvr>
                                      <p:to>
                                        <p:strVal val="visible"/>
                                      </p:to>
                                    </p:set>
                                    <p:animEffect transition="in" filter="fade">
                                      <p:cBhvr>
                                        <p:cTn id="10" dur="500"/>
                                        <p:tgtEl>
                                          <p:spTgt spid="2">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animEffect transition="in" filter="fade">
                                      <p:cBhvr>
                                        <p:cTn id="15" dur="500"/>
                                        <p:tgtEl>
                                          <p:spTgt spid="2">
                                            <p:txEl>
                                              <p:pRg st="3" end="3"/>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2">
                                            <p:txEl>
                                              <p:pRg st="4" end="4"/>
                                            </p:txEl>
                                          </p:spTgt>
                                        </p:tgtEl>
                                        <p:attrNameLst>
                                          <p:attrName>style.visibility</p:attrName>
                                        </p:attrNameLst>
                                      </p:cBhvr>
                                      <p:to>
                                        <p:strVal val="visible"/>
                                      </p:to>
                                    </p:set>
                                    <p:animEffect transition="in" filter="fade">
                                      <p:cBhvr>
                                        <p:cTn id="18"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94FC12C-0847-4F32-A054-FCEDE6157B30}"/>
              </a:ext>
            </a:extLst>
          </p:cNvPr>
          <p:cNvSpPr/>
          <p:nvPr/>
        </p:nvSpPr>
        <p:spPr>
          <a:xfrm>
            <a:off x="0" y="0"/>
            <a:ext cx="1564477" cy="6858000"/>
          </a:xfrm>
          <a:prstGeom prst="rect">
            <a:avLst/>
          </a:prstGeom>
          <a:solidFill>
            <a:srgbClr val="C9E2E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D7E9F1"/>
              </a:solidFill>
            </a:endParaRPr>
          </a:p>
        </p:txBody>
      </p:sp>
      <p:sp>
        <p:nvSpPr>
          <p:cNvPr id="4" name="Rectangle 3">
            <a:extLst>
              <a:ext uri="{FF2B5EF4-FFF2-40B4-BE49-F238E27FC236}">
                <a16:creationId xmlns:a16="http://schemas.microsoft.com/office/drawing/2014/main" id="{1AA970F3-24F2-4EA2-8BFE-1CF58C1FB340}"/>
              </a:ext>
            </a:extLst>
          </p:cNvPr>
          <p:cNvSpPr/>
          <p:nvPr/>
        </p:nvSpPr>
        <p:spPr>
          <a:xfrm>
            <a:off x="1564478" y="0"/>
            <a:ext cx="7579522" cy="6858000"/>
          </a:xfrm>
          <a:prstGeom prst="rect">
            <a:avLst/>
          </a:prstGeom>
          <a:solidFill>
            <a:srgbClr val="2C698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A40ABDAE-4275-4A74-8F56-864466B88B2A}"/>
              </a:ext>
            </a:extLst>
          </p:cNvPr>
          <p:cNvSpPr txBox="1"/>
          <p:nvPr/>
        </p:nvSpPr>
        <p:spPr>
          <a:xfrm rot="16200000">
            <a:off x="-2123607" y="2967336"/>
            <a:ext cx="6858001" cy="923330"/>
          </a:xfrm>
          <a:prstGeom prst="rect">
            <a:avLst/>
          </a:prstGeom>
          <a:noFill/>
        </p:spPr>
        <p:txBody>
          <a:bodyPr wrap="square" rtlCol="0">
            <a:spAutoFit/>
          </a:bodyPr>
          <a:lstStyle/>
          <a:p>
            <a:pPr algn="ctr"/>
            <a:r>
              <a:rPr lang="en-US" sz="5400" b="1" dirty="0">
                <a:solidFill>
                  <a:srgbClr val="2C6983"/>
                </a:solidFill>
                <a:latin typeface="Century Gothic" panose="020B0502020202020204" pitchFamily="34" charset="0"/>
              </a:rPr>
              <a:t>ACCESS</a:t>
            </a:r>
          </a:p>
        </p:txBody>
      </p:sp>
      <p:sp>
        <p:nvSpPr>
          <p:cNvPr id="9" name="TextBox 8">
            <a:extLst>
              <a:ext uri="{FF2B5EF4-FFF2-40B4-BE49-F238E27FC236}">
                <a16:creationId xmlns:a16="http://schemas.microsoft.com/office/drawing/2014/main" id="{6ED01FC0-D7C9-4472-A0BE-EF6888CD419B}"/>
              </a:ext>
            </a:extLst>
          </p:cNvPr>
          <p:cNvSpPr txBox="1"/>
          <p:nvPr/>
        </p:nvSpPr>
        <p:spPr>
          <a:xfrm>
            <a:off x="1854630" y="315460"/>
            <a:ext cx="6999218" cy="461665"/>
          </a:xfrm>
          <a:prstGeom prst="rect">
            <a:avLst/>
          </a:prstGeom>
          <a:noFill/>
        </p:spPr>
        <p:txBody>
          <a:bodyPr wrap="square" rtlCol="0">
            <a:spAutoFit/>
          </a:bodyPr>
          <a:lstStyle/>
          <a:p>
            <a:pPr algn="ctr">
              <a:spcAft>
                <a:spcPts val="1200"/>
              </a:spcAft>
            </a:pPr>
            <a:r>
              <a:rPr lang="en-US" sz="2400" b="1" dirty="0">
                <a:solidFill>
                  <a:schemeClr val="bg1"/>
                </a:solidFill>
                <a:latin typeface="Century Gothic" panose="020B0502020202020204" pitchFamily="34" charset="0"/>
                <a:ea typeface="DengXian" panose="02010600030101010101" pitchFamily="2" charset="-122"/>
                <a:cs typeface="Times New Roman" panose="02020603050405020304" pitchFamily="18" charset="0"/>
              </a:rPr>
              <a:t>Underrepresented Students</a:t>
            </a:r>
          </a:p>
        </p:txBody>
      </p:sp>
      <p:sp>
        <p:nvSpPr>
          <p:cNvPr id="7" name="TextBox 6">
            <a:extLst>
              <a:ext uri="{FF2B5EF4-FFF2-40B4-BE49-F238E27FC236}">
                <a16:creationId xmlns:a16="http://schemas.microsoft.com/office/drawing/2014/main" id="{3D02D17D-3BBF-4905-8AD1-85C4DA3EB5A2}"/>
              </a:ext>
            </a:extLst>
          </p:cNvPr>
          <p:cNvSpPr txBox="1"/>
          <p:nvPr/>
        </p:nvSpPr>
        <p:spPr>
          <a:xfrm>
            <a:off x="3731504" y="4819834"/>
            <a:ext cx="3448050" cy="371475"/>
          </a:xfrm>
          <a:prstGeom prst="rect">
            <a:avLst/>
          </a:prstGeom>
          <a:noFill/>
        </p:spPr>
        <p:txBody>
          <a:bodyPr wrap="square" rtlCol="0">
            <a:spAutoFit/>
          </a:bodyPr>
          <a:lstStyle/>
          <a:p>
            <a:pPr algn="ctr"/>
            <a:r>
              <a:rPr lang="en-US" b="1" dirty="0">
                <a:solidFill>
                  <a:schemeClr val="bg1"/>
                </a:solidFill>
                <a:latin typeface="Century Gothic" panose="020B0502020202020204" pitchFamily="34" charset="0"/>
              </a:rPr>
              <a:t>Target</a:t>
            </a:r>
          </a:p>
        </p:txBody>
      </p:sp>
      <p:graphicFrame>
        <p:nvGraphicFramePr>
          <p:cNvPr id="10" name="Chart 9">
            <a:extLst>
              <a:ext uri="{FF2B5EF4-FFF2-40B4-BE49-F238E27FC236}">
                <a16:creationId xmlns:a16="http://schemas.microsoft.com/office/drawing/2014/main" id="{5BB2D360-6C21-4BC4-B284-21606D3EF015}"/>
              </a:ext>
            </a:extLst>
          </p:cNvPr>
          <p:cNvGraphicFramePr>
            <a:graphicFrameLocks/>
          </p:cNvGraphicFramePr>
          <p:nvPr>
            <p:extLst>
              <p:ext uri="{D42A27DB-BD31-4B8C-83A1-F6EECF244321}">
                <p14:modId xmlns:p14="http://schemas.microsoft.com/office/powerpoint/2010/main" val="3896884543"/>
              </p:ext>
            </p:extLst>
          </p:nvPr>
        </p:nvGraphicFramePr>
        <p:xfrm>
          <a:off x="2332133" y="1092585"/>
          <a:ext cx="6044212" cy="3502292"/>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1" name="Table 10">
            <a:extLst>
              <a:ext uri="{FF2B5EF4-FFF2-40B4-BE49-F238E27FC236}">
                <a16:creationId xmlns:a16="http://schemas.microsoft.com/office/drawing/2014/main" id="{970DD815-46AD-4E66-89AE-54EB6EA8BDA7}"/>
              </a:ext>
            </a:extLst>
          </p:cNvPr>
          <p:cNvGraphicFramePr>
            <a:graphicFrameLocks noGrp="1"/>
          </p:cNvGraphicFramePr>
          <p:nvPr>
            <p:extLst>
              <p:ext uri="{D42A27DB-BD31-4B8C-83A1-F6EECF244321}">
                <p14:modId xmlns:p14="http://schemas.microsoft.com/office/powerpoint/2010/main" val="1802377228"/>
              </p:ext>
            </p:extLst>
          </p:nvPr>
        </p:nvGraphicFramePr>
        <p:xfrm>
          <a:off x="2679591" y="5274254"/>
          <a:ext cx="5696753" cy="914400"/>
        </p:xfrm>
        <a:graphic>
          <a:graphicData uri="http://schemas.openxmlformats.org/drawingml/2006/table">
            <a:tbl>
              <a:tblPr firstRow="1" firstCol="1" bandRow="1">
                <a:tableStyleId>{5C22544A-7EE6-4342-B048-85BDC9FD1C3A}</a:tableStyleId>
              </a:tblPr>
              <a:tblGrid>
                <a:gridCol w="1258014">
                  <a:extLst>
                    <a:ext uri="{9D8B030D-6E8A-4147-A177-3AD203B41FA5}">
                      <a16:colId xmlns:a16="http://schemas.microsoft.com/office/drawing/2014/main" val="1384769733"/>
                    </a:ext>
                  </a:extLst>
                </a:gridCol>
                <a:gridCol w="1071174">
                  <a:extLst>
                    <a:ext uri="{9D8B030D-6E8A-4147-A177-3AD203B41FA5}">
                      <a16:colId xmlns:a16="http://schemas.microsoft.com/office/drawing/2014/main" val="1803123695"/>
                    </a:ext>
                  </a:extLst>
                </a:gridCol>
                <a:gridCol w="1205070">
                  <a:extLst>
                    <a:ext uri="{9D8B030D-6E8A-4147-A177-3AD203B41FA5}">
                      <a16:colId xmlns:a16="http://schemas.microsoft.com/office/drawing/2014/main" val="3653681391"/>
                    </a:ext>
                  </a:extLst>
                </a:gridCol>
                <a:gridCol w="876415">
                  <a:extLst>
                    <a:ext uri="{9D8B030D-6E8A-4147-A177-3AD203B41FA5}">
                      <a16:colId xmlns:a16="http://schemas.microsoft.com/office/drawing/2014/main" val="1207140387"/>
                    </a:ext>
                  </a:extLst>
                </a:gridCol>
                <a:gridCol w="1286080">
                  <a:extLst>
                    <a:ext uri="{9D8B030D-6E8A-4147-A177-3AD203B41FA5}">
                      <a16:colId xmlns:a16="http://schemas.microsoft.com/office/drawing/2014/main" val="2172760969"/>
                    </a:ext>
                  </a:extLst>
                </a:gridCol>
              </a:tblGrid>
              <a:tr h="0">
                <a:tc>
                  <a:txBody>
                    <a:bodyPr/>
                    <a:lstStyle/>
                    <a:p>
                      <a:pPr marL="0" marR="0">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2C6983"/>
                    </a:solidFill>
                  </a:tcPr>
                </a:tc>
                <a:tc>
                  <a:txBody>
                    <a:bodyPr/>
                    <a:lstStyle/>
                    <a:p>
                      <a:pPr marL="0" marR="0" algn="ctr">
                        <a:spcBef>
                          <a:spcPts val="0"/>
                        </a:spcBef>
                        <a:spcAft>
                          <a:spcPts val="0"/>
                        </a:spcAft>
                      </a:pPr>
                      <a:r>
                        <a:rPr lang="en-US" sz="1200" dirty="0">
                          <a:solidFill>
                            <a:schemeClr val="bg1"/>
                          </a:solidFill>
                          <a:effectLst/>
                          <a:latin typeface="Century Gothic" panose="020B0502020202020204" pitchFamily="34" charset="0"/>
                        </a:rPr>
                        <a:t>Low-Income</a:t>
                      </a:r>
                      <a:endParaRPr lang="en-US" sz="1200"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en-US" sz="1200" dirty="0">
                          <a:solidFill>
                            <a:schemeClr val="bg1"/>
                          </a:solidFill>
                          <a:effectLst/>
                          <a:latin typeface="Century Gothic" panose="020B0502020202020204" pitchFamily="34" charset="0"/>
                        </a:rPr>
                        <a:t>Adult Learners</a:t>
                      </a:r>
                      <a:endParaRPr lang="en-US" sz="1200"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en-US" sz="1200" dirty="0">
                          <a:solidFill>
                            <a:schemeClr val="bg1"/>
                          </a:solidFill>
                          <a:effectLst/>
                          <a:latin typeface="Century Gothic" panose="020B0502020202020204" pitchFamily="34" charset="0"/>
                        </a:rPr>
                        <a:t>BILAPOC</a:t>
                      </a:r>
                      <a:endParaRPr lang="en-US" sz="1200"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en-US" sz="1200" dirty="0">
                          <a:solidFill>
                            <a:schemeClr val="bg1"/>
                          </a:solidFill>
                          <a:effectLst/>
                          <a:latin typeface="Century Gothic" panose="020B0502020202020204" pitchFamily="34" charset="0"/>
                        </a:rPr>
                        <a:t>CTE/Workforce</a:t>
                      </a:r>
                      <a:endParaRPr lang="en-US" sz="1200"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26095854"/>
                  </a:ext>
                </a:extLst>
              </a:tr>
              <a:tr h="0">
                <a:tc>
                  <a:txBody>
                    <a:bodyPr/>
                    <a:lstStyle/>
                    <a:p>
                      <a:pPr marL="0" marR="0">
                        <a:spcBef>
                          <a:spcPts val="0"/>
                        </a:spcBef>
                        <a:spcAft>
                          <a:spcPts val="0"/>
                        </a:spcAft>
                      </a:pPr>
                      <a:r>
                        <a:rPr lang="en-US" sz="1200" dirty="0">
                          <a:effectLst/>
                          <a:latin typeface="Century Gothic" panose="020B0502020202020204" pitchFamily="34" charset="0"/>
                          <a:ea typeface="Calibri" panose="020F0502020204030204" pitchFamily="34" charset="0"/>
                          <a:cs typeface="Times New Roman" panose="02020603050405020304" pitchFamily="18" charset="0"/>
                        </a:rPr>
                        <a:t>2023-24 actual</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2C6983"/>
                    </a:solidFill>
                  </a:tcPr>
                </a:tc>
                <a:tc>
                  <a:txBody>
                    <a:bodyPr/>
                    <a:lstStyle/>
                    <a:p>
                      <a:pPr marL="0" marR="0" algn="ctr">
                        <a:spcBef>
                          <a:spcPts val="0"/>
                        </a:spcBef>
                        <a:spcAft>
                          <a:spcPts val="0"/>
                        </a:spcAft>
                      </a:pPr>
                      <a:r>
                        <a:rPr lang="en-US" sz="1200" dirty="0">
                          <a:effectLst/>
                          <a:latin typeface="Century Gothic" panose="020B0502020202020204" pitchFamily="34" charset="0"/>
                          <a:ea typeface="Calibri" panose="020F0502020204030204" pitchFamily="34" charset="0"/>
                          <a:cs typeface="Times New Roman" panose="02020603050405020304" pitchFamily="18" charset="0"/>
                        </a:rPr>
                        <a:t>24%</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tc>
                  <a:txBody>
                    <a:bodyPr/>
                    <a:lstStyle/>
                    <a:p>
                      <a:pPr marL="0" marR="0" algn="ctr">
                        <a:spcBef>
                          <a:spcPts val="0"/>
                        </a:spcBef>
                        <a:spcAft>
                          <a:spcPts val="0"/>
                        </a:spcAft>
                      </a:pPr>
                      <a:r>
                        <a:rPr lang="en-US" sz="1200" dirty="0">
                          <a:effectLst/>
                          <a:latin typeface="Century Gothic" panose="020B0502020202020204" pitchFamily="34" charset="0"/>
                          <a:ea typeface="Calibri" panose="020F0502020204030204" pitchFamily="34" charset="0"/>
                          <a:cs typeface="Times New Roman" panose="02020603050405020304" pitchFamily="18" charset="0"/>
                        </a:rPr>
                        <a:t>51%</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tc>
                  <a:txBody>
                    <a:bodyPr/>
                    <a:lstStyle/>
                    <a:p>
                      <a:pPr marL="0" marR="0" algn="ctr">
                        <a:spcBef>
                          <a:spcPts val="0"/>
                        </a:spcBef>
                        <a:spcAft>
                          <a:spcPts val="0"/>
                        </a:spcAft>
                      </a:pPr>
                      <a:r>
                        <a:rPr lang="en-US" sz="1200" dirty="0">
                          <a:effectLst/>
                          <a:latin typeface="Century Gothic" panose="020B0502020202020204" pitchFamily="34" charset="0"/>
                          <a:ea typeface="Calibri" panose="020F0502020204030204" pitchFamily="34" charset="0"/>
                          <a:cs typeface="Times New Roman" panose="02020603050405020304" pitchFamily="18" charset="0"/>
                        </a:rPr>
                        <a:t>20%</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tc>
                  <a:txBody>
                    <a:bodyPr/>
                    <a:lstStyle/>
                    <a:p>
                      <a:pPr marL="0" marR="0" algn="ctr">
                        <a:spcBef>
                          <a:spcPts val="0"/>
                        </a:spcBef>
                        <a:spcAft>
                          <a:spcPts val="0"/>
                        </a:spcAft>
                      </a:pPr>
                      <a:r>
                        <a:rPr lang="en-US" sz="1200" dirty="0">
                          <a:effectLst/>
                          <a:latin typeface="Century Gothic" panose="020B0502020202020204" pitchFamily="34" charset="0"/>
                          <a:ea typeface="Calibri" panose="020F0502020204030204" pitchFamily="34" charset="0"/>
                          <a:cs typeface="Times New Roman" panose="02020603050405020304" pitchFamily="18" charset="0"/>
                        </a:rPr>
                        <a:t>48%</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extLst>
                  <a:ext uri="{0D108BD9-81ED-4DB2-BD59-A6C34878D82A}">
                    <a16:rowId xmlns:a16="http://schemas.microsoft.com/office/drawing/2014/main" val="927079500"/>
                  </a:ext>
                </a:extLst>
              </a:tr>
              <a:tr h="0">
                <a:tc>
                  <a:txBody>
                    <a:bodyPr/>
                    <a:lstStyle/>
                    <a:p>
                      <a:pPr marL="0" marR="0">
                        <a:spcBef>
                          <a:spcPts val="0"/>
                        </a:spcBef>
                        <a:spcAft>
                          <a:spcPts val="0"/>
                        </a:spcAft>
                      </a:pPr>
                      <a:r>
                        <a:rPr lang="en-US" sz="1200" dirty="0">
                          <a:effectLst/>
                          <a:latin typeface="Century Gothic" panose="020B0502020202020204" pitchFamily="34" charset="0"/>
                        </a:rPr>
                        <a:t>2024-25</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2C6983"/>
                    </a:solidFill>
                  </a:tcPr>
                </a:tc>
                <a:tc>
                  <a:txBody>
                    <a:bodyPr/>
                    <a:lstStyle/>
                    <a:p>
                      <a:pPr marL="0" marR="0" algn="ctr">
                        <a:spcBef>
                          <a:spcPts val="0"/>
                        </a:spcBef>
                        <a:spcAft>
                          <a:spcPts val="0"/>
                        </a:spcAft>
                      </a:pPr>
                      <a:r>
                        <a:rPr lang="en-US" sz="1200" dirty="0">
                          <a:effectLst/>
                          <a:latin typeface="Century Gothic" panose="020B0502020202020204" pitchFamily="34" charset="0"/>
                          <a:ea typeface="Calibri" panose="020F0502020204030204" pitchFamily="34" charset="0"/>
                          <a:cs typeface="Times New Roman" panose="02020603050405020304" pitchFamily="18" charset="0"/>
                        </a:rPr>
                        <a:t>26%</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tc>
                  <a:txBody>
                    <a:bodyPr/>
                    <a:lstStyle/>
                    <a:p>
                      <a:pPr marL="0" marR="0" algn="ctr">
                        <a:spcBef>
                          <a:spcPts val="0"/>
                        </a:spcBef>
                        <a:spcAft>
                          <a:spcPts val="0"/>
                        </a:spcAft>
                      </a:pPr>
                      <a:r>
                        <a:rPr lang="en-US" sz="1200" dirty="0">
                          <a:effectLst/>
                          <a:latin typeface="Century Gothic" panose="020B0502020202020204" pitchFamily="34" charset="0"/>
                          <a:ea typeface="Calibri" panose="020F0502020204030204" pitchFamily="34" charset="0"/>
                          <a:cs typeface="Times New Roman" panose="02020603050405020304" pitchFamily="18" charset="0"/>
                        </a:rPr>
                        <a:t>47%</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tc>
                  <a:txBody>
                    <a:bodyPr/>
                    <a:lstStyle/>
                    <a:p>
                      <a:pPr marL="0" marR="0" algn="ctr">
                        <a:spcBef>
                          <a:spcPts val="0"/>
                        </a:spcBef>
                        <a:spcAft>
                          <a:spcPts val="0"/>
                        </a:spcAft>
                      </a:pPr>
                      <a:r>
                        <a:rPr lang="en-US" sz="1200" dirty="0">
                          <a:effectLst/>
                          <a:latin typeface="Century Gothic" panose="020B0502020202020204" pitchFamily="34" charset="0"/>
                          <a:ea typeface="Calibri" panose="020F0502020204030204" pitchFamily="34" charset="0"/>
                          <a:cs typeface="Times New Roman" panose="02020603050405020304" pitchFamily="18" charset="0"/>
                        </a:rPr>
                        <a:t>22%</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tc>
                  <a:txBody>
                    <a:bodyPr/>
                    <a:lstStyle/>
                    <a:p>
                      <a:pPr marL="0" marR="0" algn="ctr">
                        <a:spcBef>
                          <a:spcPts val="0"/>
                        </a:spcBef>
                        <a:spcAft>
                          <a:spcPts val="0"/>
                        </a:spcAft>
                      </a:pPr>
                      <a:r>
                        <a:rPr lang="en-US" sz="1200" dirty="0">
                          <a:effectLst/>
                          <a:latin typeface="Century Gothic" panose="020B0502020202020204" pitchFamily="34" charset="0"/>
                          <a:ea typeface="Calibri" panose="020F0502020204030204" pitchFamily="34" charset="0"/>
                          <a:cs typeface="Times New Roman" panose="02020603050405020304" pitchFamily="18" charset="0"/>
                        </a:rPr>
                        <a:t>53%</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extLst>
                  <a:ext uri="{0D108BD9-81ED-4DB2-BD59-A6C34878D82A}">
                    <a16:rowId xmlns:a16="http://schemas.microsoft.com/office/drawing/2014/main" val="3030021269"/>
                  </a:ext>
                </a:extLst>
              </a:tr>
              <a:tr h="0">
                <a:tc>
                  <a:txBody>
                    <a:bodyPr/>
                    <a:lstStyle/>
                    <a:p>
                      <a:pPr marL="0" marR="0">
                        <a:spcBef>
                          <a:spcPts val="0"/>
                        </a:spcBef>
                        <a:spcAft>
                          <a:spcPts val="0"/>
                        </a:spcAft>
                      </a:pPr>
                      <a:r>
                        <a:rPr lang="en-US" sz="1200" dirty="0">
                          <a:effectLst/>
                          <a:latin typeface="Century Gothic" panose="020B0502020202020204" pitchFamily="34" charset="0"/>
                        </a:rPr>
                        <a:t>2025-26</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2C6983"/>
                    </a:solidFill>
                  </a:tcPr>
                </a:tc>
                <a:tc>
                  <a:txBody>
                    <a:bodyPr/>
                    <a:lstStyle/>
                    <a:p>
                      <a:pPr marL="0" marR="0" algn="ctr">
                        <a:spcBef>
                          <a:spcPts val="0"/>
                        </a:spcBef>
                        <a:spcAft>
                          <a:spcPts val="0"/>
                        </a:spcAft>
                      </a:pPr>
                      <a:r>
                        <a:rPr lang="en-US" sz="1200" dirty="0">
                          <a:effectLst/>
                          <a:latin typeface="Century Gothic" panose="020B0502020202020204" pitchFamily="34" charset="0"/>
                          <a:ea typeface="Calibri" panose="020F0502020204030204" pitchFamily="34" charset="0"/>
                          <a:cs typeface="Times New Roman" panose="02020603050405020304" pitchFamily="18" charset="0"/>
                        </a:rPr>
                        <a:t>28%</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tc>
                  <a:txBody>
                    <a:bodyPr/>
                    <a:lstStyle/>
                    <a:p>
                      <a:pPr marL="0" marR="0" algn="ctr">
                        <a:spcBef>
                          <a:spcPts val="0"/>
                        </a:spcBef>
                        <a:spcAft>
                          <a:spcPts val="0"/>
                        </a:spcAft>
                      </a:pPr>
                      <a:r>
                        <a:rPr lang="en-US" sz="1200" dirty="0">
                          <a:effectLst/>
                          <a:latin typeface="Century Gothic" panose="020B0502020202020204" pitchFamily="34" charset="0"/>
                          <a:ea typeface="Calibri" panose="020F0502020204030204" pitchFamily="34" charset="0"/>
                          <a:cs typeface="Times New Roman" panose="02020603050405020304" pitchFamily="18" charset="0"/>
                        </a:rPr>
                        <a:t>48%</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tc>
                  <a:txBody>
                    <a:bodyPr/>
                    <a:lstStyle/>
                    <a:p>
                      <a:pPr marL="0" marR="0" algn="ctr">
                        <a:spcBef>
                          <a:spcPts val="0"/>
                        </a:spcBef>
                        <a:spcAft>
                          <a:spcPts val="0"/>
                        </a:spcAft>
                      </a:pPr>
                      <a:r>
                        <a:rPr lang="en-US" sz="1200" dirty="0">
                          <a:effectLst/>
                          <a:latin typeface="Century Gothic" panose="020B0502020202020204" pitchFamily="34" charset="0"/>
                          <a:ea typeface="Calibri" panose="020F0502020204030204" pitchFamily="34" charset="0"/>
                          <a:cs typeface="Times New Roman" panose="02020603050405020304" pitchFamily="18" charset="0"/>
                        </a:rPr>
                        <a:t>24%</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tc>
                  <a:txBody>
                    <a:bodyPr/>
                    <a:lstStyle/>
                    <a:p>
                      <a:pPr marL="0" marR="0" algn="ctr">
                        <a:spcBef>
                          <a:spcPts val="0"/>
                        </a:spcBef>
                        <a:spcAft>
                          <a:spcPts val="0"/>
                        </a:spcAft>
                      </a:pPr>
                      <a:r>
                        <a:rPr lang="en-US" sz="1200" dirty="0">
                          <a:effectLst/>
                          <a:latin typeface="Century Gothic" panose="020B0502020202020204" pitchFamily="34" charset="0"/>
                          <a:ea typeface="Calibri" panose="020F0502020204030204" pitchFamily="34" charset="0"/>
                          <a:cs typeface="Times New Roman" panose="02020603050405020304" pitchFamily="18" charset="0"/>
                        </a:rPr>
                        <a:t>54%</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extLst>
                  <a:ext uri="{0D108BD9-81ED-4DB2-BD59-A6C34878D82A}">
                    <a16:rowId xmlns:a16="http://schemas.microsoft.com/office/drawing/2014/main" val="1120718135"/>
                  </a:ext>
                </a:extLst>
              </a:tr>
              <a:tr h="0">
                <a:tc>
                  <a:txBody>
                    <a:bodyPr/>
                    <a:lstStyle/>
                    <a:p>
                      <a:pPr marL="0" marR="0">
                        <a:spcBef>
                          <a:spcPts val="0"/>
                        </a:spcBef>
                        <a:spcAft>
                          <a:spcPts val="0"/>
                        </a:spcAft>
                      </a:pPr>
                      <a:r>
                        <a:rPr lang="en-US" sz="1200" dirty="0">
                          <a:effectLst/>
                          <a:latin typeface="Century Gothic" panose="020B0502020202020204" pitchFamily="34" charset="0"/>
                        </a:rPr>
                        <a:t>2026-27</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2C6983"/>
                    </a:solidFill>
                  </a:tcPr>
                </a:tc>
                <a:tc>
                  <a:txBody>
                    <a:bodyPr/>
                    <a:lstStyle/>
                    <a:p>
                      <a:pPr marL="0" marR="0" algn="ctr">
                        <a:spcBef>
                          <a:spcPts val="0"/>
                        </a:spcBef>
                        <a:spcAft>
                          <a:spcPts val="0"/>
                        </a:spcAft>
                      </a:pPr>
                      <a:r>
                        <a:rPr lang="en-US" sz="1200" dirty="0">
                          <a:effectLst/>
                          <a:latin typeface="Century Gothic" panose="020B0502020202020204" pitchFamily="34" charset="0"/>
                          <a:ea typeface="Calibri" panose="020F0502020204030204" pitchFamily="34" charset="0"/>
                          <a:cs typeface="Times New Roman" panose="02020603050405020304" pitchFamily="18" charset="0"/>
                        </a:rPr>
                        <a:t>30%</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tc>
                  <a:txBody>
                    <a:bodyPr/>
                    <a:lstStyle/>
                    <a:p>
                      <a:pPr marL="0" marR="0" algn="ctr">
                        <a:spcBef>
                          <a:spcPts val="0"/>
                        </a:spcBef>
                        <a:spcAft>
                          <a:spcPts val="0"/>
                        </a:spcAft>
                      </a:pPr>
                      <a:r>
                        <a:rPr lang="en-US" sz="1200" dirty="0">
                          <a:effectLst/>
                          <a:latin typeface="Century Gothic" panose="020B0502020202020204" pitchFamily="34" charset="0"/>
                          <a:ea typeface="Calibri" panose="020F0502020204030204" pitchFamily="34" charset="0"/>
                          <a:cs typeface="Times New Roman" panose="02020603050405020304" pitchFamily="18" charset="0"/>
                        </a:rPr>
                        <a:t>49%</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tc>
                  <a:txBody>
                    <a:bodyPr/>
                    <a:lstStyle/>
                    <a:p>
                      <a:pPr marL="0" marR="0" algn="ctr">
                        <a:spcBef>
                          <a:spcPts val="0"/>
                        </a:spcBef>
                        <a:spcAft>
                          <a:spcPts val="0"/>
                        </a:spcAft>
                      </a:pPr>
                      <a:r>
                        <a:rPr lang="en-US" sz="1200" dirty="0">
                          <a:effectLst/>
                          <a:latin typeface="Century Gothic" panose="020B0502020202020204" pitchFamily="34" charset="0"/>
                          <a:ea typeface="Calibri" panose="020F0502020204030204" pitchFamily="34" charset="0"/>
                          <a:cs typeface="Times New Roman" panose="02020603050405020304" pitchFamily="18" charset="0"/>
                        </a:rPr>
                        <a:t>26%</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tc>
                  <a:txBody>
                    <a:bodyPr/>
                    <a:lstStyle/>
                    <a:p>
                      <a:pPr marL="0" marR="0" algn="ctr">
                        <a:spcBef>
                          <a:spcPts val="0"/>
                        </a:spcBef>
                        <a:spcAft>
                          <a:spcPts val="0"/>
                        </a:spcAft>
                      </a:pPr>
                      <a:r>
                        <a:rPr lang="en-US" sz="1200" dirty="0">
                          <a:effectLst/>
                          <a:latin typeface="Century Gothic" panose="020B0502020202020204" pitchFamily="34" charset="0"/>
                          <a:ea typeface="Calibri" panose="020F0502020204030204" pitchFamily="34" charset="0"/>
                          <a:cs typeface="Times New Roman" panose="02020603050405020304" pitchFamily="18" charset="0"/>
                        </a:rPr>
                        <a:t>55%</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extLst>
                  <a:ext uri="{0D108BD9-81ED-4DB2-BD59-A6C34878D82A}">
                    <a16:rowId xmlns:a16="http://schemas.microsoft.com/office/drawing/2014/main" val="2714858804"/>
                  </a:ext>
                </a:extLst>
              </a:tr>
            </a:tbl>
          </a:graphicData>
        </a:graphic>
      </p:graphicFrame>
      <p:sp>
        <p:nvSpPr>
          <p:cNvPr id="2" name="TextBox 1">
            <a:extLst>
              <a:ext uri="{FF2B5EF4-FFF2-40B4-BE49-F238E27FC236}">
                <a16:creationId xmlns:a16="http://schemas.microsoft.com/office/drawing/2014/main" id="{D848D612-C34B-4C98-8493-0D2AD2E8C136}"/>
              </a:ext>
            </a:extLst>
          </p:cNvPr>
          <p:cNvSpPr txBox="1"/>
          <p:nvPr/>
        </p:nvSpPr>
        <p:spPr>
          <a:xfrm>
            <a:off x="3417569" y="6295145"/>
            <a:ext cx="5349293" cy="261610"/>
          </a:xfrm>
          <a:prstGeom prst="rect">
            <a:avLst/>
          </a:prstGeom>
          <a:noFill/>
        </p:spPr>
        <p:txBody>
          <a:bodyPr wrap="square" rtlCol="0">
            <a:spAutoFit/>
          </a:bodyPr>
          <a:lstStyle/>
          <a:p>
            <a:r>
              <a:rPr lang="en-US" sz="1100" b="1" dirty="0">
                <a:solidFill>
                  <a:schemeClr val="bg1"/>
                </a:solidFill>
                <a:latin typeface="Century Gothic" panose="020B0502020202020204" pitchFamily="34" charset="0"/>
              </a:rPr>
              <a:t>Met: 3+ sub-indicators; Almost Met: 2; Not Met: 0 or 1</a:t>
            </a:r>
          </a:p>
        </p:txBody>
      </p:sp>
    </p:spTree>
    <p:extLst>
      <p:ext uri="{BB962C8B-B14F-4D97-AF65-F5344CB8AC3E}">
        <p14:creationId xmlns:p14="http://schemas.microsoft.com/office/powerpoint/2010/main" val="24616534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94FC12C-0847-4F32-A054-FCEDE6157B30}"/>
              </a:ext>
            </a:extLst>
          </p:cNvPr>
          <p:cNvSpPr/>
          <p:nvPr/>
        </p:nvSpPr>
        <p:spPr>
          <a:xfrm>
            <a:off x="0" y="0"/>
            <a:ext cx="1564477" cy="6858000"/>
          </a:xfrm>
          <a:prstGeom prst="rect">
            <a:avLst/>
          </a:prstGeom>
          <a:solidFill>
            <a:srgbClr val="C9E2E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D7E9F1"/>
              </a:solidFill>
            </a:endParaRPr>
          </a:p>
        </p:txBody>
      </p:sp>
      <p:sp>
        <p:nvSpPr>
          <p:cNvPr id="4" name="Rectangle 3">
            <a:extLst>
              <a:ext uri="{FF2B5EF4-FFF2-40B4-BE49-F238E27FC236}">
                <a16:creationId xmlns:a16="http://schemas.microsoft.com/office/drawing/2014/main" id="{1AA970F3-24F2-4EA2-8BFE-1CF58C1FB340}"/>
              </a:ext>
            </a:extLst>
          </p:cNvPr>
          <p:cNvSpPr/>
          <p:nvPr/>
        </p:nvSpPr>
        <p:spPr>
          <a:xfrm>
            <a:off x="1564478" y="0"/>
            <a:ext cx="7579522" cy="6858000"/>
          </a:xfrm>
          <a:prstGeom prst="rect">
            <a:avLst/>
          </a:prstGeom>
          <a:solidFill>
            <a:srgbClr val="2C698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A40ABDAE-4275-4A74-8F56-864466B88B2A}"/>
              </a:ext>
            </a:extLst>
          </p:cNvPr>
          <p:cNvSpPr txBox="1"/>
          <p:nvPr/>
        </p:nvSpPr>
        <p:spPr>
          <a:xfrm rot="16200000">
            <a:off x="-2115656" y="2975287"/>
            <a:ext cx="6858001" cy="923330"/>
          </a:xfrm>
          <a:prstGeom prst="rect">
            <a:avLst/>
          </a:prstGeom>
          <a:noFill/>
        </p:spPr>
        <p:txBody>
          <a:bodyPr wrap="square" rtlCol="0">
            <a:spAutoFit/>
          </a:bodyPr>
          <a:lstStyle/>
          <a:p>
            <a:pPr algn="ctr"/>
            <a:r>
              <a:rPr lang="en-US" sz="5400" b="1" dirty="0">
                <a:solidFill>
                  <a:srgbClr val="2C6983"/>
                </a:solidFill>
                <a:latin typeface="Century Gothic" panose="020B0502020202020204" pitchFamily="34" charset="0"/>
              </a:rPr>
              <a:t>ACCESS</a:t>
            </a:r>
          </a:p>
        </p:txBody>
      </p:sp>
      <p:sp>
        <p:nvSpPr>
          <p:cNvPr id="9" name="TextBox 8">
            <a:extLst>
              <a:ext uri="{FF2B5EF4-FFF2-40B4-BE49-F238E27FC236}">
                <a16:creationId xmlns:a16="http://schemas.microsoft.com/office/drawing/2014/main" id="{6ED01FC0-D7C9-4472-A0BE-EF6888CD419B}"/>
              </a:ext>
            </a:extLst>
          </p:cNvPr>
          <p:cNvSpPr txBox="1"/>
          <p:nvPr/>
        </p:nvSpPr>
        <p:spPr>
          <a:xfrm>
            <a:off x="1847088" y="1069848"/>
            <a:ext cx="6999218" cy="461665"/>
          </a:xfrm>
          <a:prstGeom prst="rect">
            <a:avLst/>
          </a:prstGeom>
          <a:noFill/>
        </p:spPr>
        <p:txBody>
          <a:bodyPr wrap="square" rtlCol="0">
            <a:spAutoFit/>
          </a:bodyPr>
          <a:lstStyle/>
          <a:p>
            <a:pPr algn="ctr">
              <a:spcAft>
                <a:spcPts val="1200"/>
              </a:spcAft>
            </a:pPr>
            <a:r>
              <a:rPr lang="en-US" sz="2400" b="1" dirty="0">
                <a:solidFill>
                  <a:schemeClr val="bg1"/>
                </a:solidFill>
                <a:latin typeface="Century Gothic" panose="020B0502020202020204" pitchFamily="34" charset="0"/>
                <a:ea typeface="DengXian" panose="02010600030101010101" pitchFamily="2" charset="-122"/>
                <a:cs typeface="Times New Roman" panose="02020603050405020304" pitchFamily="18" charset="0"/>
              </a:rPr>
              <a:t>Underrepresented Students</a:t>
            </a:r>
          </a:p>
        </p:txBody>
      </p:sp>
      <p:sp>
        <p:nvSpPr>
          <p:cNvPr id="2" name="TextBox 1">
            <a:extLst>
              <a:ext uri="{FF2B5EF4-FFF2-40B4-BE49-F238E27FC236}">
                <a16:creationId xmlns:a16="http://schemas.microsoft.com/office/drawing/2014/main" id="{7B7171E9-7BFF-4909-B386-DBDABCFEDC52}"/>
              </a:ext>
            </a:extLst>
          </p:cNvPr>
          <p:cNvSpPr txBox="1"/>
          <p:nvPr/>
        </p:nvSpPr>
        <p:spPr>
          <a:xfrm>
            <a:off x="2039286" y="2413337"/>
            <a:ext cx="6609413" cy="2308324"/>
          </a:xfrm>
          <a:prstGeom prst="rect">
            <a:avLst/>
          </a:prstGeom>
          <a:noFill/>
        </p:spPr>
        <p:txBody>
          <a:bodyPr wrap="square" rtlCol="0">
            <a:spAutoFit/>
          </a:bodyPr>
          <a:lstStyle/>
          <a:p>
            <a:r>
              <a:rPr lang="en-US" b="1" dirty="0">
                <a:solidFill>
                  <a:schemeClr val="bg1"/>
                </a:solidFill>
                <a:latin typeface="Century Gothic" panose="020B0502020202020204" pitchFamily="34" charset="0"/>
              </a:rPr>
              <a:t>Peer Institution Data: </a:t>
            </a:r>
            <a:r>
              <a:rPr lang="en-US" dirty="0">
                <a:solidFill>
                  <a:schemeClr val="bg1"/>
                </a:solidFill>
                <a:latin typeface="Century Gothic" panose="020B0502020202020204" pitchFamily="34" charset="0"/>
              </a:rPr>
              <a:t>Not yet available from HECC</a:t>
            </a:r>
          </a:p>
          <a:p>
            <a:endParaRPr lang="en-US" b="1" dirty="0">
              <a:solidFill>
                <a:schemeClr val="bg1"/>
              </a:solidFill>
              <a:latin typeface="Century Gothic" panose="020B0502020202020204" pitchFamily="34" charset="0"/>
            </a:endParaRPr>
          </a:p>
          <a:p>
            <a:r>
              <a:rPr lang="en-US" b="1" dirty="0">
                <a:solidFill>
                  <a:schemeClr val="bg1"/>
                </a:solidFill>
                <a:latin typeface="Century Gothic" panose="020B0502020202020204" pitchFamily="34" charset="0"/>
              </a:rPr>
              <a:t>Observations</a:t>
            </a:r>
            <a:r>
              <a:rPr lang="en-US" dirty="0">
                <a:solidFill>
                  <a:schemeClr val="bg1"/>
                </a:solidFill>
                <a:latin typeface="Century Gothic" panose="020B0502020202020204" pitchFamily="34" charset="0"/>
              </a:rPr>
              <a:t> </a:t>
            </a:r>
          </a:p>
          <a:p>
            <a:pPr marL="285750" indent="-285750">
              <a:buFont typeface="Arial" panose="020B0604020202020204" pitchFamily="34" charset="0"/>
              <a:buChar char="•"/>
            </a:pPr>
            <a:r>
              <a:rPr lang="en-US" dirty="0">
                <a:solidFill>
                  <a:schemeClr val="bg1"/>
                </a:solidFill>
                <a:latin typeface="Century Gothic" panose="020B0502020202020204" pitchFamily="34" charset="0"/>
              </a:rPr>
              <a:t>Unduplicated headcount amongst groups:</a:t>
            </a:r>
          </a:p>
          <a:p>
            <a:pPr marL="742950" lvl="1" indent="-285750">
              <a:buFont typeface="Century Gothic" panose="020B0502020202020204" pitchFamily="34" charset="0"/>
              <a:buChar char="―"/>
            </a:pPr>
            <a:r>
              <a:rPr lang="en-US" dirty="0">
                <a:solidFill>
                  <a:schemeClr val="bg1"/>
                </a:solidFill>
                <a:latin typeface="Century Gothic" panose="020B0502020202020204" pitchFamily="34" charset="0"/>
              </a:rPr>
              <a:t>Low-Income: 24%</a:t>
            </a:r>
          </a:p>
          <a:p>
            <a:pPr marL="742950" lvl="1" indent="-285750">
              <a:buFont typeface="Century Gothic" panose="020B0502020202020204" pitchFamily="34" charset="0"/>
              <a:buChar char="―"/>
            </a:pPr>
            <a:r>
              <a:rPr lang="en-US" dirty="0">
                <a:solidFill>
                  <a:schemeClr val="bg1"/>
                </a:solidFill>
                <a:latin typeface="Century Gothic" panose="020B0502020202020204" pitchFamily="34" charset="0"/>
              </a:rPr>
              <a:t>Adult Learners: 51%</a:t>
            </a:r>
          </a:p>
          <a:p>
            <a:pPr marL="742950" lvl="1" indent="-285750">
              <a:buFont typeface="Century Gothic" panose="020B0502020202020204" pitchFamily="34" charset="0"/>
              <a:buChar char="―"/>
            </a:pPr>
            <a:r>
              <a:rPr lang="en-US" dirty="0">
                <a:solidFill>
                  <a:schemeClr val="bg1"/>
                </a:solidFill>
                <a:latin typeface="Century Gothic" panose="020B0502020202020204" pitchFamily="34" charset="0"/>
              </a:rPr>
              <a:t>BILAPOC: 20%</a:t>
            </a:r>
          </a:p>
          <a:p>
            <a:pPr marL="742950" lvl="1" indent="-285750">
              <a:buFont typeface="Century Gothic" panose="020B0502020202020204" pitchFamily="34" charset="0"/>
              <a:buChar char="―"/>
            </a:pPr>
            <a:r>
              <a:rPr lang="en-US" dirty="0">
                <a:solidFill>
                  <a:schemeClr val="bg1"/>
                </a:solidFill>
                <a:latin typeface="Century Gothic" panose="020B0502020202020204" pitchFamily="34" charset="0"/>
              </a:rPr>
              <a:t>CTE &amp; Workforce Training: 48%</a:t>
            </a:r>
          </a:p>
        </p:txBody>
      </p:sp>
    </p:spTree>
    <p:extLst>
      <p:ext uri="{BB962C8B-B14F-4D97-AF65-F5344CB8AC3E}">
        <p14:creationId xmlns:p14="http://schemas.microsoft.com/office/powerpoint/2010/main" val="11522706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fade">
                                      <p:cBhvr>
                                        <p:cTn id="12" dur="500"/>
                                        <p:tgtEl>
                                          <p:spTgt spid="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Effect transition="in" filter="fade">
                                      <p:cBhvr>
                                        <p:cTn id="17" dur="500"/>
                                        <p:tgtEl>
                                          <p:spTgt spid="2">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
                                            <p:txEl>
                                              <p:pRg st="4" end="4"/>
                                            </p:txEl>
                                          </p:spTgt>
                                        </p:tgtEl>
                                        <p:attrNameLst>
                                          <p:attrName>style.visibility</p:attrName>
                                        </p:attrNameLst>
                                      </p:cBhvr>
                                      <p:to>
                                        <p:strVal val="visible"/>
                                      </p:to>
                                    </p:set>
                                    <p:animEffect transition="in" filter="fade">
                                      <p:cBhvr>
                                        <p:cTn id="22" dur="500"/>
                                        <p:tgtEl>
                                          <p:spTgt spid="2">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Effect transition="in" filter="fade">
                                      <p:cBhvr>
                                        <p:cTn id="27" dur="500"/>
                                        <p:tgtEl>
                                          <p:spTgt spid="2">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2">
                                            <p:txEl>
                                              <p:pRg st="6" end="6"/>
                                            </p:txEl>
                                          </p:spTgt>
                                        </p:tgtEl>
                                        <p:attrNameLst>
                                          <p:attrName>style.visibility</p:attrName>
                                        </p:attrNameLst>
                                      </p:cBhvr>
                                      <p:to>
                                        <p:strVal val="visible"/>
                                      </p:to>
                                    </p:set>
                                    <p:animEffect transition="in" filter="fade">
                                      <p:cBhvr>
                                        <p:cTn id="32" dur="500"/>
                                        <p:tgtEl>
                                          <p:spTgt spid="2">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Effect transition="in" filter="fade">
                                      <p:cBhvr>
                                        <p:cTn id="37" dur="500"/>
                                        <p:tgtEl>
                                          <p:spTgt spid="2">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94FC12C-0847-4F32-A054-FCEDE6157B30}"/>
              </a:ext>
            </a:extLst>
          </p:cNvPr>
          <p:cNvSpPr/>
          <p:nvPr/>
        </p:nvSpPr>
        <p:spPr>
          <a:xfrm>
            <a:off x="0" y="0"/>
            <a:ext cx="1564477" cy="6858000"/>
          </a:xfrm>
          <a:prstGeom prst="rect">
            <a:avLst/>
          </a:prstGeom>
          <a:solidFill>
            <a:srgbClr val="C9E2E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D7E9F1"/>
              </a:solidFill>
            </a:endParaRPr>
          </a:p>
        </p:txBody>
      </p:sp>
      <p:sp>
        <p:nvSpPr>
          <p:cNvPr id="4" name="Rectangle 3">
            <a:extLst>
              <a:ext uri="{FF2B5EF4-FFF2-40B4-BE49-F238E27FC236}">
                <a16:creationId xmlns:a16="http://schemas.microsoft.com/office/drawing/2014/main" id="{1AA970F3-24F2-4EA2-8BFE-1CF58C1FB340}"/>
              </a:ext>
            </a:extLst>
          </p:cNvPr>
          <p:cNvSpPr/>
          <p:nvPr/>
        </p:nvSpPr>
        <p:spPr>
          <a:xfrm>
            <a:off x="1564478" y="0"/>
            <a:ext cx="7579522" cy="6858000"/>
          </a:xfrm>
          <a:prstGeom prst="rect">
            <a:avLst/>
          </a:prstGeom>
          <a:solidFill>
            <a:srgbClr val="2C698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A40ABDAE-4275-4A74-8F56-864466B88B2A}"/>
              </a:ext>
            </a:extLst>
          </p:cNvPr>
          <p:cNvSpPr txBox="1"/>
          <p:nvPr/>
        </p:nvSpPr>
        <p:spPr>
          <a:xfrm rot="16200000">
            <a:off x="-2133132" y="2967336"/>
            <a:ext cx="6858001" cy="923330"/>
          </a:xfrm>
          <a:prstGeom prst="rect">
            <a:avLst/>
          </a:prstGeom>
          <a:noFill/>
        </p:spPr>
        <p:txBody>
          <a:bodyPr wrap="square" rtlCol="0">
            <a:spAutoFit/>
          </a:bodyPr>
          <a:lstStyle/>
          <a:p>
            <a:pPr algn="ctr"/>
            <a:r>
              <a:rPr lang="en-US" sz="5400" b="1" dirty="0">
                <a:solidFill>
                  <a:srgbClr val="2C6983"/>
                </a:solidFill>
                <a:latin typeface="Century Gothic" panose="020B0502020202020204" pitchFamily="34" charset="0"/>
              </a:rPr>
              <a:t>ACCESS</a:t>
            </a:r>
          </a:p>
        </p:txBody>
      </p:sp>
      <p:sp>
        <p:nvSpPr>
          <p:cNvPr id="9" name="TextBox 8">
            <a:extLst>
              <a:ext uri="{FF2B5EF4-FFF2-40B4-BE49-F238E27FC236}">
                <a16:creationId xmlns:a16="http://schemas.microsoft.com/office/drawing/2014/main" id="{6ED01FC0-D7C9-4472-A0BE-EF6888CD419B}"/>
              </a:ext>
            </a:extLst>
          </p:cNvPr>
          <p:cNvSpPr txBox="1"/>
          <p:nvPr/>
        </p:nvSpPr>
        <p:spPr>
          <a:xfrm>
            <a:off x="1854630" y="449514"/>
            <a:ext cx="6999218" cy="461665"/>
          </a:xfrm>
          <a:prstGeom prst="rect">
            <a:avLst/>
          </a:prstGeom>
          <a:noFill/>
        </p:spPr>
        <p:txBody>
          <a:bodyPr wrap="square" rtlCol="0">
            <a:spAutoFit/>
          </a:bodyPr>
          <a:lstStyle/>
          <a:p>
            <a:pPr algn="ctr">
              <a:spcAft>
                <a:spcPts val="1200"/>
              </a:spcAft>
            </a:pPr>
            <a:r>
              <a:rPr lang="en-US" sz="2400" b="1" dirty="0">
                <a:solidFill>
                  <a:schemeClr val="bg1"/>
                </a:solidFill>
                <a:latin typeface="Century Gothic" panose="020B0502020202020204" pitchFamily="34" charset="0"/>
                <a:ea typeface="DengXian" panose="02010600030101010101" pitchFamily="2" charset="-122"/>
                <a:cs typeface="Times New Roman" panose="02020603050405020304" pitchFamily="18" charset="0"/>
              </a:rPr>
              <a:t>Online Courses &amp; Programs</a:t>
            </a:r>
          </a:p>
        </p:txBody>
      </p:sp>
      <p:sp>
        <p:nvSpPr>
          <p:cNvPr id="7" name="TextBox 6">
            <a:extLst>
              <a:ext uri="{FF2B5EF4-FFF2-40B4-BE49-F238E27FC236}">
                <a16:creationId xmlns:a16="http://schemas.microsoft.com/office/drawing/2014/main" id="{2424F06C-BBC1-447B-A435-8E2CB584EDE2}"/>
              </a:ext>
            </a:extLst>
          </p:cNvPr>
          <p:cNvSpPr txBox="1"/>
          <p:nvPr/>
        </p:nvSpPr>
        <p:spPr>
          <a:xfrm>
            <a:off x="3630214" y="5074572"/>
            <a:ext cx="3448050" cy="369332"/>
          </a:xfrm>
          <a:prstGeom prst="rect">
            <a:avLst/>
          </a:prstGeom>
          <a:noFill/>
        </p:spPr>
        <p:txBody>
          <a:bodyPr wrap="square" rtlCol="0">
            <a:spAutoFit/>
          </a:bodyPr>
          <a:lstStyle/>
          <a:p>
            <a:pPr algn="ctr"/>
            <a:r>
              <a:rPr lang="en-US" b="1" dirty="0">
                <a:solidFill>
                  <a:schemeClr val="bg1"/>
                </a:solidFill>
                <a:latin typeface="Century Gothic" panose="020B0502020202020204" pitchFamily="34" charset="0"/>
              </a:rPr>
              <a:t>Target</a:t>
            </a:r>
          </a:p>
        </p:txBody>
      </p:sp>
      <p:graphicFrame>
        <p:nvGraphicFramePr>
          <p:cNvPr id="11" name="Chart 10">
            <a:extLst>
              <a:ext uri="{FF2B5EF4-FFF2-40B4-BE49-F238E27FC236}">
                <a16:creationId xmlns:a16="http://schemas.microsoft.com/office/drawing/2014/main" id="{628B39B3-527F-44CB-8925-215BA7597513}"/>
              </a:ext>
            </a:extLst>
          </p:cNvPr>
          <p:cNvGraphicFramePr>
            <a:graphicFrameLocks/>
          </p:cNvGraphicFramePr>
          <p:nvPr>
            <p:extLst>
              <p:ext uri="{D42A27DB-BD31-4B8C-83A1-F6EECF244321}">
                <p14:modId xmlns:p14="http://schemas.microsoft.com/office/powerpoint/2010/main" val="1403743166"/>
              </p:ext>
            </p:extLst>
          </p:nvPr>
        </p:nvGraphicFramePr>
        <p:xfrm>
          <a:off x="2425252" y="1257300"/>
          <a:ext cx="5884545" cy="35433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3" name="Table 12">
            <a:extLst>
              <a:ext uri="{FF2B5EF4-FFF2-40B4-BE49-F238E27FC236}">
                <a16:creationId xmlns:a16="http://schemas.microsoft.com/office/drawing/2014/main" id="{838BD886-CA95-48BD-A0FE-397B3627A7AB}"/>
              </a:ext>
            </a:extLst>
          </p:cNvPr>
          <p:cNvGraphicFramePr>
            <a:graphicFrameLocks noGrp="1"/>
          </p:cNvGraphicFramePr>
          <p:nvPr>
            <p:extLst>
              <p:ext uri="{D42A27DB-BD31-4B8C-83A1-F6EECF244321}">
                <p14:modId xmlns:p14="http://schemas.microsoft.com/office/powerpoint/2010/main" val="2402620320"/>
              </p:ext>
            </p:extLst>
          </p:nvPr>
        </p:nvGraphicFramePr>
        <p:xfrm>
          <a:off x="2153146" y="5539015"/>
          <a:ext cx="6428755" cy="670560"/>
        </p:xfrm>
        <a:graphic>
          <a:graphicData uri="http://schemas.openxmlformats.org/drawingml/2006/table">
            <a:tbl>
              <a:tblPr firstRow="1" firstCol="1" bandRow="1">
                <a:tableStyleId>{5C22544A-7EE6-4342-B048-85BDC9FD1C3A}</a:tableStyleId>
              </a:tblPr>
              <a:tblGrid>
                <a:gridCol w="1959625">
                  <a:extLst>
                    <a:ext uri="{9D8B030D-6E8A-4147-A177-3AD203B41FA5}">
                      <a16:colId xmlns:a16="http://schemas.microsoft.com/office/drawing/2014/main" val="1384769733"/>
                    </a:ext>
                  </a:extLst>
                </a:gridCol>
                <a:gridCol w="1131570">
                  <a:extLst>
                    <a:ext uri="{9D8B030D-6E8A-4147-A177-3AD203B41FA5}">
                      <a16:colId xmlns:a16="http://schemas.microsoft.com/office/drawing/2014/main" val="1803123695"/>
                    </a:ext>
                  </a:extLst>
                </a:gridCol>
                <a:gridCol w="982980">
                  <a:extLst>
                    <a:ext uri="{9D8B030D-6E8A-4147-A177-3AD203B41FA5}">
                      <a16:colId xmlns:a16="http://schemas.microsoft.com/office/drawing/2014/main" val="3653681391"/>
                    </a:ext>
                  </a:extLst>
                </a:gridCol>
                <a:gridCol w="1108710">
                  <a:extLst>
                    <a:ext uri="{9D8B030D-6E8A-4147-A177-3AD203B41FA5}">
                      <a16:colId xmlns:a16="http://schemas.microsoft.com/office/drawing/2014/main" val="1207140387"/>
                    </a:ext>
                  </a:extLst>
                </a:gridCol>
                <a:gridCol w="1245870">
                  <a:extLst>
                    <a:ext uri="{9D8B030D-6E8A-4147-A177-3AD203B41FA5}">
                      <a16:colId xmlns:a16="http://schemas.microsoft.com/office/drawing/2014/main" val="2172760969"/>
                    </a:ext>
                  </a:extLst>
                </a:gridCol>
              </a:tblGrid>
              <a:tr h="0">
                <a:tc>
                  <a:txBody>
                    <a:bodyPr/>
                    <a:lstStyle/>
                    <a:p>
                      <a:pPr marL="0" marR="0">
                        <a:spcBef>
                          <a:spcPts val="0"/>
                        </a:spcBef>
                        <a:spcAft>
                          <a:spcPts val="0"/>
                        </a:spcAft>
                      </a:pPr>
                      <a:r>
                        <a:rPr lang="en-US" sz="1100" dirty="0">
                          <a:effectLst/>
                          <a:latin typeface="Century Gothic" panose="020B0502020202020204" pitchFamily="34" charset="0"/>
                        </a:rPr>
                        <a:t> </a:t>
                      </a:r>
                      <a:endParaRPr lang="en-US" sz="1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2C6983"/>
                    </a:solidFill>
                  </a:tcPr>
                </a:tc>
                <a:tc>
                  <a:txBody>
                    <a:bodyPr/>
                    <a:lstStyle/>
                    <a:p>
                      <a:pPr marL="0" marR="0" algn="ctr">
                        <a:spcBef>
                          <a:spcPts val="0"/>
                        </a:spcBef>
                        <a:spcAft>
                          <a:spcPts val="0"/>
                        </a:spcAft>
                      </a:pPr>
                      <a:r>
                        <a:rPr lang="en-US" sz="1100" dirty="0">
                          <a:solidFill>
                            <a:schemeClr val="bg1"/>
                          </a:solidFill>
                          <a:effectLst/>
                          <a:latin typeface="Century Gothic" panose="020B0502020202020204" pitchFamily="34" charset="0"/>
                        </a:rPr>
                        <a:t>Headcount</a:t>
                      </a:r>
                      <a:endParaRPr lang="en-US" sz="1100"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en-US" sz="1100" dirty="0">
                          <a:solidFill>
                            <a:schemeClr val="bg1"/>
                          </a:solidFill>
                          <a:effectLst/>
                          <a:latin typeface="Century Gothic" panose="020B0502020202020204" pitchFamily="34" charset="0"/>
                        </a:rPr>
                        <a:t>FTE</a:t>
                      </a:r>
                      <a:endParaRPr lang="en-US" sz="1100"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en-US" sz="1100" dirty="0">
                          <a:solidFill>
                            <a:schemeClr val="bg1"/>
                          </a:solidFill>
                          <a:effectLst/>
                          <a:latin typeface="Century Gothic" panose="020B0502020202020204" pitchFamily="34" charset="0"/>
                        </a:rPr>
                        <a:t>Courses</a:t>
                      </a:r>
                      <a:endParaRPr lang="en-US" sz="1100"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en-US" sz="1100" dirty="0">
                          <a:solidFill>
                            <a:schemeClr val="bg1"/>
                          </a:solidFill>
                          <a:effectLst/>
                          <a:latin typeface="Century Gothic" panose="020B0502020202020204" pitchFamily="34" charset="0"/>
                        </a:rPr>
                        <a:t>Course Sections</a:t>
                      </a:r>
                      <a:endParaRPr lang="en-US" sz="1100"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26095854"/>
                  </a:ext>
                </a:extLst>
              </a:tr>
              <a:tr h="0">
                <a:tc>
                  <a:txBody>
                    <a:bodyPr/>
                    <a:lstStyle/>
                    <a:p>
                      <a:pPr marL="0" marR="0">
                        <a:spcBef>
                          <a:spcPts val="0"/>
                        </a:spcBef>
                        <a:spcAft>
                          <a:spcPts val="0"/>
                        </a:spcAft>
                      </a:pPr>
                      <a:r>
                        <a:rPr lang="en-US" sz="1100" dirty="0">
                          <a:effectLst/>
                          <a:latin typeface="Century Gothic" panose="020B0502020202020204" pitchFamily="34" charset="0"/>
                        </a:rPr>
                        <a:t>Met (3 of 4 criteria)</a:t>
                      </a:r>
                      <a:endParaRPr lang="en-US" sz="1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2C6983"/>
                    </a:solidFill>
                  </a:tcPr>
                </a:tc>
                <a:tc>
                  <a:txBody>
                    <a:bodyPr/>
                    <a:lstStyle/>
                    <a:p>
                      <a:pPr marL="0" marR="0" algn="ctr">
                        <a:spcBef>
                          <a:spcPts val="0"/>
                        </a:spcBef>
                        <a:spcAft>
                          <a:spcPts val="0"/>
                        </a:spcAft>
                      </a:pPr>
                      <a:r>
                        <a:rPr lang="en-US" sz="1100" dirty="0">
                          <a:effectLst/>
                          <a:latin typeface="Century Gothic" panose="020B0502020202020204" pitchFamily="34" charset="0"/>
                        </a:rPr>
                        <a:t>2,994–3,304</a:t>
                      </a:r>
                      <a:endParaRPr lang="en-US" sz="1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tc>
                  <a:txBody>
                    <a:bodyPr/>
                    <a:lstStyle/>
                    <a:p>
                      <a:pPr marL="0" marR="0" algn="ctr">
                        <a:spcBef>
                          <a:spcPts val="0"/>
                        </a:spcBef>
                        <a:spcAft>
                          <a:spcPts val="0"/>
                        </a:spcAft>
                      </a:pPr>
                      <a:r>
                        <a:rPr lang="en-US" sz="1100" dirty="0">
                          <a:effectLst/>
                          <a:latin typeface="Century Gothic" panose="020B0502020202020204" pitchFamily="34" charset="0"/>
                        </a:rPr>
                        <a:t>760–1,100</a:t>
                      </a:r>
                      <a:endParaRPr lang="en-US" sz="1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tc>
                  <a:txBody>
                    <a:bodyPr/>
                    <a:lstStyle/>
                    <a:p>
                      <a:pPr marL="0" marR="0" algn="ctr">
                        <a:spcBef>
                          <a:spcPts val="0"/>
                        </a:spcBef>
                        <a:spcAft>
                          <a:spcPts val="0"/>
                        </a:spcAft>
                      </a:pPr>
                      <a:r>
                        <a:rPr lang="en-US" sz="1100">
                          <a:effectLst/>
                          <a:latin typeface="Century Gothic" panose="020B0502020202020204" pitchFamily="34" charset="0"/>
                        </a:rPr>
                        <a:t>217–245</a:t>
                      </a:r>
                      <a:endParaRPr lang="en-US" sz="11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tc>
                  <a:txBody>
                    <a:bodyPr/>
                    <a:lstStyle/>
                    <a:p>
                      <a:pPr marL="0" marR="0" algn="ctr">
                        <a:spcBef>
                          <a:spcPts val="0"/>
                        </a:spcBef>
                        <a:spcAft>
                          <a:spcPts val="0"/>
                        </a:spcAft>
                      </a:pPr>
                      <a:r>
                        <a:rPr lang="en-US" sz="1100">
                          <a:effectLst/>
                          <a:latin typeface="Century Gothic" panose="020B0502020202020204" pitchFamily="34" charset="0"/>
                        </a:rPr>
                        <a:t>520–552</a:t>
                      </a:r>
                      <a:endParaRPr lang="en-US" sz="11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extLst>
                  <a:ext uri="{0D108BD9-81ED-4DB2-BD59-A6C34878D82A}">
                    <a16:rowId xmlns:a16="http://schemas.microsoft.com/office/drawing/2014/main" val="3030021269"/>
                  </a:ext>
                </a:extLst>
              </a:tr>
              <a:tr h="0">
                <a:tc>
                  <a:txBody>
                    <a:bodyPr/>
                    <a:lstStyle/>
                    <a:p>
                      <a:pPr marL="0" marR="0">
                        <a:spcBef>
                          <a:spcPts val="0"/>
                        </a:spcBef>
                        <a:spcAft>
                          <a:spcPts val="0"/>
                        </a:spcAft>
                      </a:pPr>
                      <a:r>
                        <a:rPr lang="en-US" sz="1100">
                          <a:effectLst/>
                          <a:latin typeface="Century Gothic" panose="020B0502020202020204" pitchFamily="34" charset="0"/>
                        </a:rPr>
                        <a:t>Almost Met (2 of 4 criteria)</a:t>
                      </a:r>
                      <a:endParaRPr lang="en-US" sz="11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2C6983"/>
                    </a:solidFill>
                  </a:tcPr>
                </a:tc>
                <a:tc>
                  <a:txBody>
                    <a:bodyPr/>
                    <a:lstStyle/>
                    <a:p>
                      <a:pPr marL="0" marR="0" algn="ctr">
                        <a:spcBef>
                          <a:spcPts val="0"/>
                        </a:spcBef>
                        <a:spcAft>
                          <a:spcPts val="0"/>
                        </a:spcAft>
                      </a:pPr>
                      <a:r>
                        <a:rPr lang="en-US" sz="1100" dirty="0">
                          <a:effectLst/>
                          <a:latin typeface="Century Gothic" panose="020B0502020202020204" pitchFamily="34" charset="0"/>
                        </a:rPr>
                        <a:t>2,501–2,499</a:t>
                      </a:r>
                      <a:endParaRPr lang="en-US" sz="1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tc>
                  <a:txBody>
                    <a:bodyPr/>
                    <a:lstStyle/>
                    <a:p>
                      <a:pPr marL="0" marR="0" algn="ctr">
                        <a:spcBef>
                          <a:spcPts val="0"/>
                        </a:spcBef>
                        <a:spcAft>
                          <a:spcPts val="0"/>
                        </a:spcAft>
                      </a:pPr>
                      <a:r>
                        <a:rPr lang="en-US" sz="1100" dirty="0">
                          <a:effectLst/>
                          <a:latin typeface="Century Gothic" panose="020B0502020202020204" pitchFamily="34" charset="0"/>
                        </a:rPr>
                        <a:t>601–759</a:t>
                      </a:r>
                      <a:endParaRPr lang="en-US" sz="1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tc>
                  <a:txBody>
                    <a:bodyPr/>
                    <a:lstStyle/>
                    <a:p>
                      <a:pPr marL="0" marR="0" algn="ctr">
                        <a:spcBef>
                          <a:spcPts val="0"/>
                        </a:spcBef>
                        <a:spcAft>
                          <a:spcPts val="0"/>
                        </a:spcAft>
                      </a:pPr>
                      <a:r>
                        <a:rPr lang="en-US" sz="1100">
                          <a:effectLst/>
                          <a:latin typeface="Century Gothic" panose="020B0502020202020204" pitchFamily="34" charset="0"/>
                        </a:rPr>
                        <a:t>201–216</a:t>
                      </a:r>
                      <a:endParaRPr lang="en-US" sz="11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tc>
                  <a:txBody>
                    <a:bodyPr/>
                    <a:lstStyle/>
                    <a:p>
                      <a:pPr marL="0" marR="0" algn="ctr">
                        <a:spcBef>
                          <a:spcPts val="0"/>
                        </a:spcBef>
                        <a:spcAft>
                          <a:spcPts val="0"/>
                        </a:spcAft>
                      </a:pPr>
                      <a:r>
                        <a:rPr lang="en-US" sz="1100">
                          <a:effectLst/>
                          <a:latin typeface="Century Gothic" panose="020B0502020202020204" pitchFamily="34" charset="0"/>
                        </a:rPr>
                        <a:t>498–519</a:t>
                      </a:r>
                      <a:endParaRPr lang="en-US" sz="11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extLst>
                  <a:ext uri="{0D108BD9-81ED-4DB2-BD59-A6C34878D82A}">
                    <a16:rowId xmlns:a16="http://schemas.microsoft.com/office/drawing/2014/main" val="1120718135"/>
                  </a:ext>
                </a:extLst>
              </a:tr>
              <a:tr h="0">
                <a:tc>
                  <a:txBody>
                    <a:bodyPr/>
                    <a:lstStyle/>
                    <a:p>
                      <a:pPr marL="0" marR="0">
                        <a:spcBef>
                          <a:spcPts val="0"/>
                        </a:spcBef>
                        <a:spcAft>
                          <a:spcPts val="0"/>
                        </a:spcAft>
                      </a:pPr>
                      <a:r>
                        <a:rPr lang="en-US" sz="1100">
                          <a:effectLst/>
                          <a:latin typeface="Century Gothic" panose="020B0502020202020204" pitchFamily="34" charset="0"/>
                        </a:rPr>
                        <a:t>Not Met (0 or 1 criterion)</a:t>
                      </a:r>
                      <a:endParaRPr lang="en-US" sz="11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2C6983"/>
                    </a:solidFill>
                  </a:tcPr>
                </a:tc>
                <a:tc>
                  <a:txBody>
                    <a:bodyPr/>
                    <a:lstStyle/>
                    <a:p>
                      <a:pPr marL="0" marR="0" algn="ctr">
                        <a:spcBef>
                          <a:spcPts val="0"/>
                        </a:spcBef>
                        <a:spcAft>
                          <a:spcPts val="0"/>
                        </a:spcAft>
                      </a:pPr>
                      <a:r>
                        <a:rPr lang="en-US" sz="1100">
                          <a:effectLst/>
                          <a:latin typeface="Century Gothic" panose="020B0502020202020204" pitchFamily="34" charset="0"/>
                        </a:rPr>
                        <a:t>2,500 or fewer</a:t>
                      </a:r>
                      <a:endParaRPr lang="en-US" sz="11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tc>
                  <a:txBody>
                    <a:bodyPr/>
                    <a:lstStyle/>
                    <a:p>
                      <a:pPr marL="0" marR="0" algn="ctr">
                        <a:spcBef>
                          <a:spcPts val="0"/>
                        </a:spcBef>
                        <a:spcAft>
                          <a:spcPts val="0"/>
                        </a:spcAft>
                      </a:pPr>
                      <a:r>
                        <a:rPr lang="en-US" sz="1100" dirty="0">
                          <a:effectLst/>
                          <a:latin typeface="Century Gothic" panose="020B0502020202020204" pitchFamily="34" charset="0"/>
                        </a:rPr>
                        <a:t>600 or fewer</a:t>
                      </a:r>
                      <a:endParaRPr lang="en-US" sz="1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tc>
                  <a:txBody>
                    <a:bodyPr/>
                    <a:lstStyle/>
                    <a:p>
                      <a:pPr marL="0" marR="0" algn="ctr">
                        <a:spcBef>
                          <a:spcPts val="0"/>
                        </a:spcBef>
                        <a:spcAft>
                          <a:spcPts val="0"/>
                        </a:spcAft>
                      </a:pPr>
                      <a:r>
                        <a:rPr lang="en-US" sz="1100" dirty="0">
                          <a:effectLst/>
                          <a:latin typeface="Century Gothic" panose="020B0502020202020204" pitchFamily="34" charset="0"/>
                        </a:rPr>
                        <a:t>200 or fewer</a:t>
                      </a:r>
                      <a:endParaRPr lang="en-US" sz="1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tc>
                  <a:txBody>
                    <a:bodyPr/>
                    <a:lstStyle/>
                    <a:p>
                      <a:pPr marL="0" marR="0" algn="ctr">
                        <a:spcBef>
                          <a:spcPts val="0"/>
                        </a:spcBef>
                        <a:spcAft>
                          <a:spcPts val="0"/>
                        </a:spcAft>
                      </a:pPr>
                      <a:r>
                        <a:rPr lang="en-US" sz="1100" dirty="0">
                          <a:effectLst/>
                          <a:latin typeface="Century Gothic" panose="020B0502020202020204" pitchFamily="34" charset="0"/>
                        </a:rPr>
                        <a:t>497 or fewer</a:t>
                      </a:r>
                      <a:endParaRPr lang="en-US" sz="1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extLst>
                  <a:ext uri="{0D108BD9-81ED-4DB2-BD59-A6C34878D82A}">
                    <a16:rowId xmlns:a16="http://schemas.microsoft.com/office/drawing/2014/main" val="2714858804"/>
                  </a:ext>
                </a:extLst>
              </a:tr>
            </a:tbl>
          </a:graphicData>
        </a:graphic>
      </p:graphicFrame>
    </p:spTree>
    <p:extLst>
      <p:ext uri="{BB962C8B-B14F-4D97-AF65-F5344CB8AC3E}">
        <p14:creationId xmlns:p14="http://schemas.microsoft.com/office/powerpoint/2010/main" val="13119424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94FC12C-0847-4F32-A054-FCEDE6157B30}"/>
              </a:ext>
            </a:extLst>
          </p:cNvPr>
          <p:cNvSpPr/>
          <p:nvPr/>
        </p:nvSpPr>
        <p:spPr>
          <a:xfrm>
            <a:off x="0" y="0"/>
            <a:ext cx="1564477" cy="6858000"/>
          </a:xfrm>
          <a:prstGeom prst="rect">
            <a:avLst/>
          </a:prstGeom>
          <a:solidFill>
            <a:srgbClr val="C9E2E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D7E9F1"/>
              </a:solidFill>
            </a:endParaRPr>
          </a:p>
        </p:txBody>
      </p:sp>
      <p:sp>
        <p:nvSpPr>
          <p:cNvPr id="4" name="Rectangle 3">
            <a:extLst>
              <a:ext uri="{FF2B5EF4-FFF2-40B4-BE49-F238E27FC236}">
                <a16:creationId xmlns:a16="http://schemas.microsoft.com/office/drawing/2014/main" id="{1AA970F3-24F2-4EA2-8BFE-1CF58C1FB340}"/>
              </a:ext>
            </a:extLst>
          </p:cNvPr>
          <p:cNvSpPr/>
          <p:nvPr/>
        </p:nvSpPr>
        <p:spPr>
          <a:xfrm>
            <a:off x="1564478" y="0"/>
            <a:ext cx="7579522" cy="6858000"/>
          </a:xfrm>
          <a:prstGeom prst="rect">
            <a:avLst/>
          </a:prstGeom>
          <a:solidFill>
            <a:srgbClr val="2C698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A40ABDAE-4275-4A74-8F56-864466B88B2A}"/>
              </a:ext>
            </a:extLst>
          </p:cNvPr>
          <p:cNvSpPr txBox="1"/>
          <p:nvPr/>
        </p:nvSpPr>
        <p:spPr>
          <a:xfrm rot="16200000">
            <a:off x="-2123607" y="2967336"/>
            <a:ext cx="6858001" cy="923330"/>
          </a:xfrm>
          <a:prstGeom prst="rect">
            <a:avLst/>
          </a:prstGeom>
          <a:noFill/>
        </p:spPr>
        <p:txBody>
          <a:bodyPr wrap="square" rtlCol="0">
            <a:spAutoFit/>
          </a:bodyPr>
          <a:lstStyle/>
          <a:p>
            <a:pPr algn="ctr"/>
            <a:r>
              <a:rPr lang="en-US" sz="5400" b="1" dirty="0">
                <a:solidFill>
                  <a:srgbClr val="2C6983"/>
                </a:solidFill>
                <a:latin typeface="Century Gothic" panose="020B0502020202020204" pitchFamily="34" charset="0"/>
              </a:rPr>
              <a:t>ACCESS</a:t>
            </a:r>
          </a:p>
        </p:txBody>
      </p:sp>
      <p:sp>
        <p:nvSpPr>
          <p:cNvPr id="9" name="TextBox 8">
            <a:extLst>
              <a:ext uri="{FF2B5EF4-FFF2-40B4-BE49-F238E27FC236}">
                <a16:creationId xmlns:a16="http://schemas.microsoft.com/office/drawing/2014/main" id="{6ED01FC0-D7C9-4472-A0BE-EF6888CD419B}"/>
              </a:ext>
            </a:extLst>
          </p:cNvPr>
          <p:cNvSpPr txBox="1"/>
          <p:nvPr/>
        </p:nvSpPr>
        <p:spPr>
          <a:xfrm>
            <a:off x="1854630" y="712384"/>
            <a:ext cx="6999218" cy="461665"/>
          </a:xfrm>
          <a:prstGeom prst="rect">
            <a:avLst/>
          </a:prstGeom>
          <a:noFill/>
        </p:spPr>
        <p:txBody>
          <a:bodyPr wrap="square" rtlCol="0">
            <a:spAutoFit/>
          </a:bodyPr>
          <a:lstStyle/>
          <a:p>
            <a:pPr algn="ctr">
              <a:spcAft>
                <a:spcPts val="1200"/>
              </a:spcAft>
            </a:pPr>
            <a:r>
              <a:rPr lang="en-US" sz="2400" b="1" dirty="0">
                <a:solidFill>
                  <a:schemeClr val="bg1"/>
                </a:solidFill>
                <a:latin typeface="Century Gothic" panose="020B0502020202020204" pitchFamily="34" charset="0"/>
                <a:ea typeface="DengXian" panose="02010600030101010101" pitchFamily="2" charset="-122"/>
                <a:cs typeface="Times New Roman" panose="02020603050405020304" pitchFamily="18" charset="0"/>
              </a:rPr>
              <a:t>Online Courses &amp; Programs</a:t>
            </a:r>
          </a:p>
        </p:txBody>
      </p:sp>
      <p:sp>
        <p:nvSpPr>
          <p:cNvPr id="2" name="TextBox 1">
            <a:extLst>
              <a:ext uri="{FF2B5EF4-FFF2-40B4-BE49-F238E27FC236}">
                <a16:creationId xmlns:a16="http://schemas.microsoft.com/office/drawing/2014/main" id="{7B7171E9-7BFF-4909-B386-DBDABCFEDC52}"/>
              </a:ext>
            </a:extLst>
          </p:cNvPr>
          <p:cNvSpPr txBox="1"/>
          <p:nvPr/>
        </p:nvSpPr>
        <p:spPr>
          <a:xfrm>
            <a:off x="2010727" y="2205342"/>
            <a:ext cx="6687024" cy="2585323"/>
          </a:xfrm>
          <a:prstGeom prst="rect">
            <a:avLst/>
          </a:prstGeom>
          <a:noFill/>
        </p:spPr>
        <p:txBody>
          <a:bodyPr wrap="square" rtlCol="0">
            <a:spAutoFit/>
          </a:bodyPr>
          <a:lstStyle/>
          <a:p>
            <a:r>
              <a:rPr lang="en-US" b="1" dirty="0">
                <a:solidFill>
                  <a:schemeClr val="bg1"/>
                </a:solidFill>
                <a:latin typeface="Century Gothic" panose="020B0502020202020204" pitchFamily="34" charset="0"/>
              </a:rPr>
              <a:t>Peer Institution Data </a:t>
            </a:r>
            <a:r>
              <a:rPr lang="en-US" dirty="0">
                <a:solidFill>
                  <a:schemeClr val="bg1"/>
                </a:solidFill>
                <a:latin typeface="Century Gothic" panose="020B0502020202020204" pitchFamily="34" charset="0"/>
              </a:rPr>
              <a:t> </a:t>
            </a:r>
          </a:p>
          <a:p>
            <a:pPr marL="285750" indent="-285750">
              <a:buFont typeface="Arial" panose="020B0604020202020204" pitchFamily="34" charset="0"/>
              <a:buChar char="•"/>
            </a:pPr>
            <a:r>
              <a:rPr lang="en-US" dirty="0">
                <a:solidFill>
                  <a:schemeClr val="bg1"/>
                </a:solidFill>
                <a:latin typeface="Century Gothic" panose="020B0502020202020204" pitchFamily="34" charset="0"/>
              </a:rPr>
              <a:t>Not currently applicable</a:t>
            </a:r>
          </a:p>
          <a:p>
            <a:endParaRPr lang="en-US" b="1" dirty="0">
              <a:solidFill>
                <a:schemeClr val="bg1"/>
              </a:solidFill>
              <a:latin typeface="Century Gothic" panose="020B0502020202020204" pitchFamily="34" charset="0"/>
            </a:endParaRPr>
          </a:p>
          <a:p>
            <a:r>
              <a:rPr lang="en-US" b="1" dirty="0">
                <a:solidFill>
                  <a:schemeClr val="bg1"/>
                </a:solidFill>
                <a:latin typeface="Century Gothic" panose="020B0502020202020204" pitchFamily="34" charset="0"/>
              </a:rPr>
              <a:t>Observations</a:t>
            </a:r>
            <a:r>
              <a:rPr lang="en-US" dirty="0">
                <a:solidFill>
                  <a:schemeClr val="bg1"/>
                </a:solidFill>
                <a:latin typeface="Century Gothic" panose="020B0502020202020204" pitchFamily="34" charset="0"/>
              </a:rPr>
              <a:t> </a:t>
            </a:r>
          </a:p>
          <a:p>
            <a:pPr marL="285750" indent="-285750">
              <a:buFont typeface="Arial" panose="020B0604020202020204" pitchFamily="34" charset="0"/>
              <a:buChar char="•"/>
            </a:pPr>
            <a:r>
              <a:rPr lang="en-US" dirty="0">
                <a:solidFill>
                  <a:schemeClr val="bg1"/>
                </a:solidFill>
                <a:latin typeface="Century Gothic" panose="020B0502020202020204" pitchFamily="34" charset="0"/>
              </a:rPr>
              <a:t>Removed the pandemic year when setting benchmarks</a:t>
            </a:r>
          </a:p>
          <a:p>
            <a:pPr marL="285750" indent="-285750">
              <a:buFont typeface="Arial" panose="020B0604020202020204" pitchFamily="34" charset="0"/>
              <a:buChar char="•"/>
            </a:pPr>
            <a:r>
              <a:rPr lang="en-US" dirty="0">
                <a:solidFill>
                  <a:schemeClr val="bg1"/>
                </a:solidFill>
                <a:latin typeface="Century Gothic" panose="020B0502020202020204" pitchFamily="34" charset="0"/>
              </a:rPr>
              <a:t>COCC is slightly above benchmark for a continued rise in online course offerings over pre-pandemic numbers</a:t>
            </a:r>
          </a:p>
          <a:p>
            <a:pPr marL="285750" indent="-285750">
              <a:buFont typeface="Arial" panose="020B0604020202020204" pitchFamily="34" charset="0"/>
              <a:buChar char="•"/>
            </a:pPr>
            <a:r>
              <a:rPr lang="en-US" dirty="0">
                <a:solidFill>
                  <a:schemeClr val="bg1"/>
                </a:solidFill>
                <a:latin typeface="Century Gothic" panose="020B0502020202020204" pitchFamily="34" charset="0"/>
              </a:rPr>
              <a:t>Strategic scheduling will move us forward in our ability to advertise fully online degrees</a:t>
            </a:r>
          </a:p>
        </p:txBody>
      </p:sp>
    </p:spTree>
    <p:extLst>
      <p:ext uri="{BB962C8B-B14F-4D97-AF65-F5344CB8AC3E}">
        <p14:creationId xmlns:p14="http://schemas.microsoft.com/office/powerpoint/2010/main" val="1226696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2">
                                            <p:txEl>
                                              <p:pRg st="1" end="1"/>
                                            </p:txEl>
                                          </p:spTgt>
                                        </p:tgtEl>
                                        <p:attrNameLst>
                                          <p:attrName>style.visibility</p:attrName>
                                        </p:attrNameLst>
                                      </p:cBhvr>
                                      <p:to>
                                        <p:strVal val="visible"/>
                                      </p:to>
                                    </p:set>
                                    <p:animEffect transition="in" filter="fade">
                                      <p:cBhvr>
                                        <p:cTn id="10" dur="500"/>
                                        <p:tgtEl>
                                          <p:spTgt spid="2">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animEffect transition="in" filter="fade">
                                      <p:cBhvr>
                                        <p:cTn id="15" dur="500"/>
                                        <p:tgtEl>
                                          <p:spTgt spid="2">
                                            <p:txEl>
                                              <p:pRg st="3" end="3"/>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2">
                                            <p:txEl>
                                              <p:pRg st="4" end="4"/>
                                            </p:txEl>
                                          </p:spTgt>
                                        </p:tgtEl>
                                        <p:attrNameLst>
                                          <p:attrName>style.visibility</p:attrName>
                                        </p:attrNameLst>
                                      </p:cBhvr>
                                      <p:to>
                                        <p:strVal val="visible"/>
                                      </p:to>
                                    </p:set>
                                    <p:animEffect transition="in" filter="fade">
                                      <p:cBhvr>
                                        <p:cTn id="18" dur="500"/>
                                        <p:tgtEl>
                                          <p:spTgt spid="2">
                                            <p:txEl>
                                              <p:pRg st="4" end="4"/>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2">
                                            <p:txEl>
                                              <p:pRg st="5" end="5"/>
                                            </p:txEl>
                                          </p:spTgt>
                                        </p:tgtEl>
                                        <p:attrNameLst>
                                          <p:attrName>style.visibility</p:attrName>
                                        </p:attrNameLst>
                                      </p:cBhvr>
                                      <p:to>
                                        <p:strVal val="visible"/>
                                      </p:to>
                                    </p:set>
                                    <p:animEffect transition="in" filter="fade">
                                      <p:cBhvr>
                                        <p:cTn id="21" dur="500"/>
                                        <p:tgtEl>
                                          <p:spTgt spid="2">
                                            <p:txEl>
                                              <p:pRg st="5" end="5"/>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2">
                                            <p:txEl>
                                              <p:pRg st="6" end="6"/>
                                            </p:txEl>
                                          </p:spTgt>
                                        </p:tgtEl>
                                        <p:attrNameLst>
                                          <p:attrName>style.visibility</p:attrName>
                                        </p:attrNameLst>
                                      </p:cBhvr>
                                      <p:to>
                                        <p:strVal val="visible"/>
                                      </p:to>
                                    </p:set>
                                    <p:animEffect transition="in" filter="fade">
                                      <p:cBhvr>
                                        <p:cTn id="24" dur="5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COCC_pp_slide_2020_blueback_circles.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TextBox 2">
            <a:extLst>
              <a:ext uri="{FF2B5EF4-FFF2-40B4-BE49-F238E27FC236}">
                <a16:creationId xmlns:a16="http://schemas.microsoft.com/office/drawing/2014/main" id="{B71C5299-834B-40F3-9245-3F3BDD2FA13B}"/>
              </a:ext>
            </a:extLst>
          </p:cNvPr>
          <p:cNvSpPr txBox="1"/>
          <p:nvPr/>
        </p:nvSpPr>
        <p:spPr>
          <a:xfrm>
            <a:off x="1203483" y="1495485"/>
            <a:ext cx="6923247" cy="3416320"/>
          </a:xfrm>
          <a:prstGeom prst="rect">
            <a:avLst/>
          </a:prstGeom>
          <a:noFill/>
        </p:spPr>
        <p:txBody>
          <a:bodyPr wrap="square" rtlCol="0">
            <a:spAutoFit/>
          </a:bodyPr>
          <a:lstStyle/>
          <a:p>
            <a:pPr algn="ctr"/>
            <a:r>
              <a:rPr lang="en-US" sz="2400" b="1" dirty="0">
                <a:solidFill>
                  <a:schemeClr val="bg1"/>
                </a:solidFill>
                <a:effectLst/>
                <a:latin typeface="Century Gothic" panose="020B0502020202020204" pitchFamily="34" charset="0"/>
                <a:ea typeface="DengXian" panose="02010600030101010101" pitchFamily="2" charset="-122"/>
                <a:cs typeface="Times New Roman" panose="02020603050405020304" pitchFamily="18" charset="0"/>
              </a:rPr>
              <a:t>Community Engagement</a:t>
            </a:r>
          </a:p>
          <a:p>
            <a:pPr algn="ctr"/>
            <a:r>
              <a:rPr lang="en-US" sz="2400" dirty="0">
                <a:solidFill>
                  <a:schemeClr val="bg1"/>
                </a:solidFill>
                <a:effectLst/>
                <a:latin typeface="Century Gothic" panose="020B0502020202020204" pitchFamily="34" charset="0"/>
              </a:rPr>
              <a:t>COCC engages with and responds to the needs of the communities we serve.</a:t>
            </a:r>
          </a:p>
          <a:p>
            <a:pPr algn="ctr"/>
            <a:endParaRPr lang="en-US" sz="2400" dirty="0">
              <a:solidFill>
                <a:schemeClr val="bg1"/>
              </a:solidFill>
              <a:latin typeface="Century Gothic" panose="020B0502020202020204" pitchFamily="34" charset="0"/>
              <a:ea typeface="DengXian" panose="02010600030101010101" pitchFamily="2" charset="-122"/>
              <a:cs typeface="Times New Roman" panose="02020603050405020304" pitchFamily="18" charset="0"/>
            </a:endParaRPr>
          </a:p>
          <a:p>
            <a:pPr algn="ctr"/>
            <a:r>
              <a:rPr lang="en-US" sz="2400" dirty="0">
                <a:solidFill>
                  <a:schemeClr val="bg1"/>
                </a:solidFill>
                <a:latin typeface="Century Gothic" panose="020B0502020202020204" pitchFamily="34" charset="0"/>
                <a:ea typeface="DengXian" panose="02010600030101010101" pitchFamily="2" charset="-122"/>
                <a:cs typeface="Times New Roman" panose="02020603050405020304" pitchFamily="18" charset="0"/>
              </a:rPr>
              <a:t>Indicators:</a:t>
            </a:r>
          </a:p>
          <a:p>
            <a:pPr algn="ctr"/>
            <a:r>
              <a:rPr lang="en-US" sz="2400" dirty="0">
                <a:solidFill>
                  <a:schemeClr val="bg1"/>
                </a:solidFill>
                <a:latin typeface="Century Gothic" panose="020B0502020202020204" pitchFamily="34" charset="0"/>
                <a:ea typeface="DengXian" panose="02010600030101010101" pitchFamily="2" charset="-122"/>
                <a:cs typeface="Times New Roman" panose="02020603050405020304" pitchFamily="18" charset="0"/>
              </a:rPr>
              <a:t>In-District College-Sponsored Events</a:t>
            </a:r>
          </a:p>
          <a:p>
            <a:pPr algn="ctr"/>
            <a:r>
              <a:rPr lang="en-US" sz="2400" dirty="0">
                <a:solidFill>
                  <a:schemeClr val="bg1"/>
                </a:solidFill>
                <a:latin typeface="Century Gothic" panose="020B0502020202020204" pitchFamily="34" charset="0"/>
                <a:ea typeface="DengXian" panose="02010600030101010101" pitchFamily="2" charset="-122"/>
                <a:cs typeface="Times New Roman" panose="02020603050405020304" pitchFamily="18" charset="0"/>
              </a:rPr>
              <a:t>Participation in Community-Based Stakeholder Groups</a:t>
            </a:r>
          </a:p>
          <a:p>
            <a:pPr algn="ctr"/>
            <a:endParaRPr lang="en-US" sz="2400" b="1" dirty="0">
              <a:solidFill>
                <a:schemeClr val="bg1"/>
              </a:solidFill>
              <a:latin typeface="Century Gothic" panose="020B0502020202020204" pitchFamily="34" charset="0"/>
            </a:endParaRPr>
          </a:p>
        </p:txBody>
      </p:sp>
    </p:spTree>
    <p:extLst>
      <p:ext uri="{BB962C8B-B14F-4D97-AF65-F5344CB8AC3E}">
        <p14:creationId xmlns:p14="http://schemas.microsoft.com/office/powerpoint/2010/main" val="67418127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94FC12C-0847-4F32-A054-FCEDE6157B30}"/>
              </a:ext>
            </a:extLst>
          </p:cNvPr>
          <p:cNvSpPr/>
          <p:nvPr/>
        </p:nvSpPr>
        <p:spPr>
          <a:xfrm>
            <a:off x="0" y="0"/>
            <a:ext cx="1564477" cy="6858000"/>
          </a:xfrm>
          <a:prstGeom prst="rect">
            <a:avLst/>
          </a:prstGeom>
          <a:solidFill>
            <a:srgbClr val="C9E2E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D7E9F1"/>
              </a:solidFill>
            </a:endParaRPr>
          </a:p>
        </p:txBody>
      </p:sp>
      <p:sp>
        <p:nvSpPr>
          <p:cNvPr id="4" name="Rectangle 3">
            <a:extLst>
              <a:ext uri="{FF2B5EF4-FFF2-40B4-BE49-F238E27FC236}">
                <a16:creationId xmlns:a16="http://schemas.microsoft.com/office/drawing/2014/main" id="{1AA970F3-24F2-4EA2-8BFE-1CF58C1FB340}"/>
              </a:ext>
            </a:extLst>
          </p:cNvPr>
          <p:cNvSpPr/>
          <p:nvPr/>
        </p:nvSpPr>
        <p:spPr>
          <a:xfrm>
            <a:off x="1564478" y="0"/>
            <a:ext cx="7579522" cy="6858000"/>
          </a:xfrm>
          <a:prstGeom prst="rect">
            <a:avLst/>
          </a:prstGeom>
          <a:solidFill>
            <a:srgbClr val="2C698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A40ABDAE-4275-4A74-8F56-864466B88B2A}"/>
              </a:ext>
            </a:extLst>
          </p:cNvPr>
          <p:cNvSpPr txBox="1"/>
          <p:nvPr/>
        </p:nvSpPr>
        <p:spPr>
          <a:xfrm rot="16200000">
            <a:off x="-2409357" y="2705726"/>
            <a:ext cx="6858001" cy="1446550"/>
          </a:xfrm>
          <a:prstGeom prst="rect">
            <a:avLst/>
          </a:prstGeom>
          <a:noFill/>
        </p:spPr>
        <p:txBody>
          <a:bodyPr wrap="square" rtlCol="0">
            <a:spAutoFit/>
          </a:bodyPr>
          <a:lstStyle/>
          <a:p>
            <a:pPr algn="ctr"/>
            <a:r>
              <a:rPr lang="en-US" sz="4400" b="1" dirty="0">
                <a:solidFill>
                  <a:srgbClr val="2C6983"/>
                </a:solidFill>
                <a:latin typeface="Century Gothic" panose="020B0502020202020204" pitchFamily="34" charset="0"/>
              </a:rPr>
              <a:t>COMMUNITY ENGAGEMENT</a:t>
            </a:r>
          </a:p>
        </p:txBody>
      </p:sp>
      <p:sp>
        <p:nvSpPr>
          <p:cNvPr id="9" name="TextBox 8">
            <a:extLst>
              <a:ext uri="{FF2B5EF4-FFF2-40B4-BE49-F238E27FC236}">
                <a16:creationId xmlns:a16="http://schemas.microsoft.com/office/drawing/2014/main" id="{6ED01FC0-D7C9-4472-A0BE-EF6888CD419B}"/>
              </a:ext>
            </a:extLst>
          </p:cNvPr>
          <p:cNvSpPr txBox="1"/>
          <p:nvPr/>
        </p:nvSpPr>
        <p:spPr>
          <a:xfrm>
            <a:off x="1847088" y="1069848"/>
            <a:ext cx="6999218" cy="461665"/>
          </a:xfrm>
          <a:prstGeom prst="rect">
            <a:avLst/>
          </a:prstGeom>
          <a:noFill/>
        </p:spPr>
        <p:txBody>
          <a:bodyPr wrap="square" rtlCol="0">
            <a:spAutoFit/>
          </a:bodyPr>
          <a:lstStyle/>
          <a:p>
            <a:pPr algn="ctr">
              <a:spcAft>
                <a:spcPts val="1200"/>
              </a:spcAft>
            </a:pPr>
            <a:r>
              <a:rPr lang="en-US" sz="2400" b="1" dirty="0">
                <a:solidFill>
                  <a:schemeClr val="bg1"/>
                </a:solidFill>
                <a:latin typeface="Century Gothic" panose="020B0502020202020204" pitchFamily="34" charset="0"/>
                <a:ea typeface="DengXian" panose="02010600030101010101" pitchFamily="2" charset="-122"/>
                <a:cs typeface="Times New Roman" panose="02020603050405020304" pitchFamily="18" charset="0"/>
              </a:rPr>
              <a:t>College-Sponsored Events</a:t>
            </a:r>
          </a:p>
        </p:txBody>
      </p:sp>
      <p:sp>
        <p:nvSpPr>
          <p:cNvPr id="7" name="TextBox 6">
            <a:extLst>
              <a:ext uri="{FF2B5EF4-FFF2-40B4-BE49-F238E27FC236}">
                <a16:creationId xmlns:a16="http://schemas.microsoft.com/office/drawing/2014/main" id="{FF13FC1E-3743-4BA1-B8F8-A572726F87DC}"/>
              </a:ext>
            </a:extLst>
          </p:cNvPr>
          <p:cNvSpPr txBox="1"/>
          <p:nvPr/>
        </p:nvSpPr>
        <p:spPr>
          <a:xfrm>
            <a:off x="3623998" y="5033747"/>
            <a:ext cx="3448050" cy="371475"/>
          </a:xfrm>
          <a:prstGeom prst="rect">
            <a:avLst/>
          </a:prstGeom>
          <a:noFill/>
        </p:spPr>
        <p:txBody>
          <a:bodyPr wrap="square" rtlCol="0">
            <a:spAutoFit/>
          </a:bodyPr>
          <a:lstStyle/>
          <a:p>
            <a:pPr algn="ctr"/>
            <a:r>
              <a:rPr lang="en-US" b="1" dirty="0">
                <a:solidFill>
                  <a:schemeClr val="bg1"/>
                </a:solidFill>
                <a:latin typeface="Century Gothic" panose="020B0502020202020204" pitchFamily="34" charset="0"/>
              </a:rPr>
              <a:t>Targets</a:t>
            </a:r>
          </a:p>
        </p:txBody>
      </p:sp>
      <p:graphicFrame>
        <p:nvGraphicFramePr>
          <p:cNvPr id="11" name="Table 10">
            <a:extLst>
              <a:ext uri="{FF2B5EF4-FFF2-40B4-BE49-F238E27FC236}">
                <a16:creationId xmlns:a16="http://schemas.microsoft.com/office/drawing/2014/main" id="{EB7E493E-BD2F-4A82-83FF-78FF5B655EC8}"/>
              </a:ext>
            </a:extLst>
          </p:cNvPr>
          <p:cNvGraphicFramePr>
            <a:graphicFrameLocks noGrp="1"/>
          </p:cNvGraphicFramePr>
          <p:nvPr>
            <p:extLst>
              <p:ext uri="{D42A27DB-BD31-4B8C-83A1-F6EECF244321}">
                <p14:modId xmlns:p14="http://schemas.microsoft.com/office/powerpoint/2010/main" val="3963312102"/>
              </p:ext>
            </p:extLst>
          </p:nvPr>
        </p:nvGraphicFramePr>
        <p:xfrm>
          <a:off x="2252455" y="5501797"/>
          <a:ext cx="6025124" cy="731520"/>
        </p:xfrm>
        <a:graphic>
          <a:graphicData uri="http://schemas.openxmlformats.org/drawingml/2006/table">
            <a:tbl>
              <a:tblPr firstRow="1" firstCol="1" bandRow="1">
                <a:tableStyleId>{5C22544A-7EE6-4342-B048-85BDC9FD1C3A}</a:tableStyleId>
              </a:tblPr>
              <a:tblGrid>
                <a:gridCol w="1096263">
                  <a:extLst>
                    <a:ext uri="{9D8B030D-6E8A-4147-A177-3AD203B41FA5}">
                      <a16:colId xmlns:a16="http://schemas.microsoft.com/office/drawing/2014/main" val="3004757787"/>
                    </a:ext>
                  </a:extLst>
                </a:gridCol>
                <a:gridCol w="1209675">
                  <a:extLst>
                    <a:ext uri="{9D8B030D-6E8A-4147-A177-3AD203B41FA5}">
                      <a16:colId xmlns:a16="http://schemas.microsoft.com/office/drawing/2014/main" val="3540224664"/>
                    </a:ext>
                  </a:extLst>
                </a:gridCol>
                <a:gridCol w="1238250">
                  <a:extLst>
                    <a:ext uri="{9D8B030D-6E8A-4147-A177-3AD203B41FA5}">
                      <a16:colId xmlns:a16="http://schemas.microsoft.com/office/drawing/2014/main" val="1260873564"/>
                    </a:ext>
                  </a:extLst>
                </a:gridCol>
                <a:gridCol w="1152525">
                  <a:extLst>
                    <a:ext uri="{9D8B030D-6E8A-4147-A177-3AD203B41FA5}">
                      <a16:colId xmlns:a16="http://schemas.microsoft.com/office/drawing/2014/main" val="1687361372"/>
                    </a:ext>
                  </a:extLst>
                </a:gridCol>
                <a:gridCol w="1328411">
                  <a:extLst>
                    <a:ext uri="{9D8B030D-6E8A-4147-A177-3AD203B41FA5}">
                      <a16:colId xmlns:a16="http://schemas.microsoft.com/office/drawing/2014/main" val="4051317418"/>
                    </a:ext>
                  </a:extLst>
                </a:gridCol>
              </a:tblGrid>
              <a:tr h="0">
                <a:tc>
                  <a:txBody>
                    <a:bodyPr/>
                    <a:lstStyle/>
                    <a:p>
                      <a:pPr marL="0" marR="0">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2C6983"/>
                    </a:solidFill>
                  </a:tcPr>
                </a:tc>
                <a:tc>
                  <a:txBody>
                    <a:bodyPr/>
                    <a:lstStyle/>
                    <a:p>
                      <a:pPr marL="0" marR="0" algn="ctr">
                        <a:spcBef>
                          <a:spcPts val="0"/>
                        </a:spcBef>
                        <a:spcAft>
                          <a:spcPts val="0"/>
                        </a:spcAft>
                      </a:pPr>
                      <a:r>
                        <a:rPr lang="en-US" sz="1200" dirty="0">
                          <a:effectLst/>
                          <a:latin typeface="Century Gothic" panose="020B0502020202020204" pitchFamily="34" charset="0"/>
                        </a:rPr>
                        <a:t>2023-24</a:t>
                      </a:r>
                    </a:p>
                  </a:txBody>
                  <a:tcPr marL="68580" marR="68580" marT="0" marB="0">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2C6983"/>
                    </a:solidFill>
                  </a:tcPr>
                </a:tc>
                <a:tc>
                  <a:txBody>
                    <a:bodyPr/>
                    <a:lstStyle/>
                    <a:p>
                      <a:pPr marL="0" marR="0" algn="ctr">
                        <a:spcBef>
                          <a:spcPts val="0"/>
                        </a:spcBef>
                        <a:spcAft>
                          <a:spcPts val="0"/>
                        </a:spcAft>
                      </a:pPr>
                      <a:r>
                        <a:rPr lang="en-US" sz="1200" dirty="0">
                          <a:effectLst/>
                          <a:latin typeface="Century Gothic" panose="020B0502020202020204" pitchFamily="34" charset="0"/>
                        </a:rPr>
                        <a:t>2024-25</a:t>
                      </a:r>
                    </a:p>
                  </a:txBody>
                  <a:tcPr marL="68580" marR="68580" marT="0" marB="0">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2C6983"/>
                    </a:solidFill>
                  </a:tcPr>
                </a:tc>
                <a:tc>
                  <a:txBody>
                    <a:bodyPr/>
                    <a:lstStyle/>
                    <a:p>
                      <a:pPr marL="0" marR="0" algn="ctr">
                        <a:spcBef>
                          <a:spcPts val="0"/>
                        </a:spcBef>
                        <a:spcAft>
                          <a:spcPts val="0"/>
                        </a:spcAft>
                      </a:pPr>
                      <a:r>
                        <a:rPr lang="en-US" sz="1200" dirty="0">
                          <a:effectLst/>
                          <a:latin typeface="Century Gothic" panose="020B0502020202020204" pitchFamily="34" charset="0"/>
                        </a:rPr>
                        <a:t>2025-26</a:t>
                      </a:r>
                    </a:p>
                  </a:txBody>
                  <a:tcPr marL="68580" marR="68580" marT="0" marB="0">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2C6983"/>
                    </a:solidFill>
                  </a:tcPr>
                </a:tc>
                <a:tc>
                  <a:txBody>
                    <a:bodyPr/>
                    <a:lstStyle/>
                    <a:p>
                      <a:pPr marL="0" marR="0" algn="ctr">
                        <a:spcBef>
                          <a:spcPts val="0"/>
                        </a:spcBef>
                        <a:spcAft>
                          <a:spcPts val="0"/>
                        </a:spcAft>
                      </a:pPr>
                      <a:r>
                        <a:rPr lang="en-US" sz="1200" dirty="0">
                          <a:effectLst/>
                          <a:latin typeface="Century Gothic" panose="020B0502020202020204" pitchFamily="34" charset="0"/>
                        </a:rPr>
                        <a:t>2026-27</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2C6983"/>
                    </a:solidFill>
                  </a:tcPr>
                </a:tc>
                <a:extLst>
                  <a:ext uri="{0D108BD9-81ED-4DB2-BD59-A6C34878D82A}">
                    <a16:rowId xmlns:a16="http://schemas.microsoft.com/office/drawing/2014/main" val="1315623536"/>
                  </a:ext>
                </a:extLst>
              </a:tr>
              <a:tr h="0">
                <a:tc>
                  <a:txBody>
                    <a:bodyPr/>
                    <a:lstStyle/>
                    <a:p>
                      <a:pPr marL="0" marR="0">
                        <a:spcBef>
                          <a:spcPts val="0"/>
                        </a:spcBef>
                        <a:spcAft>
                          <a:spcPts val="0"/>
                        </a:spcAft>
                      </a:pPr>
                      <a:r>
                        <a:rPr lang="en-US" sz="1200" dirty="0">
                          <a:effectLst/>
                          <a:latin typeface="Century Gothic" panose="020B0502020202020204" pitchFamily="34" charset="0"/>
                        </a:rPr>
                        <a:t>Met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2C6983"/>
                    </a:solidFill>
                  </a:tcPr>
                </a:tc>
                <a:tc>
                  <a:txBody>
                    <a:bodyPr/>
                    <a:lstStyle/>
                    <a:p>
                      <a:pPr marL="0" marR="0" algn="ctr">
                        <a:spcBef>
                          <a:spcPts val="0"/>
                        </a:spcBef>
                        <a:spcAft>
                          <a:spcPts val="0"/>
                        </a:spcAft>
                      </a:pPr>
                      <a:r>
                        <a:rPr lang="en-US" sz="1200" dirty="0">
                          <a:effectLst/>
                          <a:latin typeface="Century Gothic" panose="020B0502020202020204" pitchFamily="34" charset="0"/>
                          <a:ea typeface="Calibri" panose="020F0502020204030204" pitchFamily="34" charset="0"/>
                          <a:cs typeface="Times New Roman" panose="02020603050405020304" pitchFamily="18" charset="0"/>
                        </a:rPr>
                        <a:t>75+</a:t>
                      </a:r>
                    </a:p>
                  </a:txBody>
                  <a:tcPr marL="68580" marR="68580" marT="0" marB="0">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tc>
                  <a:txBody>
                    <a:bodyPr/>
                    <a:lstStyle/>
                    <a:p>
                      <a:pPr marL="0" marR="0" algn="ctr">
                        <a:spcBef>
                          <a:spcPts val="0"/>
                        </a:spcBef>
                        <a:spcAft>
                          <a:spcPts val="0"/>
                        </a:spcAft>
                      </a:pPr>
                      <a:r>
                        <a:rPr lang="en-US" sz="1200" dirty="0">
                          <a:effectLst/>
                          <a:latin typeface="Century Gothic" panose="020B0502020202020204" pitchFamily="34" charset="0"/>
                          <a:ea typeface="Calibri" panose="020F0502020204030204" pitchFamily="34" charset="0"/>
                          <a:cs typeface="Times New Roman" panose="02020603050405020304" pitchFamily="18" charset="0"/>
                        </a:rPr>
                        <a:t>78+</a:t>
                      </a:r>
                    </a:p>
                  </a:txBody>
                  <a:tcPr marL="68580" marR="68580" marT="0" marB="0">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tc>
                  <a:txBody>
                    <a:bodyPr/>
                    <a:lstStyle/>
                    <a:p>
                      <a:pPr marL="0" marR="0" algn="ctr">
                        <a:spcBef>
                          <a:spcPts val="0"/>
                        </a:spcBef>
                        <a:spcAft>
                          <a:spcPts val="0"/>
                        </a:spcAft>
                      </a:pPr>
                      <a:r>
                        <a:rPr lang="en-US" sz="1200" dirty="0">
                          <a:effectLst/>
                          <a:latin typeface="Century Gothic" panose="020B0502020202020204" pitchFamily="34" charset="0"/>
                          <a:ea typeface="Calibri" panose="020F0502020204030204" pitchFamily="34" charset="0"/>
                          <a:cs typeface="Times New Roman" panose="02020603050405020304" pitchFamily="18" charset="0"/>
                        </a:rPr>
                        <a:t>80+</a:t>
                      </a:r>
                    </a:p>
                  </a:txBody>
                  <a:tcPr marL="68580" marR="68580" marT="0" marB="0">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tc>
                  <a:txBody>
                    <a:bodyPr/>
                    <a:lstStyle/>
                    <a:p>
                      <a:pPr marL="0" marR="0" algn="ctr">
                        <a:spcBef>
                          <a:spcPts val="0"/>
                        </a:spcBef>
                        <a:spcAft>
                          <a:spcPts val="0"/>
                        </a:spcAft>
                      </a:pPr>
                      <a:r>
                        <a:rPr lang="en-US" sz="1200" dirty="0">
                          <a:effectLst/>
                          <a:latin typeface="Century Gothic" panose="020B0502020202020204" pitchFamily="34" charset="0"/>
                          <a:ea typeface="Calibri" panose="020F0502020204030204" pitchFamily="34" charset="0"/>
                          <a:cs typeface="Times New Roman" panose="02020603050405020304" pitchFamily="18" charset="0"/>
                        </a:rPr>
                        <a:t>82+</a:t>
                      </a:r>
                    </a:p>
                  </a:txBody>
                  <a:tcPr marL="68580" marR="68580" marT="0" marB="0">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extLst>
                  <a:ext uri="{0D108BD9-81ED-4DB2-BD59-A6C34878D82A}">
                    <a16:rowId xmlns:a16="http://schemas.microsoft.com/office/drawing/2014/main" val="2593746041"/>
                  </a:ext>
                </a:extLst>
              </a:tr>
              <a:tr h="0">
                <a:tc>
                  <a:txBody>
                    <a:bodyPr/>
                    <a:lstStyle/>
                    <a:p>
                      <a:pPr marL="0" marR="0">
                        <a:spcBef>
                          <a:spcPts val="0"/>
                        </a:spcBef>
                        <a:spcAft>
                          <a:spcPts val="0"/>
                        </a:spcAft>
                      </a:pPr>
                      <a:r>
                        <a:rPr lang="en-US" sz="1200" dirty="0">
                          <a:effectLst/>
                          <a:latin typeface="Century Gothic" panose="020B0502020202020204" pitchFamily="34" charset="0"/>
                        </a:rPr>
                        <a:t>Almost Met</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2C6983"/>
                    </a:solidFill>
                  </a:tcPr>
                </a:tc>
                <a:tc>
                  <a:txBody>
                    <a:bodyPr/>
                    <a:lstStyle/>
                    <a:p>
                      <a:pPr marL="0" marR="0" algn="ctr">
                        <a:spcBef>
                          <a:spcPts val="0"/>
                        </a:spcBef>
                        <a:spcAft>
                          <a:spcPts val="0"/>
                        </a:spcAft>
                      </a:pPr>
                      <a:r>
                        <a:rPr lang="en-US" sz="1200" dirty="0">
                          <a:effectLst/>
                          <a:latin typeface="Century Gothic" panose="020B0502020202020204" pitchFamily="34" charset="0"/>
                          <a:ea typeface="Calibri" panose="020F0502020204030204" pitchFamily="34" charset="0"/>
                          <a:cs typeface="Times New Roman" panose="02020603050405020304" pitchFamily="18" charset="0"/>
                        </a:rPr>
                        <a:t>65-74</a:t>
                      </a:r>
                    </a:p>
                  </a:txBody>
                  <a:tcPr marL="68580" marR="68580" marT="0" marB="0">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tc>
                  <a:txBody>
                    <a:bodyPr/>
                    <a:lstStyle/>
                    <a:p>
                      <a:pPr marL="0" marR="0" algn="ctr">
                        <a:spcBef>
                          <a:spcPts val="0"/>
                        </a:spcBef>
                        <a:spcAft>
                          <a:spcPts val="0"/>
                        </a:spcAft>
                      </a:pPr>
                      <a:r>
                        <a:rPr lang="en-US" sz="1200" dirty="0">
                          <a:effectLst/>
                          <a:latin typeface="Century Gothic" panose="020B0502020202020204" pitchFamily="34" charset="0"/>
                          <a:ea typeface="Calibri" panose="020F0502020204030204" pitchFamily="34" charset="0"/>
                          <a:cs typeface="Times New Roman" panose="02020603050405020304" pitchFamily="18" charset="0"/>
                        </a:rPr>
                        <a:t>68-77</a:t>
                      </a:r>
                    </a:p>
                  </a:txBody>
                  <a:tcPr marL="68580" marR="68580" marT="0" marB="0">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tc>
                  <a:txBody>
                    <a:bodyPr/>
                    <a:lstStyle/>
                    <a:p>
                      <a:pPr marL="0" marR="0" algn="ctr">
                        <a:spcBef>
                          <a:spcPts val="0"/>
                        </a:spcBef>
                        <a:spcAft>
                          <a:spcPts val="0"/>
                        </a:spcAft>
                      </a:pPr>
                      <a:r>
                        <a:rPr lang="en-US" sz="1200" dirty="0">
                          <a:effectLst/>
                          <a:latin typeface="Century Gothic" panose="020B0502020202020204" pitchFamily="34" charset="0"/>
                          <a:ea typeface="Calibri" panose="020F0502020204030204" pitchFamily="34" charset="0"/>
                          <a:cs typeface="Times New Roman" panose="02020603050405020304" pitchFamily="18" charset="0"/>
                        </a:rPr>
                        <a:t>70-79</a:t>
                      </a:r>
                    </a:p>
                  </a:txBody>
                  <a:tcPr marL="68580" marR="68580" marT="0" marB="0">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tc>
                  <a:txBody>
                    <a:bodyPr/>
                    <a:lstStyle/>
                    <a:p>
                      <a:pPr marL="0" marR="0" algn="ctr">
                        <a:spcBef>
                          <a:spcPts val="0"/>
                        </a:spcBef>
                        <a:spcAft>
                          <a:spcPts val="0"/>
                        </a:spcAft>
                      </a:pPr>
                      <a:r>
                        <a:rPr lang="en-US" sz="1200" dirty="0">
                          <a:effectLst/>
                          <a:latin typeface="Century Gothic" panose="020B0502020202020204" pitchFamily="34" charset="0"/>
                          <a:ea typeface="Calibri" panose="020F0502020204030204" pitchFamily="34" charset="0"/>
                          <a:cs typeface="Times New Roman" panose="02020603050405020304" pitchFamily="18" charset="0"/>
                        </a:rPr>
                        <a:t>72-81</a:t>
                      </a:r>
                    </a:p>
                  </a:txBody>
                  <a:tcPr marL="68580" marR="68580" marT="0" marB="0">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extLst>
                  <a:ext uri="{0D108BD9-81ED-4DB2-BD59-A6C34878D82A}">
                    <a16:rowId xmlns:a16="http://schemas.microsoft.com/office/drawing/2014/main" val="4166289728"/>
                  </a:ext>
                </a:extLst>
              </a:tr>
              <a:tr h="0">
                <a:tc>
                  <a:txBody>
                    <a:bodyPr/>
                    <a:lstStyle/>
                    <a:p>
                      <a:pPr marL="0" marR="0">
                        <a:spcBef>
                          <a:spcPts val="0"/>
                        </a:spcBef>
                        <a:spcAft>
                          <a:spcPts val="0"/>
                        </a:spcAft>
                      </a:pPr>
                      <a:r>
                        <a:rPr lang="en-US" sz="1200" dirty="0">
                          <a:effectLst/>
                          <a:latin typeface="Century Gothic" panose="020B0502020202020204" pitchFamily="34" charset="0"/>
                        </a:rPr>
                        <a:t>Not Met</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2C6983"/>
                    </a:solidFill>
                  </a:tcPr>
                </a:tc>
                <a:tc>
                  <a:txBody>
                    <a:bodyPr/>
                    <a:lstStyle/>
                    <a:p>
                      <a:pPr marL="0" marR="0" algn="ctr">
                        <a:spcBef>
                          <a:spcPts val="0"/>
                        </a:spcBef>
                        <a:spcAft>
                          <a:spcPts val="0"/>
                        </a:spcAft>
                      </a:pPr>
                      <a:r>
                        <a:rPr lang="en-US" sz="1200" dirty="0">
                          <a:effectLst/>
                          <a:latin typeface="Century Gothic" panose="020B0502020202020204" pitchFamily="34" charset="0"/>
                          <a:ea typeface="Calibri" panose="020F0502020204030204" pitchFamily="34" charset="0"/>
                          <a:cs typeface="Times New Roman" panose="02020603050405020304" pitchFamily="18" charset="0"/>
                        </a:rPr>
                        <a:t>64 or below</a:t>
                      </a:r>
                    </a:p>
                  </a:txBody>
                  <a:tcPr marL="68580" marR="68580" marT="0" marB="0">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tc>
                  <a:txBody>
                    <a:bodyPr/>
                    <a:lstStyle/>
                    <a:p>
                      <a:pPr marL="0" marR="0" algn="ctr">
                        <a:spcBef>
                          <a:spcPts val="0"/>
                        </a:spcBef>
                        <a:spcAft>
                          <a:spcPts val="0"/>
                        </a:spcAft>
                      </a:pPr>
                      <a:r>
                        <a:rPr lang="en-US" sz="1200" dirty="0">
                          <a:effectLst/>
                          <a:latin typeface="Century Gothic" panose="020B0502020202020204" pitchFamily="34" charset="0"/>
                          <a:ea typeface="Calibri" panose="020F0502020204030204" pitchFamily="34" charset="0"/>
                          <a:cs typeface="Times New Roman" panose="02020603050405020304" pitchFamily="18" charset="0"/>
                        </a:rPr>
                        <a:t>67 or below</a:t>
                      </a:r>
                    </a:p>
                  </a:txBody>
                  <a:tcPr marL="68580" marR="68580" marT="0" marB="0">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tc>
                  <a:txBody>
                    <a:bodyPr/>
                    <a:lstStyle/>
                    <a:p>
                      <a:pPr marL="0" marR="0" algn="ctr">
                        <a:spcBef>
                          <a:spcPts val="0"/>
                        </a:spcBef>
                        <a:spcAft>
                          <a:spcPts val="0"/>
                        </a:spcAft>
                      </a:pPr>
                      <a:r>
                        <a:rPr lang="en-US" sz="1200" dirty="0">
                          <a:effectLst/>
                          <a:latin typeface="Century Gothic" panose="020B0502020202020204" pitchFamily="34" charset="0"/>
                          <a:ea typeface="Calibri" panose="020F0502020204030204" pitchFamily="34" charset="0"/>
                          <a:cs typeface="Times New Roman" panose="02020603050405020304" pitchFamily="18" charset="0"/>
                        </a:rPr>
                        <a:t>69 or below</a:t>
                      </a:r>
                    </a:p>
                  </a:txBody>
                  <a:tcPr marL="68580" marR="68580" marT="0" marB="0">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tc>
                  <a:txBody>
                    <a:bodyPr/>
                    <a:lstStyle/>
                    <a:p>
                      <a:pPr marL="0" marR="0" algn="ctr">
                        <a:spcBef>
                          <a:spcPts val="0"/>
                        </a:spcBef>
                        <a:spcAft>
                          <a:spcPts val="0"/>
                        </a:spcAft>
                      </a:pPr>
                      <a:r>
                        <a:rPr lang="en-US" sz="1200" dirty="0">
                          <a:effectLst/>
                          <a:latin typeface="Century Gothic" panose="020B0502020202020204" pitchFamily="34" charset="0"/>
                          <a:ea typeface="Calibri" panose="020F0502020204030204" pitchFamily="34" charset="0"/>
                          <a:cs typeface="Times New Roman" panose="02020603050405020304" pitchFamily="18" charset="0"/>
                        </a:rPr>
                        <a:t>71 or below</a:t>
                      </a:r>
                    </a:p>
                  </a:txBody>
                  <a:tcPr marL="68580" marR="68580" marT="0" marB="0">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extLst>
                  <a:ext uri="{0D108BD9-81ED-4DB2-BD59-A6C34878D82A}">
                    <a16:rowId xmlns:a16="http://schemas.microsoft.com/office/drawing/2014/main" val="2132206281"/>
                  </a:ext>
                </a:extLst>
              </a:tr>
            </a:tbl>
          </a:graphicData>
        </a:graphic>
      </p:graphicFrame>
      <p:graphicFrame>
        <p:nvGraphicFramePr>
          <p:cNvPr id="12" name="Chart 11">
            <a:extLst>
              <a:ext uri="{FF2B5EF4-FFF2-40B4-BE49-F238E27FC236}">
                <a16:creationId xmlns:a16="http://schemas.microsoft.com/office/drawing/2014/main" id="{A9979077-C29F-4008-9745-3C566BB95E2C}"/>
              </a:ext>
            </a:extLst>
          </p:cNvPr>
          <p:cNvGraphicFramePr>
            <a:graphicFrameLocks/>
          </p:cNvGraphicFramePr>
          <p:nvPr>
            <p:extLst>
              <p:ext uri="{D42A27DB-BD31-4B8C-83A1-F6EECF244321}">
                <p14:modId xmlns:p14="http://schemas.microsoft.com/office/powerpoint/2010/main" val="1066262124"/>
              </p:ext>
            </p:extLst>
          </p:nvPr>
        </p:nvGraphicFramePr>
        <p:xfrm>
          <a:off x="2968131" y="1840230"/>
          <a:ext cx="4593771" cy="296037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7256412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par>
                                <p:cTn id="13" presetID="10" presetClass="entr" presetSubtype="0" fill="hold" nodeType="with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fade">
                                      <p:cBhvr>
                                        <p:cTn id="15"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94FC12C-0847-4F32-A054-FCEDE6157B30}"/>
              </a:ext>
            </a:extLst>
          </p:cNvPr>
          <p:cNvSpPr/>
          <p:nvPr/>
        </p:nvSpPr>
        <p:spPr>
          <a:xfrm>
            <a:off x="0" y="0"/>
            <a:ext cx="1564477" cy="6858000"/>
          </a:xfrm>
          <a:prstGeom prst="rect">
            <a:avLst/>
          </a:prstGeom>
          <a:solidFill>
            <a:srgbClr val="C9E2E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D7E9F1"/>
              </a:solidFill>
            </a:endParaRPr>
          </a:p>
        </p:txBody>
      </p:sp>
      <p:sp>
        <p:nvSpPr>
          <p:cNvPr id="4" name="Rectangle 3">
            <a:extLst>
              <a:ext uri="{FF2B5EF4-FFF2-40B4-BE49-F238E27FC236}">
                <a16:creationId xmlns:a16="http://schemas.microsoft.com/office/drawing/2014/main" id="{1AA970F3-24F2-4EA2-8BFE-1CF58C1FB340}"/>
              </a:ext>
            </a:extLst>
          </p:cNvPr>
          <p:cNvSpPr/>
          <p:nvPr/>
        </p:nvSpPr>
        <p:spPr>
          <a:xfrm>
            <a:off x="1564478" y="0"/>
            <a:ext cx="7579522" cy="6858000"/>
          </a:xfrm>
          <a:prstGeom prst="rect">
            <a:avLst/>
          </a:prstGeom>
          <a:solidFill>
            <a:srgbClr val="2C698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A40ABDAE-4275-4A74-8F56-864466B88B2A}"/>
              </a:ext>
            </a:extLst>
          </p:cNvPr>
          <p:cNvSpPr txBox="1"/>
          <p:nvPr/>
        </p:nvSpPr>
        <p:spPr>
          <a:xfrm rot="16200000">
            <a:off x="-2409357" y="2705726"/>
            <a:ext cx="6858001" cy="1446550"/>
          </a:xfrm>
          <a:prstGeom prst="rect">
            <a:avLst/>
          </a:prstGeom>
          <a:noFill/>
        </p:spPr>
        <p:txBody>
          <a:bodyPr wrap="square" rtlCol="0">
            <a:spAutoFit/>
          </a:bodyPr>
          <a:lstStyle/>
          <a:p>
            <a:pPr algn="ctr"/>
            <a:r>
              <a:rPr lang="en-US" sz="4400" b="1" dirty="0">
                <a:solidFill>
                  <a:srgbClr val="2C6983"/>
                </a:solidFill>
                <a:latin typeface="Century Gothic" panose="020B0502020202020204" pitchFamily="34" charset="0"/>
              </a:rPr>
              <a:t>COMMUNITY ENGAGEMENT</a:t>
            </a:r>
          </a:p>
        </p:txBody>
      </p:sp>
      <p:sp>
        <p:nvSpPr>
          <p:cNvPr id="9" name="TextBox 8">
            <a:extLst>
              <a:ext uri="{FF2B5EF4-FFF2-40B4-BE49-F238E27FC236}">
                <a16:creationId xmlns:a16="http://schemas.microsoft.com/office/drawing/2014/main" id="{6ED01FC0-D7C9-4472-A0BE-EF6888CD419B}"/>
              </a:ext>
            </a:extLst>
          </p:cNvPr>
          <p:cNvSpPr txBox="1"/>
          <p:nvPr/>
        </p:nvSpPr>
        <p:spPr>
          <a:xfrm>
            <a:off x="1847088" y="1069848"/>
            <a:ext cx="6999218" cy="461665"/>
          </a:xfrm>
          <a:prstGeom prst="rect">
            <a:avLst/>
          </a:prstGeom>
          <a:noFill/>
        </p:spPr>
        <p:txBody>
          <a:bodyPr wrap="square" rtlCol="0">
            <a:spAutoFit/>
          </a:bodyPr>
          <a:lstStyle/>
          <a:p>
            <a:pPr algn="ctr">
              <a:spcAft>
                <a:spcPts val="1200"/>
              </a:spcAft>
            </a:pPr>
            <a:r>
              <a:rPr lang="en-US" sz="2400" b="1" dirty="0">
                <a:solidFill>
                  <a:schemeClr val="bg1"/>
                </a:solidFill>
                <a:latin typeface="Century Gothic" panose="020B0502020202020204" pitchFamily="34" charset="0"/>
                <a:ea typeface="DengXian" panose="02010600030101010101" pitchFamily="2" charset="-122"/>
                <a:cs typeface="Times New Roman" panose="02020603050405020304" pitchFamily="18" charset="0"/>
              </a:rPr>
              <a:t>College-Sponsored Events</a:t>
            </a:r>
          </a:p>
        </p:txBody>
      </p:sp>
      <p:sp>
        <p:nvSpPr>
          <p:cNvPr id="2" name="TextBox 1">
            <a:extLst>
              <a:ext uri="{FF2B5EF4-FFF2-40B4-BE49-F238E27FC236}">
                <a16:creationId xmlns:a16="http://schemas.microsoft.com/office/drawing/2014/main" id="{7B7171E9-7BFF-4909-B386-DBDABCFEDC52}"/>
              </a:ext>
            </a:extLst>
          </p:cNvPr>
          <p:cNvSpPr txBox="1"/>
          <p:nvPr/>
        </p:nvSpPr>
        <p:spPr>
          <a:xfrm>
            <a:off x="2039287" y="2440430"/>
            <a:ext cx="6076950" cy="2308324"/>
          </a:xfrm>
          <a:prstGeom prst="rect">
            <a:avLst/>
          </a:prstGeom>
          <a:noFill/>
        </p:spPr>
        <p:txBody>
          <a:bodyPr wrap="square" rtlCol="0">
            <a:spAutoFit/>
          </a:bodyPr>
          <a:lstStyle/>
          <a:p>
            <a:r>
              <a:rPr lang="en-US" b="1" dirty="0">
                <a:solidFill>
                  <a:schemeClr val="bg1"/>
                </a:solidFill>
                <a:latin typeface="Century Gothic" panose="020B0502020202020204" pitchFamily="34" charset="0"/>
              </a:rPr>
              <a:t>Peer Institution Data: </a:t>
            </a:r>
            <a:r>
              <a:rPr lang="en-US" dirty="0">
                <a:solidFill>
                  <a:schemeClr val="bg1"/>
                </a:solidFill>
                <a:latin typeface="Century Gothic" panose="020B0502020202020204" pitchFamily="34" charset="0"/>
              </a:rPr>
              <a:t> </a:t>
            </a:r>
          </a:p>
          <a:p>
            <a:pPr marL="285750" indent="-285750">
              <a:buFont typeface="Arial" panose="020B0604020202020204" pitchFamily="34" charset="0"/>
              <a:buChar char="•"/>
            </a:pPr>
            <a:r>
              <a:rPr lang="en-US" dirty="0">
                <a:solidFill>
                  <a:schemeClr val="bg1"/>
                </a:solidFill>
                <a:latin typeface="Century Gothic" panose="020B0502020202020204" pitchFamily="34" charset="0"/>
              </a:rPr>
              <a:t>Not available as indicator is unique to COCC</a:t>
            </a:r>
          </a:p>
          <a:p>
            <a:endParaRPr lang="en-US" b="1" dirty="0">
              <a:solidFill>
                <a:schemeClr val="bg1"/>
              </a:solidFill>
              <a:latin typeface="Century Gothic" panose="020B0502020202020204" pitchFamily="34" charset="0"/>
            </a:endParaRPr>
          </a:p>
          <a:p>
            <a:r>
              <a:rPr lang="en-US" b="1" dirty="0">
                <a:solidFill>
                  <a:schemeClr val="bg1"/>
                </a:solidFill>
                <a:latin typeface="Century Gothic" panose="020B0502020202020204" pitchFamily="34" charset="0"/>
              </a:rPr>
              <a:t>Observations:</a:t>
            </a:r>
            <a:r>
              <a:rPr lang="en-US" dirty="0">
                <a:solidFill>
                  <a:schemeClr val="bg1"/>
                </a:solidFill>
                <a:latin typeface="Century Gothic" panose="020B0502020202020204" pitchFamily="34" charset="0"/>
              </a:rPr>
              <a:t> </a:t>
            </a:r>
          </a:p>
          <a:p>
            <a:pPr marL="285750" indent="-285750">
              <a:buFont typeface="Arial" panose="020B0604020202020204" pitchFamily="34" charset="0"/>
              <a:buChar char="•"/>
            </a:pPr>
            <a:r>
              <a:rPr lang="en-US" dirty="0">
                <a:solidFill>
                  <a:schemeClr val="bg1"/>
                </a:solidFill>
                <a:latin typeface="Century Gothic" panose="020B0502020202020204" pitchFamily="34" charset="0"/>
              </a:rPr>
              <a:t>Formal adoption of an ‘Advancement’ model and desire to truly capture all events the College sponsors has allowed COCC to truly measure its impact across the region in a unique way.</a:t>
            </a:r>
          </a:p>
        </p:txBody>
      </p:sp>
    </p:spTree>
    <p:extLst>
      <p:ext uri="{BB962C8B-B14F-4D97-AF65-F5344CB8AC3E}">
        <p14:creationId xmlns:p14="http://schemas.microsoft.com/office/powerpoint/2010/main" val="2213134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2">
                                            <p:txEl>
                                              <p:pRg st="1" end="1"/>
                                            </p:txEl>
                                          </p:spTgt>
                                        </p:tgtEl>
                                        <p:attrNameLst>
                                          <p:attrName>style.visibility</p:attrName>
                                        </p:attrNameLst>
                                      </p:cBhvr>
                                      <p:to>
                                        <p:strVal val="visible"/>
                                      </p:to>
                                    </p:set>
                                    <p:animEffect transition="in" filter="fade">
                                      <p:cBhvr>
                                        <p:cTn id="10" dur="500"/>
                                        <p:tgtEl>
                                          <p:spTgt spid="2">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animEffect transition="in" filter="fade">
                                      <p:cBhvr>
                                        <p:cTn id="15" dur="500"/>
                                        <p:tgtEl>
                                          <p:spTgt spid="2">
                                            <p:txEl>
                                              <p:pRg st="3" end="3"/>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2">
                                            <p:txEl>
                                              <p:pRg st="4" end="4"/>
                                            </p:txEl>
                                          </p:spTgt>
                                        </p:tgtEl>
                                        <p:attrNameLst>
                                          <p:attrName>style.visibility</p:attrName>
                                        </p:attrNameLst>
                                      </p:cBhvr>
                                      <p:to>
                                        <p:strVal val="visible"/>
                                      </p:to>
                                    </p:set>
                                    <p:animEffect transition="in" filter="fade">
                                      <p:cBhvr>
                                        <p:cTn id="18"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94FC12C-0847-4F32-A054-FCEDE6157B30}"/>
              </a:ext>
            </a:extLst>
          </p:cNvPr>
          <p:cNvSpPr/>
          <p:nvPr/>
        </p:nvSpPr>
        <p:spPr>
          <a:xfrm>
            <a:off x="0" y="0"/>
            <a:ext cx="1564477" cy="6858000"/>
          </a:xfrm>
          <a:prstGeom prst="rect">
            <a:avLst/>
          </a:prstGeom>
          <a:solidFill>
            <a:srgbClr val="C9E2E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D7E9F1"/>
              </a:solidFill>
            </a:endParaRPr>
          </a:p>
        </p:txBody>
      </p:sp>
      <p:sp>
        <p:nvSpPr>
          <p:cNvPr id="4" name="Rectangle 3">
            <a:extLst>
              <a:ext uri="{FF2B5EF4-FFF2-40B4-BE49-F238E27FC236}">
                <a16:creationId xmlns:a16="http://schemas.microsoft.com/office/drawing/2014/main" id="{1AA970F3-24F2-4EA2-8BFE-1CF58C1FB340}"/>
              </a:ext>
            </a:extLst>
          </p:cNvPr>
          <p:cNvSpPr/>
          <p:nvPr/>
        </p:nvSpPr>
        <p:spPr>
          <a:xfrm>
            <a:off x="1564478" y="0"/>
            <a:ext cx="7579522" cy="6858000"/>
          </a:xfrm>
          <a:prstGeom prst="rect">
            <a:avLst/>
          </a:prstGeom>
          <a:solidFill>
            <a:srgbClr val="2C698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A40ABDAE-4275-4A74-8F56-864466B88B2A}"/>
              </a:ext>
            </a:extLst>
          </p:cNvPr>
          <p:cNvSpPr txBox="1"/>
          <p:nvPr/>
        </p:nvSpPr>
        <p:spPr>
          <a:xfrm rot="16200000">
            <a:off x="-2409357" y="2705726"/>
            <a:ext cx="6858001" cy="1446550"/>
          </a:xfrm>
          <a:prstGeom prst="rect">
            <a:avLst/>
          </a:prstGeom>
          <a:noFill/>
        </p:spPr>
        <p:txBody>
          <a:bodyPr wrap="square" rtlCol="0">
            <a:spAutoFit/>
          </a:bodyPr>
          <a:lstStyle/>
          <a:p>
            <a:pPr algn="ctr"/>
            <a:r>
              <a:rPr lang="en-US" sz="4400" b="1" dirty="0">
                <a:solidFill>
                  <a:srgbClr val="2C6983"/>
                </a:solidFill>
                <a:latin typeface="Century Gothic" panose="020B0502020202020204" pitchFamily="34" charset="0"/>
              </a:rPr>
              <a:t>COMMUNITY ENGAGEMENT</a:t>
            </a:r>
          </a:p>
        </p:txBody>
      </p:sp>
      <p:sp>
        <p:nvSpPr>
          <p:cNvPr id="9" name="TextBox 8">
            <a:extLst>
              <a:ext uri="{FF2B5EF4-FFF2-40B4-BE49-F238E27FC236}">
                <a16:creationId xmlns:a16="http://schemas.microsoft.com/office/drawing/2014/main" id="{6ED01FC0-D7C9-4472-A0BE-EF6888CD419B}"/>
              </a:ext>
            </a:extLst>
          </p:cNvPr>
          <p:cNvSpPr txBox="1"/>
          <p:nvPr/>
        </p:nvSpPr>
        <p:spPr>
          <a:xfrm>
            <a:off x="1847088" y="611305"/>
            <a:ext cx="6999218" cy="461665"/>
          </a:xfrm>
          <a:prstGeom prst="rect">
            <a:avLst/>
          </a:prstGeom>
          <a:noFill/>
        </p:spPr>
        <p:txBody>
          <a:bodyPr wrap="square" rtlCol="0">
            <a:spAutoFit/>
          </a:bodyPr>
          <a:lstStyle/>
          <a:p>
            <a:pPr algn="ctr">
              <a:spcAft>
                <a:spcPts val="1200"/>
              </a:spcAft>
            </a:pPr>
            <a:r>
              <a:rPr lang="en-US" sz="2400" b="1" dirty="0">
                <a:solidFill>
                  <a:schemeClr val="bg1"/>
                </a:solidFill>
                <a:latin typeface="Century Gothic" panose="020B0502020202020204" pitchFamily="34" charset="0"/>
                <a:ea typeface="DengXian" panose="02010600030101010101" pitchFamily="2" charset="-122"/>
                <a:cs typeface="Times New Roman" panose="02020603050405020304" pitchFamily="18" charset="0"/>
              </a:rPr>
              <a:t>Workforce &amp; Education Partners</a:t>
            </a:r>
          </a:p>
        </p:txBody>
      </p:sp>
      <p:sp>
        <p:nvSpPr>
          <p:cNvPr id="2" name="TextBox 1">
            <a:extLst>
              <a:ext uri="{FF2B5EF4-FFF2-40B4-BE49-F238E27FC236}">
                <a16:creationId xmlns:a16="http://schemas.microsoft.com/office/drawing/2014/main" id="{7B7171E9-7BFF-4909-B386-DBDABCFEDC52}"/>
              </a:ext>
            </a:extLst>
          </p:cNvPr>
          <p:cNvSpPr txBox="1"/>
          <p:nvPr/>
        </p:nvSpPr>
        <p:spPr>
          <a:xfrm>
            <a:off x="2226542" y="4202179"/>
            <a:ext cx="6076950" cy="369332"/>
          </a:xfrm>
          <a:prstGeom prst="rect">
            <a:avLst/>
          </a:prstGeom>
          <a:noFill/>
        </p:spPr>
        <p:txBody>
          <a:bodyPr wrap="square" rtlCol="0">
            <a:spAutoFit/>
          </a:bodyPr>
          <a:lstStyle/>
          <a:p>
            <a:pPr algn="ctr"/>
            <a:r>
              <a:rPr lang="en-US" b="1" dirty="0">
                <a:solidFill>
                  <a:schemeClr val="bg1"/>
                </a:solidFill>
                <a:latin typeface="Century Gothic" panose="020B0502020202020204" pitchFamily="34" charset="0"/>
              </a:rPr>
              <a:t>2023 – 24 Data: </a:t>
            </a:r>
            <a:r>
              <a:rPr lang="en-US" dirty="0">
                <a:solidFill>
                  <a:schemeClr val="bg1"/>
                </a:solidFill>
                <a:latin typeface="Century Gothic" panose="020B0502020202020204" pitchFamily="34" charset="0"/>
              </a:rPr>
              <a:t>94%</a:t>
            </a:r>
          </a:p>
        </p:txBody>
      </p:sp>
      <p:sp>
        <p:nvSpPr>
          <p:cNvPr id="7" name="TextBox 6">
            <a:extLst>
              <a:ext uri="{FF2B5EF4-FFF2-40B4-BE49-F238E27FC236}">
                <a16:creationId xmlns:a16="http://schemas.microsoft.com/office/drawing/2014/main" id="{0891D9EE-1596-46CB-A01B-58CEA92AD005}"/>
              </a:ext>
            </a:extLst>
          </p:cNvPr>
          <p:cNvSpPr txBox="1"/>
          <p:nvPr/>
        </p:nvSpPr>
        <p:spPr>
          <a:xfrm>
            <a:off x="3623998" y="4885157"/>
            <a:ext cx="3448050" cy="371475"/>
          </a:xfrm>
          <a:prstGeom prst="rect">
            <a:avLst/>
          </a:prstGeom>
          <a:noFill/>
        </p:spPr>
        <p:txBody>
          <a:bodyPr wrap="square" rtlCol="0">
            <a:spAutoFit/>
          </a:bodyPr>
          <a:lstStyle/>
          <a:p>
            <a:pPr algn="ctr"/>
            <a:r>
              <a:rPr lang="en-US" b="1" dirty="0">
                <a:solidFill>
                  <a:schemeClr val="bg1"/>
                </a:solidFill>
                <a:latin typeface="Century Gothic" panose="020B0502020202020204" pitchFamily="34" charset="0"/>
              </a:rPr>
              <a:t>Target</a:t>
            </a:r>
          </a:p>
        </p:txBody>
      </p:sp>
      <p:graphicFrame>
        <p:nvGraphicFramePr>
          <p:cNvPr id="11" name="Table 10">
            <a:extLst>
              <a:ext uri="{FF2B5EF4-FFF2-40B4-BE49-F238E27FC236}">
                <a16:creationId xmlns:a16="http://schemas.microsoft.com/office/drawing/2014/main" id="{1A7FE6DA-1D60-40BD-8244-1B39C7F3ACC3}"/>
              </a:ext>
            </a:extLst>
          </p:cNvPr>
          <p:cNvGraphicFramePr>
            <a:graphicFrameLocks noGrp="1"/>
          </p:cNvGraphicFramePr>
          <p:nvPr>
            <p:extLst>
              <p:ext uri="{D42A27DB-BD31-4B8C-83A1-F6EECF244321}">
                <p14:modId xmlns:p14="http://schemas.microsoft.com/office/powerpoint/2010/main" val="1551134906"/>
              </p:ext>
            </p:extLst>
          </p:nvPr>
        </p:nvGraphicFramePr>
        <p:xfrm>
          <a:off x="3164964" y="5325796"/>
          <a:ext cx="4363466" cy="853440"/>
        </p:xfrm>
        <a:graphic>
          <a:graphicData uri="http://schemas.openxmlformats.org/drawingml/2006/table">
            <a:tbl>
              <a:tblPr firstRow="1" firstCol="1" bandRow="1">
                <a:tableStyleId>{5C22544A-7EE6-4342-B048-85BDC9FD1C3A}</a:tableStyleId>
              </a:tblPr>
              <a:tblGrid>
                <a:gridCol w="2063543">
                  <a:extLst>
                    <a:ext uri="{9D8B030D-6E8A-4147-A177-3AD203B41FA5}">
                      <a16:colId xmlns:a16="http://schemas.microsoft.com/office/drawing/2014/main" val="4194116039"/>
                    </a:ext>
                  </a:extLst>
                </a:gridCol>
                <a:gridCol w="2299923">
                  <a:extLst>
                    <a:ext uri="{9D8B030D-6E8A-4147-A177-3AD203B41FA5}">
                      <a16:colId xmlns:a16="http://schemas.microsoft.com/office/drawing/2014/main" val="57723369"/>
                    </a:ext>
                  </a:extLst>
                </a:gridCol>
              </a:tblGrid>
              <a:tr h="88214">
                <a:tc>
                  <a:txBody>
                    <a:bodyPr/>
                    <a:lstStyle/>
                    <a:p>
                      <a:pPr marL="0" marR="0">
                        <a:spcBef>
                          <a:spcPts val="0"/>
                        </a:spcBef>
                        <a:spcAft>
                          <a:spcPts val="0"/>
                        </a:spcAft>
                      </a:pPr>
                      <a:r>
                        <a:rPr lang="en-US" sz="1400" dirty="0">
                          <a:effectLst/>
                          <a:latin typeface="Century Gothic" panose="020B0502020202020204" pitchFamily="34" charset="0"/>
                        </a:rPr>
                        <a:t> </a:t>
                      </a:r>
                      <a:endParaRPr lang="en-US" sz="14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9525" cap="flat" cmpd="sng" algn="ctr">
                      <a:solidFill>
                        <a:schemeClr val="bg1">
                          <a:lumMod val="65000"/>
                        </a:schemeClr>
                      </a:solidFill>
                      <a:prstDash val="solid"/>
                      <a:round/>
                      <a:headEnd type="none" w="med" len="med"/>
                      <a:tailEnd type="none" w="med" len="med"/>
                    </a:lnL>
                    <a:lnR w="9525" cap="flat" cmpd="sng" algn="ctr">
                      <a:solidFill>
                        <a:schemeClr val="bg1">
                          <a:lumMod val="65000"/>
                        </a:schemeClr>
                      </a:solidFill>
                      <a:prstDash val="solid"/>
                      <a:round/>
                      <a:headEnd type="none" w="med" len="med"/>
                      <a:tailEnd type="none" w="med" len="med"/>
                    </a:lnR>
                    <a:lnT w="9525" cap="flat" cmpd="sng" algn="ctr">
                      <a:solidFill>
                        <a:schemeClr val="bg1">
                          <a:lumMod val="65000"/>
                        </a:schemeClr>
                      </a:solidFill>
                      <a:prstDash val="solid"/>
                      <a:round/>
                      <a:headEnd type="none" w="med" len="med"/>
                      <a:tailEnd type="none" w="med" len="med"/>
                    </a:lnT>
                    <a:lnB w="952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2C6983"/>
                    </a:solidFill>
                  </a:tcPr>
                </a:tc>
                <a:tc>
                  <a:txBody>
                    <a:bodyPr/>
                    <a:lstStyle/>
                    <a:p>
                      <a:pPr marL="0" marR="0" algn="ctr">
                        <a:spcBef>
                          <a:spcPts val="0"/>
                        </a:spcBef>
                        <a:spcAft>
                          <a:spcPts val="0"/>
                        </a:spcAft>
                      </a:pPr>
                      <a:r>
                        <a:rPr lang="en-US" sz="1400" dirty="0">
                          <a:effectLst/>
                          <a:latin typeface="Century Gothic" panose="020B0502020202020204" pitchFamily="34" charset="0"/>
                        </a:rPr>
                        <a:t>2023-27</a:t>
                      </a:r>
                      <a:endParaRPr lang="en-US" sz="14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9525" cap="flat" cmpd="sng" algn="ctr">
                      <a:solidFill>
                        <a:schemeClr val="bg1">
                          <a:lumMod val="65000"/>
                        </a:schemeClr>
                      </a:solidFill>
                      <a:prstDash val="solid"/>
                      <a:round/>
                      <a:headEnd type="none" w="med" len="med"/>
                      <a:tailEnd type="none" w="med" len="med"/>
                    </a:lnL>
                    <a:lnR w="9525" cap="flat" cmpd="sng" algn="ctr">
                      <a:solidFill>
                        <a:schemeClr val="bg1">
                          <a:lumMod val="65000"/>
                        </a:schemeClr>
                      </a:solidFill>
                      <a:prstDash val="solid"/>
                      <a:round/>
                      <a:headEnd type="none" w="med" len="med"/>
                      <a:tailEnd type="none" w="med" len="med"/>
                    </a:lnR>
                    <a:lnT w="9525" cap="flat" cmpd="sng" algn="ctr">
                      <a:solidFill>
                        <a:schemeClr val="bg1">
                          <a:lumMod val="65000"/>
                        </a:schemeClr>
                      </a:solidFill>
                      <a:prstDash val="solid"/>
                      <a:round/>
                      <a:headEnd type="none" w="med" len="med"/>
                      <a:tailEnd type="none" w="med" len="med"/>
                    </a:lnT>
                    <a:lnB w="952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2C6983"/>
                    </a:solidFill>
                  </a:tcPr>
                </a:tc>
                <a:extLst>
                  <a:ext uri="{0D108BD9-81ED-4DB2-BD59-A6C34878D82A}">
                    <a16:rowId xmlns:a16="http://schemas.microsoft.com/office/drawing/2014/main" val="684303496"/>
                  </a:ext>
                </a:extLst>
              </a:tr>
              <a:tr h="0">
                <a:tc>
                  <a:txBody>
                    <a:bodyPr/>
                    <a:lstStyle/>
                    <a:p>
                      <a:pPr marL="0" marR="0">
                        <a:spcBef>
                          <a:spcPts val="0"/>
                        </a:spcBef>
                        <a:spcAft>
                          <a:spcPts val="0"/>
                        </a:spcAft>
                      </a:pPr>
                      <a:r>
                        <a:rPr lang="en-US" sz="1400" dirty="0">
                          <a:effectLst/>
                          <a:latin typeface="Century Gothic" panose="020B0502020202020204" pitchFamily="34" charset="0"/>
                        </a:rPr>
                        <a:t>Met</a:t>
                      </a:r>
                    </a:p>
                  </a:txBody>
                  <a:tcPr marL="68580" marR="68580" marT="0" marB="0">
                    <a:lnL w="9525" cap="flat" cmpd="sng" algn="ctr">
                      <a:solidFill>
                        <a:schemeClr val="bg1">
                          <a:lumMod val="65000"/>
                        </a:schemeClr>
                      </a:solidFill>
                      <a:prstDash val="solid"/>
                      <a:round/>
                      <a:headEnd type="none" w="med" len="med"/>
                      <a:tailEnd type="none" w="med" len="med"/>
                    </a:lnL>
                    <a:lnR w="9525" cap="flat" cmpd="sng" algn="ctr">
                      <a:solidFill>
                        <a:schemeClr val="bg1">
                          <a:lumMod val="65000"/>
                        </a:schemeClr>
                      </a:solidFill>
                      <a:prstDash val="solid"/>
                      <a:round/>
                      <a:headEnd type="none" w="med" len="med"/>
                      <a:tailEnd type="none" w="med" len="med"/>
                    </a:lnR>
                    <a:lnT w="9525" cap="flat" cmpd="sng" algn="ctr">
                      <a:solidFill>
                        <a:schemeClr val="bg1">
                          <a:lumMod val="65000"/>
                        </a:schemeClr>
                      </a:solidFill>
                      <a:prstDash val="solid"/>
                      <a:round/>
                      <a:headEnd type="none" w="med" len="med"/>
                      <a:tailEnd type="none" w="med" len="med"/>
                    </a:lnT>
                    <a:lnB w="952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2C6983"/>
                    </a:solidFill>
                  </a:tcPr>
                </a:tc>
                <a:tc>
                  <a:txBody>
                    <a:bodyPr/>
                    <a:lstStyle/>
                    <a:p>
                      <a:pPr marL="0" marR="0" algn="ctr">
                        <a:spcBef>
                          <a:spcPts val="0"/>
                        </a:spcBef>
                        <a:spcAft>
                          <a:spcPts val="0"/>
                        </a:spcAft>
                      </a:pPr>
                      <a:r>
                        <a:rPr lang="en-US" sz="1400" b="0" dirty="0">
                          <a:effectLst/>
                          <a:latin typeface="Century Gothic" panose="020B0502020202020204" pitchFamily="34" charset="0"/>
                          <a:ea typeface="Calibri" panose="020F0502020204030204" pitchFamily="34" charset="0"/>
                          <a:cs typeface="Times New Roman" panose="02020603050405020304" pitchFamily="18" charset="0"/>
                        </a:rPr>
                        <a:t>85%+</a:t>
                      </a:r>
                    </a:p>
                  </a:txBody>
                  <a:tcPr marL="68580" marR="68580" marT="0" marB="0">
                    <a:lnL w="9525" cap="flat" cmpd="sng" algn="ctr">
                      <a:solidFill>
                        <a:schemeClr val="bg1">
                          <a:lumMod val="65000"/>
                        </a:schemeClr>
                      </a:solidFill>
                      <a:prstDash val="solid"/>
                      <a:round/>
                      <a:headEnd type="none" w="med" len="med"/>
                      <a:tailEnd type="none" w="med" len="med"/>
                    </a:lnL>
                    <a:lnR w="9525" cap="flat" cmpd="sng" algn="ctr">
                      <a:solidFill>
                        <a:schemeClr val="bg1">
                          <a:lumMod val="65000"/>
                        </a:schemeClr>
                      </a:solidFill>
                      <a:prstDash val="solid"/>
                      <a:round/>
                      <a:headEnd type="none" w="med" len="med"/>
                      <a:tailEnd type="none" w="med" len="med"/>
                    </a:lnR>
                    <a:lnT w="9525" cap="flat" cmpd="sng" algn="ctr">
                      <a:solidFill>
                        <a:schemeClr val="bg1">
                          <a:lumMod val="65000"/>
                        </a:schemeClr>
                      </a:solidFill>
                      <a:prstDash val="solid"/>
                      <a:round/>
                      <a:headEnd type="none" w="med" len="med"/>
                      <a:tailEnd type="none" w="med" len="med"/>
                    </a:lnT>
                    <a:lnB w="952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extLst>
                  <a:ext uri="{0D108BD9-81ED-4DB2-BD59-A6C34878D82A}">
                    <a16:rowId xmlns:a16="http://schemas.microsoft.com/office/drawing/2014/main" val="4180452825"/>
                  </a:ext>
                </a:extLst>
              </a:tr>
              <a:tr h="0">
                <a:tc>
                  <a:txBody>
                    <a:bodyPr/>
                    <a:lstStyle/>
                    <a:p>
                      <a:pPr marL="0" marR="0">
                        <a:spcBef>
                          <a:spcPts val="0"/>
                        </a:spcBef>
                        <a:spcAft>
                          <a:spcPts val="0"/>
                        </a:spcAft>
                      </a:pPr>
                      <a:r>
                        <a:rPr lang="en-US" sz="1400" dirty="0">
                          <a:effectLst/>
                          <a:latin typeface="Century Gothic" panose="020B0502020202020204" pitchFamily="34" charset="0"/>
                        </a:rPr>
                        <a:t>Almost Met</a:t>
                      </a:r>
                      <a:endParaRPr lang="en-US" sz="14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9525" cap="flat" cmpd="sng" algn="ctr">
                      <a:solidFill>
                        <a:schemeClr val="bg1">
                          <a:lumMod val="65000"/>
                        </a:schemeClr>
                      </a:solidFill>
                      <a:prstDash val="solid"/>
                      <a:round/>
                      <a:headEnd type="none" w="med" len="med"/>
                      <a:tailEnd type="none" w="med" len="med"/>
                    </a:lnL>
                    <a:lnR w="9525" cap="flat" cmpd="sng" algn="ctr">
                      <a:solidFill>
                        <a:schemeClr val="bg1">
                          <a:lumMod val="65000"/>
                        </a:schemeClr>
                      </a:solidFill>
                      <a:prstDash val="solid"/>
                      <a:round/>
                      <a:headEnd type="none" w="med" len="med"/>
                      <a:tailEnd type="none" w="med" len="med"/>
                    </a:lnR>
                    <a:lnT w="9525" cap="flat" cmpd="sng" algn="ctr">
                      <a:solidFill>
                        <a:schemeClr val="bg1">
                          <a:lumMod val="65000"/>
                        </a:schemeClr>
                      </a:solidFill>
                      <a:prstDash val="solid"/>
                      <a:round/>
                      <a:headEnd type="none" w="med" len="med"/>
                      <a:tailEnd type="none" w="med" len="med"/>
                    </a:lnT>
                    <a:lnB w="952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2C6983"/>
                    </a:solidFill>
                  </a:tcPr>
                </a:tc>
                <a:tc>
                  <a:txBody>
                    <a:bodyPr/>
                    <a:lstStyle/>
                    <a:p>
                      <a:pPr marL="0" marR="0" algn="ctr">
                        <a:spcBef>
                          <a:spcPts val="0"/>
                        </a:spcBef>
                        <a:spcAft>
                          <a:spcPts val="0"/>
                        </a:spcAft>
                      </a:pPr>
                      <a:r>
                        <a:rPr lang="en-US" sz="1400" b="0" dirty="0">
                          <a:effectLst/>
                          <a:latin typeface="Century Gothic" panose="020B0502020202020204" pitchFamily="34" charset="0"/>
                          <a:ea typeface="Calibri" panose="020F0502020204030204" pitchFamily="34" charset="0"/>
                          <a:cs typeface="Times New Roman" panose="02020603050405020304" pitchFamily="18" charset="0"/>
                        </a:rPr>
                        <a:t>70 – 84%</a:t>
                      </a:r>
                    </a:p>
                  </a:txBody>
                  <a:tcPr marL="68580" marR="68580" marT="0" marB="0">
                    <a:lnL w="9525" cap="flat" cmpd="sng" algn="ctr">
                      <a:solidFill>
                        <a:schemeClr val="bg1">
                          <a:lumMod val="65000"/>
                        </a:schemeClr>
                      </a:solidFill>
                      <a:prstDash val="solid"/>
                      <a:round/>
                      <a:headEnd type="none" w="med" len="med"/>
                      <a:tailEnd type="none" w="med" len="med"/>
                    </a:lnL>
                    <a:lnR w="9525" cap="flat" cmpd="sng" algn="ctr">
                      <a:solidFill>
                        <a:schemeClr val="bg1">
                          <a:lumMod val="65000"/>
                        </a:schemeClr>
                      </a:solidFill>
                      <a:prstDash val="solid"/>
                      <a:round/>
                      <a:headEnd type="none" w="med" len="med"/>
                      <a:tailEnd type="none" w="med" len="med"/>
                    </a:lnR>
                    <a:lnT w="9525" cap="flat" cmpd="sng" algn="ctr">
                      <a:solidFill>
                        <a:schemeClr val="bg1">
                          <a:lumMod val="65000"/>
                        </a:schemeClr>
                      </a:solidFill>
                      <a:prstDash val="solid"/>
                      <a:round/>
                      <a:headEnd type="none" w="med" len="med"/>
                      <a:tailEnd type="none" w="med" len="med"/>
                    </a:lnT>
                    <a:lnB w="952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extLst>
                  <a:ext uri="{0D108BD9-81ED-4DB2-BD59-A6C34878D82A}">
                    <a16:rowId xmlns:a16="http://schemas.microsoft.com/office/drawing/2014/main" val="3942337593"/>
                  </a:ext>
                </a:extLst>
              </a:tr>
              <a:tr h="0">
                <a:tc>
                  <a:txBody>
                    <a:bodyPr/>
                    <a:lstStyle/>
                    <a:p>
                      <a:pPr marL="0" marR="0">
                        <a:spcBef>
                          <a:spcPts val="0"/>
                        </a:spcBef>
                        <a:spcAft>
                          <a:spcPts val="0"/>
                        </a:spcAft>
                      </a:pPr>
                      <a:r>
                        <a:rPr lang="en-US" sz="1400" dirty="0">
                          <a:effectLst/>
                          <a:latin typeface="Century Gothic" panose="020B0502020202020204" pitchFamily="34" charset="0"/>
                        </a:rPr>
                        <a:t>Not Met</a:t>
                      </a:r>
                      <a:endParaRPr lang="en-US" sz="14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9525" cap="flat" cmpd="sng" algn="ctr">
                      <a:solidFill>
                        <a:schemeClr val="bg1">
                          <a:lumMod val="65000"/>
                        </a:schemeClr>
                      </a:solidFill>
                      <a:prstDash val="solid"/>
                      <a:round/>
                      <a:headEnd type="none" w="med" len="med"/>
                      <a:tailEnd type="none" w="med" len="med"/>
                    </a:lnL>
                    <a:lnR w="9525" cap="flat" cmpd="sng" algn="ctr">
                      <a:solidFill>
                        <a:schemeClr val="bg1">
                          <a:lumMod val="65000"/>
                        </a:schemeClr>
                      </a:solidFill>
                      <a:prstDash val="solid"/>
                      <a:round/>
                      <a:headEnd type="none" w="med" len="med"/>
                      <a:tailEnd type="none" w="med" len="med"/>
                    </a:lnR>
                    <a:lnT w="9525" cap="flat" cmpd="sng" algn="ctr">
                      <a:solidFill>
                        <a:schemeClr val="bg1">
                          <a:lumMod val="65000"/>
                        </a:schemeClr>
                      </a:solidFill>
                      <a:prstDash val="solid"/>
                      <a:round/>
                      <a:headEnd type="none" w="med" len="med"/>
                      <a:tailEnd type="none" w="med" len="med"/>
                    </a:lnT>
                    <a:lnB w="952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2C6983"/>
                    </a:solidFill>
                  </a:tcPr>
                </a:tc>
                <a:tc>
                  <a:txBody>
                    <a:bodyPr/>
                    <a:lstStyle/>
                    <a:p>
                      <a:pPr marL="0" marR="0" algn="ctr">
                        <a:spcBef>
                          <a:spcPts val="0"/>
                        </a:spcBef>
                        <a:spcAft>
                          <a:spcPts val="0"/>
                        </a:spcAft>
                      </a:pPr>
                      <a:r>
                        <a:rPr lang="en-US" sz="1400" b="0" dirty="0">
                          <a:effectLst/>
                          <a:latin typeface="Century Gothic" panose="020B0502020202020204" pitchFamily="34" charset="0"/>
                          <a:ea typeface="Calibri" panose="020F0502020204030204" pitchFamily="34" charset="0"/>
                          <a:cs typeface="Times New Roman" panose="02020603050405020304" pitchFamily="18" charset="0"/>
                        </a:rPr>
                        <a:t>70% or less</a:t>
                      </a:r>
                    </a:p>
                  </a:txBody>
                  <a:tcPr marL="68580" marR="68580" marT="0" marB="0">
                    <a:lnL w="9525" cap="flat" cmpd="sng" algn="ctr">
                      <a:solidFill>
                        <a:schemeClr val="bg1">
                          <a:lumMod val="65000"/>
                        </a:schemeClr>
                      </a:solidFill>
                      <a:prstDash val="solid"/>
                      <a:round/>
                      <a:headEnd type="none" w="med" len="med"/>
                      <a:tailEnd type="none" w="med" len="med"/>
                    </a:lnL>
                    <a:lnR w="9525" cap="flat" cmpd="sng" algn="ctr">
                      <a:solidFill>
                        <a:schemeClr val="bg1">
                          <a:lumMod val="65000"/>
                        </a:schemeClr>
                      </a:solidFill>
                      <a:prstDash val="solid"/>
                      <a:round/>
                      <a:headEnd type="none" w="med" len="med"/>
                      <a:tailEnd type="none" w="med" len="med"/>
                    </a:lnR>
                    <a:lnT w="9525" cap="flat" cmpd="sng" algn="ctr">
                      <a:solidFill>
                        <a:schemeClr val="bg1">
                          <a:lumMod val="65000"/>
                        </a:schemeClr>
                      </a:solidFill>
                      <a:prstDash val="solid"/>
                      <a:round/>
                      <a:headEnd type="none" w="med" len="med"/>
                      <a:tailEnd type="none" w="med" len="med"/>
                    </a:lnT>
                    <a:lnB w="952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extLst>
                  <a:ext uri="{0D108BD9-81ED-4DB2-BD59-A6C34878D82A}">
                    <a16:rowId xmlns:a16="http://schemas.microsoft.com/office/drawing/2014/main" val="2963131741"/>
                  </a:ext>
                </a:extLst>
              </a:tr>
            </a:tbl>
          </a:graphicData>
        </a:graphic>
      </p:graphicFrame>
      <p:sp>
        <p:nvSpPr>
          <p:cNvPr id="12" name="TextBox 11">
            <a:extLst>
              <a:ext uri="{FF2B5EF4-FFF2-40B4-BE49-F238E27FC236}">
                <a16:creationId xmlns:a16="http://schemas.microsoft.com/office/drawing/2014/main" id="{A25A4E82-3A56-4C9F-83C5-E7EC485A4085}"/>
              </a:ext>
            </a:extLst>
          </p:cNvPr>
          <p:cNvSpPr txBox="1"/>
          <p:nvPr/>
        </p:nvSpPr>
        <p:spPr>
          <a:xfrm>
            <a:off x="2200629" y="1621912"/>
            <a:ext cx="6257924" cy="2031325"/>
          </a:xfrm>
          <a:prstGeom prst="rect">
            <a:avLst/>
          </a:prstGeom>
          <a:noFill/>
        </p:spPr>
        <p:txBody>
          <a:bodyPr wrap="square">
            <a:spAutoFit/>
          </a:bodyPr>
          <a:lstStyle/>
          <a:p>
            <a:pPr algn="ctr"/>
            <a:r>
              <a:rPr lang="en-US" sz="1800" dirty="0">
                <a:solidFill>
                  <a:schemeClr val="bg1"/>
                </a:solidFill>
                <a:effectLst/>
                <a:latin typeface="Century Gothic" panose="020B0502020202020204" pitchFamily="34" charset="0"/>
                <a:ea typeface="DengXian" panose="02010600030101010101" pitchFamily="2" charset="-122"/>
                <a:cs typeface="Times New Roman" panose="02020603050405020304" pitchFamily="18" charset="0"/>
              </a:rPr>
              <a:t>OSU-Cascades</a:t>
            </a:r>
          </a:p>
          <a:p>
            <a:pPr algn="ctr"/>
            <a:r>
              <a:rPr lang="en-US" sz="1800" dirty="0">
                <a:solidFill>
                  <a:schemeClr val="bg1"/>
                </a:solidFill>
                <a:effectLst/>
                <a:latin typeface="Century Gothic" panose="020B0502020202020204" pitchFamily="34" charset="0"/>
                <a:ea typeface="DengXian" panose="02010600030101010101" pitchFamily="2" charset="-122"/>
                <a:cs typeface="Times New Roman" panose="02020603050405020304" pitchFamily="18" charset="0"/>
              </a:rPr>
              <a:t>City Club of Central Oregon</a:t>
            </a:r>
          </a:p>
          <a:p>
            <a:pPr algn="ctr"/>
            <a:r>
              <a:rPr lang="en-US" sz="1800" dirty="0">
                <a:solidFill>
                  <a:schemeClr val="bg1"/>
                </a:solidFill>
                <a:effectLst/>
                <a:latin typeface="Century Gothic" panose="020B0502020202020204" pitchFamily="34" charset="0"/>
                <a:ea typeface="DengXian" panose="02010600030101010101" pitchFamily="2" charset="-122"/>
                <a:cs typeface="Times New Roman" panose="02020603050405020304" pitchFamily="18" charset="0"/>
              </a:rPr>
              <a:t>Economic Development for Central Oregon </a:t>
            </a:r>
            <a:r>
              <a:rPr lang="en-US" dirty="0">
                <a:solidFill>
                  <a:schemeClr val="bg1"/>
                </a:solidFill>
                <a:latin typeface="Century Gothic" panose="020B0502020202020204" pitchFamily="34" charset="0"/>
                <a:ea typeface="DengXian" panose="02010600030101010101" pitchFamily="2" charset="-122"/>
                <a:cs typeface="Times New Roman" panose="02020603050405020304" pitchFamily="18" charset="0"/>
              </a:rPr>
              <a:t>(5)</a:t>
            </a:r>
            <a:endParaRPr lang="en-US" sz="1800" dirty="0">
              <a:solidFill>
                <a:schemeClr val="bg1"/>
              </a:solidFill>
              <a:effectLst/>
              <a:latin typeface="Century Gothic" panose="020B0502020202020204" pitchFamily="34" charset="0"/>
              <a:ea typeface="DengXian" panose="02010600030101010101" pitchFamily="2" charset="-122"/>
              <a:cs typeface="Times New Roman" panose="02020603050405020304" pitchFamily="18" charset="0"/>
            </a:endParaRPr>
          </a:p>
          <a:p>
            <a:pPr algn="ctr"/>
            <a:r>
              <a:rPr lang="en-US" sz="1800" dirty="0">
                <a:solidFill>
                  <a:schemeClr val="bg1"/>
                </a:solidFill>
                <a:effectLst/>
                <a:latin typeface="Century Gothic" panose="020B0502020202020204" pitchFamily="34" charset="0"/>
                <a:ea typeface="DengXian" panose="02010600030101010101" pitchFamily="2" charset="-122"/>
                <a:cs typeface="Times New Roman" panose="02020603050405020304" pitchFamily="18" charset="0"/>
              </a:rPr>
              <a:t>Central Oregon Chambers of Commerce (6)</a:t>
            </a:r>
          </a:p>
          <a:p>
            <a:pPr algn="ctr"/>
            <a:r>
              <a:rPr lang="en-US" sz="1800" dirty="0">
                <a:solidFill>
                  <a:schemeClr val="bg1"/>
                </a:solidFill>
                <a:effectLst/>
                <a:latin typeface="Century Gothic" panose="020B0502020202020204" pitchFamily="34" charset="0"/>
                <a:ea typeface="DengXian" panose="02010600030101010101" pitchFamily="2" charset="-122"/>
                <a:cs typeface="Times New Roman" panose="02020603050405020304" pitchFamily="18" charset="0"/>
              </a:rPr>
              <a:t>High Desert Education Service District (HDESD)</a:t>
            </a:r>
          </a:p>
          <a:p>
            <a:pPr algn="ctr"/>
            <a:r>
              <a:rPr lang="en-US" sz="1800" dirty="0">
                <a:solidFill>
                  <a:schemeClr val="bg1"/>
                </a:solidFill>
                <a:effectLst/>
                <a:latin typeface="Century Gothic" panose="020B0502020202020204" pitchFamily="34" charset="0"/>
                <a:ea typeface="DengXian" panose="02010600030101010101" pitchFamily="2" charset="-122"/>
                <a:cs typeface="Times New Roman" panose="02020603050405020304" pitchFamily="18" charset="0"/>
              </a:rPr>
              <a:t>Central Oregon Intergovernmental Council (COIC)</a:t>
            </a:r>
          </a:p>
          <a:p>
            <a:pPr algn="ctr"/>
            <a:r>
              <a:rPr lang="en-US" sz="1800" dirty="0">
                <a:solidFill>
                  <a:schemeClr val="bg1"/>
                </a:solidFill>
                <a:effectLst/>
                <a:latin typeface="Century Gothic" panose="020B0502020202020204" pitchFamily="34" charset="0"/>
                <a:ea typeface="DengXian" panose="02010600030101010101" pitchFamily="2" charset="-122"/>
                <a:cs typeface="Times New Roman" panose="02020603050405020304" pitchFamily="18" charset="0"/>
              </a:rPr>
              <a:t>East Cascades Works</a:t>
            </a:r>
            <a:endParaRPr lang="en-US" dirty="0">
              <a:solidFill>
                <a:schemeClr val="bg1"/>
              </a:solidFill>
              <a:latin typeface="Century Gothic" panose="020B0502020202020204" pitchFamily="34" charset="0"/>
            </a:endParaRPr>
          </a:p>
        </p:txBody>
      </p:sp>
    </p:spTree>
    <p:extLst>
      <p:ext uri="{BB962C8B-B14F-4D97-AF65-F5344CB8AC3E}">
        <p14:creationId xmlns:p14="http://schemas.microsoft.com/office/powerpoint/2010/main" val="263931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fade">
                                      <p:cBhvr>
                                        <p:cTn id="17" dur="500"/>
                                        <p:tgtEl>
                                          <p:spTgt spid="2"/>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fade">
                                      <p:cBhvr>
                                        <p:cTn id="22" dur="500"/>
                                        <p:tgtEl>
                                          <p:spTgt spid="7"/>
                                        </p:tgtEl>
                                      </p:cBhvr>
                                    </p:animEffect>
                                  </p:childTnLst>
                                </p:cTn>
                              </p:par>
                              <p:par>
                                <p:cTn id="23" presetID="10" presetClass="entr" presetSubtype="0" fill="hold" nodeType="withEffect">
                                  <p:stCondLst>
                                    <p:cond delay="0"/>
                                  </p:stCondLst>
                                  <p:childTnLst>
                                    <p:set>
                                      <p:cBhvr>
                                        <p:cTn id="24" dur="1" fill="hold">
                                          <p:stCondLst>
                                            <p:cond delay="0"/>
                                          </p:stCondLst>
                                        </p:cTn>
                                        <p:tgtEl>
                                          <p:spTgt spid="11"/>
                                        </p:tgtEl>
                                        <p:attrNameLst>
                                          <p:attrName>style.visibility</p:attrName>
                                        </p:attrNameLst>
                                      </p:cBhvr>
                                      <p:to>
                                        <p:strVal val="visible"/>
                                      </p:to>
                                    </p:set>
                                    <p:animEffect transition="in" filter="fade">
                                      <p:cBhvr>
                                        <p:cTn id="25"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 grpId="0"/>
      <p:bldP spid="7" grpId="0"/>
      <p:bldP spid="12"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94FC12C-0847-4F32-A054-FCEDE6157B30}"/>
              </a:ext>
            </a:extLst>
          </p:cNvPr>
          <p:cNvSpPr/>
          <p:nvPr/>
        </p:nvSpPr>
        <p:spPr>
          <a:xfrm>
            <a:off x="0" y="0"/>
            <a:ext cx="1564477" cy="6858000"/>
          </a:xfrm>
          <a:prstGeom prst="rect">
            <a:avLst/>
          </a:prstGeom>
          <a:solidFill>
            <a:srgbClr val="C9E2E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D7E9F1"/>
              </a:solidFill>
            </a:endParaRPr>
          </a:p>
        </p:txBody>
      </p:sp>
      <p:sp>
        <p:nvSpPr>
          <p:cNvPr id="4" name="Rectangle 3">
            <a:extLst>
              <a:ext uri="{FF2B5EF4-FFF2-40B4-BE49-F238E27FC236}">
                <a16:creationId xmlns:a16="http://schemas.microsoft.com/office/drawing/2014/main" id="{1AA970F3-24F2-4EA2-8BFE-1CF58C1FB340}"/>
              </a:ext>
            </a:extLst>
          </p:cNvPr>
          <p:cNvSpPr/>
          <p:nvPr/>
        </p:nvSpPr>
        <p:spPr>
          <a:xfrm>
            <a:off x="1564478" y="0"/>
            <a:ext cx="7579522" cy="6858000"/>
          </a:xfrm>
          <a:prstGeom prst="rect">
            <a:avLst/>
          </a:prstGeom>
          <a:solidFill>
            <a:srgbClr val="2C698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A40ABDAE-4275-4A74-8F56-864466B88B2A}"/>
              </a:ext>
            </a:extLst>
          </p:cNvPr>
          <p:cNvSpPr txBox="1"/>
          <p:nvPr/>
        </p:nvSpPr>
        <p:spPr>
          <a:xfrm rot="16200000">
            <a:off x="-2409357" y="2705726"/>
            <a:ext cx="6858001" cy="1446550"/>
          </a:xfrm>
          <a:prstGeom prst="rect">
            <a:avLst/>
          </a:prstGeom>
          <a:noFill/>
        </p:spPr>
        <p:txBody>
          <a:bodyPr wrap="square" rtlCol="0">
            <a:spAutoFit/>
          </a:bodyPr>
          <a:lstStyle/>
          <a:p>
            <a:pPr algn="ctr"/>
            <a:r>
              <a:rPr lang="en-US" sz="4400" b="1" dirty="0">
                <a:solidFill>
                  <a:srgbClr val="2C6983"/>
                </a:solidFill>
                <a:latin typeface="Century Gothic" panose="020B0502020202020204" pitchFamily="34" charset="0"/>
              </a:rPr>
              <a:t>COMMUNITY ENGAGEMENT</a:t>
            </a:r>
          </a:p>
        </p:txBody>
      </p:sp>
      <p:sp>
        <p:nvSpPr>
          <p:cNvPr id="9" name="TextBox 8">
            <a:extLst>
              <a:ext uri="{FF2B5EF4-FFF2-40B4-BE49-F238E27FC236}">
                <a16:creationId xmlns:a16="http://schemas.microsoft.com/office/drawing/2014/main" id="{6ED01FC0-D7C9-4472-A0BE-EF6888CD419B}"/>
              </a:ext>
            </a:extLst>
          </p:cNvPr>
          <p:cNvSpPr txBox="1"/>
          <p:nvPr/>
        </p:nvSpPr>
        <p:spPr>
          <a:xfrm>
            <a:off x="1847088" y="1069848"/>
            <a:ext cx="6999218" cy="461665"/>
          </a:xfrm>
          <a:prstGeom prst="rect">
            <a:avLst/>
          </a:prstGeom>
          <a:noFill/>
        </p:spPr>
        <p:txBody>
          <a:bodyPr wrap="square" rtlCol="0">
            <a:spAutoFit/>
          </a:bodyPr>
          <a:lstStyle/>
          <a:p>
            <a:pPr algn="ctr">
              <a:spcAft>
                <a:spcPts val="1200"/>
              </a:spcAft>
            </a:pPr>
            <a:r>
              <a:rPr lang="en-US" sz="2400" b="1">
                <a:solidFill>
                  <a:schemeClr val="bg1"/>
                </a:solidFill>
                <a:latin typeface="Century Gothic" panose="020B0502020202020204" pitchFamily="34" charset="0"/>
                <a:ea typeface="DengXian" panose="02010600030101010101" pitchFamily="2" charset="-122"/>
                <a:cs typeface="Times New Roman" panose="02020603050405020304" pitchFamily="18" charset="0"/>
              </a:rPr>
              <a:t>Workforce &amp; Education Partners</a:t>
            </a:r>
            <a:endParaRPr lang="en-US" sz="2400" b="1" dirty="0">
              <a:solidFill>
                <a:schemeClr val="bg1"/>
              </a:solidFill>
              <a:latin typeface="Century Gothic" panose="020B0502020202020204" pitchFamily="34" charset="0"/>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7B7171E9-7BFF-4909-B386-DBDABCFEDC52}"/>
              </a:ext>
            </a:extLst>
          </p:cNvPr>
          <p:cNvSpPr txBox="1"/>
          <p:nvPr/>
        </p:nvSpPr>
        <p:spPr>
          <a:xfrm>
            <a:off x="2039287" y="1897505"/>
            <a:ext cx="6076950" cy="3416320"/>
          </a:xfrm>
          <a:prstGeom prst="rect">
            <a:avLst/>
          </a:prstGeom>
          <a:noFill/>
        </p:spPr>
        <p:txBody>
          <a:bodyPr wrap="square" rtlCol="0">
            <a:spAutoFit/>
          </a:bodyPr>
          <a:lstStyle/>
          <a:p>
            <a:r>
              <a:rPr lang="en-US" b="1" dirty="0">
                <a:solidFill>
                  <a:schemeClr val="bg1"/>
                </a:solidFill>
                <a:latin typeface="Century Gothic" panose="020B0502020202020204" pitchFamily="34" charset="0"/>
              </a:rPr>
              <a:t>Peer Institution Data: </a:t>
            </a:r>
            <a:r>
              <a:rPr lang="en-US" dirty="0">
                <a:solidFill>
                  <a:schemeClr val="bg1"/>
                </a:solidFill>
                <a:latin typeface="Century Gothic" panose="020B0502020202020204" pitchFamily="34" charset="0"/>
              </a:rPr>
              <a:t> </a:t>
            </a:r>
          </a:p>
          <a:p>
            <a:pPr marL="285750" indent="-285750">
              <a:buFont typeface="Arial" panose="020B0604020202020204" pitchFamily="34" charset="0"/>
              <a:buChar char="•"/>
            </a:pPr>
            <a:r>
              <a:rPr lang="en-US" dirty="0">
                <a:solidFill>
                  <a:schemeClr val="bg1"/>
                </a:solidFill>
                <a:latin typeface="Century Gothic" panose="020B0502020202020204" pitchFamily="34" charset="0"/>
              </a:rPr>
              <a:t>Not available as indicator is unique to COCC</a:t>
            </a:r>
          </a:p>
          <a:p>
            <a:endParaRPr lang="en-US" b="1" dirty="0">
              <a:solidFill>
                <a:schemeClr val="bg1"/>
              </a:solidFill>
              <a:latin typeface="Century Gothic" panose="020B0502020202020204" pitchFamily="34" charset="0"/>
            </a:endParaRPr>
          </a:p>
          <a:p>
            <a:r>
              <a:rPr lang="en-US" b="1" dirty="0">
                <a:solidFill>
                  <a:schemeClr val="bg1"/>
                </a:solidFill>
                <a:latin typeface="Century Gothic" panose="020B0502020202020204" pitchFamily="34" charset="0"/>
              </a:rPr>
              <a:t>Observations:</a:t>
            </a:r>
            <a:r>
              <a:rPr lang="en-US" dirty="0">
                <a:solidFill>
                  <a:schemeClr val="bg1"/>
                </a:solidFill>
                <a:latin typeface="Century Gothic" panose="020B0502020202020204" pitchFamily="34" charset="0"/>
              </a:rPr>
              <a:t> </a:t>
            </a:r>
          </a:p>
          <a:p>
            <a:pPr marL="285750" indent="-285750">
              <a:buFont typeface="Arial" panose="020B0604020202020204" pitchFamily="34" charset="0"/>
              <a:buChar char="•"/>
            </a:pPr>
            <a:r>
              <a:rPr lang="en-US" dirty="0">
                <a:solidFill>
                  <a:schemeClr val="bg1"/>
                </a:solidFill>
                <a:latin typeface="Century Gothic" panose="020B0502020202020204" pitchFamily="34" charset="0"/>
              </a:rPr>
              <a:t>COCC staff are well represented with these key stakeholder groups. </a:t>
            </a:r>
          </a:p>
          <a:p>
            <a:pPr marL="285750" indent="-285750">
              <a:buFont typeface="Arial" panose="020B0604020202020204" pitchFamily="34" charset="0"/>
              <a:buChar char="•"/>
            </a:pPr>
            <a:r>
              <a:rPr lang="en-US" dirty="0">
                <a:solidFill>
                  <a:schemeClr val="bg1"/>
                </a:solidFill>
                <a:latin typeface="Century Gothic" panose="020B0502020202020204" pitchFamily="34" charset="0"/>
              </a:rPr>
              <a:t>Adds to a collaborative approach to community engagement and allows COCC to share information and resources on key issues across the region, particularly in the areas of education, business/workforce development and community resiliency.</a:t>
            </a:r>
          </a:p>
        </p:txBody>
      </p:sp>
    </p:spTree>
    <p:extLst>
      <p:ext uri="{BB962C8B-B14F-4D97-AF65-F5344CB8AC3E}">
        <p14:creationId xmlns:p14="http://schemas.microsoft.com/office/powerpoint/2010/main" val="20686912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2">
                                            <p:txEl>
                                              <p:pRg st="1" end="1"/>
                                            </p:txEl>
                                          </p:spTgt>
                                        </p:tgtEl>
                                        <p:attrNameLst>
                                          <p:attrName>style.visibility</p:attrName>
                                        </p:attrNameLst>
                                      </p:cBhvr>
                                      <p:to>
                                        <p:strVal val="visible"/>
                                      </p:to>
                                    </p:set>
                                    <p:animEffect transition="in" filter="fade">
                                      <p:cBhvr>
                                        <p:cTn id="10" dur="500"/>
                                        <p:tgtEl>
                                          <p:spTgt spid="2">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animEffect transition="in" filter="fade">
                                      <p:cBhvr>
                                        <p:cTn id="15" dur="500"/>
                                        <p:tgtEl>
                                          <p:spTgt spid="2">
                                            <p:txEl>
                                              <p:pRg st="3" end="3"/>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2">
                                            <p:txEl>
                                              <p:pRg st="4" end="4"/>
                                            </p:txEl>
                                          </p:spTgt>
                                        </p:tgtEl>
                                        <p:attrNameLst>
                                          <p:attrName>style.visibility</p:attrName>
                                        </p:attrNameLst>
                                      </p:cBhvr>
                                      <p:to>
                                        <p:strVal val="visible"/>
                                      </p:to>
                                    </p:set>
                                    <p:animEffect transition="in" filter="fade">
                                      <p:cBhvr>
                                        <p:cTn id="18" dur="500"/>
                                        <p:tgtEl>
                                          <p:spTgt spid="2">
                                            <p:txEl>
                                              <p:pRg st="4" end="4"/>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2">
                                            <p:txEl>
                                              <p:pRg st="5" end="5"/>
                                            </p:txEl>
                                          </p:spTgt>
                                        </p:tgtEl>
                                        <p:attrNameLst>
                                          <p:attrName>style.visibility</p:attrName>
                                        </p:attrNameLst>
                                      </p:cBhvr>
                                      <p:to>
                                        <p:strVal val="visible"/>
                                      </p:to>
                                    </p:set>
                                    <p:animEffect transition="in" filter="fade">
                                      <p:cBhvr>
                                        <p:cTn id="21"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94FC12C-0847-4F32-A054-FCEDE6157B30}"/>
              </a:ext>
            </a:extLst>
          </p:cNvPr>
          <p:cNvSpPr/>
          <p:nvPr/>
        </p:nvSpPr>
        <p:spPr>
          <a:xfrm>
            <a:off x="0" y="0"/>
            <a:ext cx="1564477" cy="6858000"/>
          </a:xfrm>
          <a:prstGeom prst="rect">
            <a:avLst/>
          </a:prstGeom>
          <a:solidFill>
            <a:srgbClr val="C9E2E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23B1A5"/>
              </a:solidFill>
            </a:endParaRPr>
          </a:p>
        </p:txBody>
      </p:sp>
      <p:sp>
        <p:nvSpPr>
          <p:cNvPr id="4" name="Rectangle 3">
            <a:extLst>
              <a:ext uri="{FF2B5EF4-FFF2-40B4-BE49-F238E27FC236}">
                <a16:creationId xmlns:a16="http://schemas.microsoft.com/office/drawing/2014/main" id="{1AA970F3-24F2-4EA2-8BFE-1CF58C1FB340}"/>
              </a:ext>
            </a:extLst>
          </p:cNvPr>
          <p:cNvSpPr/>
          <p:nvPr/>
        </p:nvSpPr>
        <p:spPr>
          <a:xfrm>
            <a:off x="1564478" y="0"/>
            <a:ext cx="7579522" cy="6858000"/>
          </a:xfrm>
          <a:prstGeom prst="rect">
            <a:avLst/>
          </a:prstGeom>
          <a:solidFill>
            <a:srgbClr val="2C698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A40ABDAE-4275-4A74-8F56-864466B88B2A}"/>
              </a:ext>
            </a:extLst>
          </p:cNvPr>
          <p:cNvSpPr txBox="1"/>
          <p:nvPr/>
        </p:nvSpPr>
        <p:spPr>
          <a:xfrm rot="16200000">
            <a:off x="-713906" y="2748648"/>
            <a:ext cx="3943349" cy="1107996"/>
          </a:xfrm>
          <a:prstGeom prst="rect">
            <a:avLst/>
          </a:prstGeom>
          <a:noFill/>
        </p:spPr>
        <p:txBody>
          <a:bodyPr wrap="square" rtlCol="0">
            <a:spAutoFit/>
          </a:bodyPr>
          <a:lstStyle/>
          <a:p>
            <a:pPr algn="ctr"/>
            <a:r>
              <a:rPr lang="en-US" sz="6600" b="1" dirty="0">
                <a:solidFill>
                  <a:srgbClr val="2C6983"/>
                </a:solidFill>
                <a:latin typeface="Century Gothic" panose="020B0502020202020204" pitchFamily="34" charset="0"/>
              </a:rPr>
              <a:t>GOALS</a:t>
            </a:r>
            <a:endParaRPr lang="en-US" sz="5400" b="1" dirty="0">
              <a:solidFill>
                <a:srgbClr val="2C6983"/>
              </a:solidFill>
              <a:latin typeface="Century Gothic" panose="020B0502020202020204" pitchFamily="34" charset="0"/>
            </a:endParaRPr>
          </a:p>
        </p:txBody>
      </p:sp>
      <p:sp>
        <p:nvSpPr>
          <p:cNvPr id="9" name="TextBox 8">
            <a:extLst>
              <a:ext uri="{FF2B5EF4-FFF2-40B4-BE49-F238E27FC236}">
                <a16:creationId xmlns:a16="http://schemas.microsoft.com/office/drawing/2014/main" id="{6ED01FC0-D7C9-4472-A0BE-EF6888CD419B}"/>
              </a:ext>
            </a:extLst>
          </p:cNvPr>
          <p:cNvSpPr txBox="1"/>
          <p:nvPr/>
        </p:nvSpPr>
        <p:spPr>
          <a:xfrm>
            <a:off x="1944757" y="2161331"/>
            <a:ext cx="6658695" cy="2400657"/>
          </a:xfrm>
          <a:prstGeom prst="rect">
            <a:avLst/>
          </a:prstGeom>
          <a:noFill/>
        </p:spPr>
        <p:txBody>
          <a:bodyPr wrap="square" rtlCol="0">
            <a:spAutoFit/>
          </a:bodyPr>
          <a:lstStyle/>
          <a:p>
            <a:pPr marL="285750" indent="-285750">
              <a:spcAft>
                <a:spcPts val="1500"/>
              </a:spcAft>
              <a:buFont typeface="Arial" panose="020B0604020202020204" pitchFamily="34" charset="0"/>
              <a:buChar char="•"/>
            </a:pPr>
            <a:r>
              <a:rPr lang="en-US" sz="2000" dirty="0">
                <a:solidFill>
                  <a:schemeClr val="bg1"/>
                </a:solidFill>
                <a:effectLst/>
                <a:latin typeface="Century Gothic" panose="020B0502020202020204" pitchFamily="34" charset="0"/>
              </a:rPr>
              <a:t>Student-Ready College</a:t>
            </a:r>
            <a:endParaRPr lang="en-US" sz="2000" dirty="0">
              <a:solidFill>
                <a:schemeClr val="bg1"/>
              </a:solidFill>
              <a:latin typeface="Century Gothic" panose="020B0502020202020204" pitchFamily="34" charset="0"/>
            </a:endParaRPr>
          </a:p>
          <a:p>
            <a:pPr marL="285750" indent="-285750">
              <a:spcAft>
                <a:spcPts val="1500"/>
              </a:spcAft>
              <a:buFont typeface="Arial" panose="020B0604020202020204" pitchFamily="34" charset="0"/>
              <a:buChar char="•"/>
            </a:pPr>
            <a:r>
              <a:rPr lang="en-US" sz="2000" dirty="0">
                <a:solidFill>
                  <a:schemeClr val="bg1"/>
                </a:solidFill>
                <a:effectLst/>
                <a:latin typeface="Century Gothic" panose="020B0502020202020204" pitchFamily="34" charset="0"/>
              </a:rPr>
              <a:t>Access</a:t>
            </a:r>
            <a:endParaRPr lang="en-US" sz="2000" dirty="0">
              <a:solidFill>
                <a:schemeClr val="bg1"/>
              </a:solidFill>
              <a:latin typeface="Century Gothic" panose="020B0502020202020204" pitchFamily="34" charset="0"/>
              <a:ea typeface="DengXian" panose="02010600030101010101" pitchFamily="2" charset="-122"/>
              <a:cs typeface="Times New Roman" panose="02020603050405020304" pitchFamily="18" charset="0"/>
            </a:endParaRPr>
          </a:p>
          <a:p>
            <a:pPr marL="285750" indent="-285750">
              <a:spcAft>
                <a:spcPts val="1500"/>
              </a:spcAft>
              <a:buFont typeface="Arial" panose="020B0604020202020204" pitchFamily="34" charset="0"/>
              <a:buChar char="•"/>
            </a:pPr>
            <a:r>
              <a:rPr lang="en-US" sz="2000" dirty="0">
                <a:solidFill>
                  <a:schemeClr val="bg1"/>
                </a:solidFill>
                <a:effectLst/>
                <a:latin typeface="Century Gothic" panose="020B0502020202020204" pitchFamily="34" charset="0"/>
              </a:rPr>
              <a:t>Community Engagement</a:t>
            </a:r>
            <a:endParaRPr lang="en-US" sz="2000" dirty="0">
              <a:solidFill>
                <a:schemeClr val="bg1"/>
              </a:solidFill>
              <a:latin typeface="Century Gothic" panose="020B0502020202020204" pitchFamily="34" charset="0"/>
              <a:ea typeface="DengXian" panose="02010600030101010101" pitchFamily="2" charset="-122"/>
              <a:cs typeface="Times New Roman" panose="02020603050405020304" pitchFamily="18" charset="0"/>
            </a:endParaRPr>
          </a:p>
          <a:p>
            <a:pPr marL="285750" indent="-285750">
              <a:spcAft>
                <a:spcPts val="1500"/>
              </a:spcAft>
              <a:buFont typeface="Arial" panose="020B0604020202020204" pitchFamily="34" charset="0"/>
              <a:buChar char="•"/>
            </a:pPr>
            <a:r>
              <a:rPr lang="en-US" sz="2000" dirty="0">
                <a:solidFill>
                  <a:schemeClr val="bg1"/>
                </a:solidFill>
                <a:effectLst/>
                <a:latin typeface="Century Gothic" panose="020B0502020202020204" pitchFamily="34" charset="0"/>
              </a:rPr>
              <a:t>Workforce Development</a:t>
            </a:r>
            <a:endParaRPr lang="en-US" sz="2000" dirty="0">
              <a:solidFill>
                <a:schemeClr val="bg1"/>
              </a:solidFill>
              <a:latin typeface="Century Gothic" panose="020B0502020202020204" pitchFamily="34" charset="0"/>
              <a:ea typeface="DengXian" panose="02010600030101010101" pitchFamily="2" charset="-122"/>
              <a:cs typeface="Times New Roman" panose="02020603050405020304" pitchFamily="18" charset="0"/>
            </a:endParaRPr>
          </a:p>
          <a:p>
            <a:pPr marL="285750" indent="-285750">
              <a:spcAft>
                <a:spcPts val="1500"/>
              </a:spcAft>
              <a:buFont typeface="Arial" panose="020B0604020202020204" pitchFamily="34" charset="0"/>
              <a:buChar char="•"/>
            </a:pPr>
            <a:r>
              <a:rPr lang="en-US" sz="2000" dirty="0">
                <a:solidFill>
                  <a:schemeClr val="bg1"/>
                </a:solidFill>
                <a:effectLst/>
                <a:latin typeface="Century Gothic" panose="020B0502020202020204" pitchFamily="34" charset="0"/>
              </a:rPr>
              <a:t>College Sustainability</a:t>
            </a:r>
            <a:endParaRPr lang="en-US" dirty="0"/>
          </a:p>
        </p:txBody>
      </p:sp>
    </p:spTree>
    <p:extLst>
      <p:ext uri="{BB962C8B-B14F-4D97-AF65-F5344CB8AC3E}">
        <p14:creationId xmlns:p14="http://schemas.microsoft.com/office/powerpoint/2010/main" val="3880787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COCC_pp_slide_2020_blueback_circles.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TextBox 2">
            <a:extLst>
              <a:ext uri="{FF2B5EF4-FFF2-40B4-BE49-F238E27FC236}">
                <a16:creationId xmlns:a16="http://schemas.microsoft.com/office/drawing/2014/main" id="{B71C5299-834B-40F3-9245-3F3BDD2FA13B}"/>
              </a:ext>
            </a:extLst>
          </p:cNvPr>
          <p:cNvSpPr txBox="1"/>
          <p:nvPr/>
        </p:nvSpPr>
        <p:spPr>
          <a:xfrm>
            <a:off x="938926" y="1720840"/>
            <a:ext cx="7266147" cy="3416320"/>
          </a:xfrm>
          <a:prstGeom prst="rect">
            <a:avLst/>
          </a:prstGeom>
          <a:noFill/>
        </p:spPr>
        <p:txBody>
          <a:bodyPr wrap="square" rtlCol="0">
            <a:spAutoFit/>
          </a:bodyPr>
          <a:lstStyle/>
          <a:p>
            <a:pPr algn="ctr"/>
            <a:r>
              <a:rPr lang="en-US" sz="2400" b="1" dirty="0">
                <a:solidFill>
                  <a:schemeClr val="bg1"/>
                </a:solidFill>
                <a:effectLst/>
                <a:latin typeface="Century Gothic" panose="020B0502020202020204" pitchFamily="34" charset="0"/>
                <a:ea typeface="DengXian" panose="02010600030101010101" pitchFamily="2" charset="-122"/>
                <a:cs typeface="Times New Roman" panose="02020603050405020304" pitchFamily="18" charset="0"/>
              </a:rPr>
              <a:t>Workforce Development</a:t>
            </a:r>
          </a:p>
          <a:p>
            <a:pPr algn="ctr"/>
            <a:r>
              <a:rPr lang="en-US" sz="2400" dirty="0">
                <a:solidFill>
                  <a:schemeClr val="bg1"/>
                </a:solidFill>
                <a:effectLst/>
                <a:latin typeface="Century Gothic" panose="020B0502020202020204" pitchFamily="34" charset="0"/>
              </a:rPr>
              <a:t>COCC develops and aligns educational opportunities with regional workforce needs and industry standards.</a:t>
            </a:r>
          </a:p>
          <a:p>
            <a:pPr algn="ctr"/>
            <a:endParaRPr lang="en-US" sz="2400" dirty="0">
              <a:solidFill>
                <a:schemeClr val="bg1"/>
              </a:solidFill>
              <a:latin typeface="Century Gothic" panose="020B0502020202020204" pitchFamily="34" charset="0"/>
              <a:ea typeface="DengXian" panose="02010600030101010101" pitchFamily="2" charset="-122"/>
              <a:cs typeface="Times New Roman" panose="02020603050405020304" pitchFamily="18" charset="0"/>
            </a:endParaRPr>
          </a:p>
          <a:p>
            <a:pPr algn="ctr"/>
            <a:r>
              <a:rPr lang="en-US" sz="2400" dirty="0">
                <a:solidFill>
                  <a:schemeClr val="bg1"/>
                </a:solidFill>
                <a:latin typeface="Century Gothic" panose="020B0502020202020204" pitchFamily="34" charset="0"/>
                <a:ea typeface="DengXian" panose="02010600030101010101" pitchFamily="2" charset="-122"/>
                <a:cs typeface="Times New Roman" panose="02020603050405020304" pitchFamily="18" charset="0"/>
              </a:rPr>
              <a:t>Indicators:</a:t>
            </a:r>
          </a:p>
          <a:p>
            <a:pPr lvl="1" algn="ctr"/>
            <a:r>
              <a:rPr lang="en-US" sz="2400" dirty="0">
                <a:solidFill>
                  <a:schemeClr val="bg1"/>
                </a:solidFill>
                <a:latin typeface="Century Gothic" panose="020B0502020202020204" pitchFamily="34" charset="0"/>
                <a:ea typeface="DengXian" panose="02010600030101010101" pitchFamily="2" charset="-122"/>
                <a:cs typeface="Times New Roman" panose="02020603050405020304" pitchFamily="18" charset="0"/>
              </a:rPr>
              <a:t>Students: Headcount and Completions</a:t>
            </a:r>
          </a:p>
          <a:p>
            <a:pPr lvl="1" algn="ctr"/>
            <a:r>
              <a:rPr lang="en-US" sz="2400" dirty="0">
                <a:solidFill>
                  <a:schemeClr val="bg1"/>
                </a:solidFill>
                <a:latin typeface="Century Gothic" panose="020B0502020202020204" pitchFamily="34" charset="0"/>
                <a:ea typeface="DengXian" panose="02010600030101010101" pitchFamily="2" charset="-122"/>
                <a:cs typeface="Times New Roman" panose="02020603050405020304" pitchFamily="18" charset="0"/>
              </a:rPr>
              <a:t>Offerings: Classes, Certificates and Degrees</a:t>
            </a:r>
          </a:p>
          <a:p>
            <a:pPr algn="ctr"/>
            <a:endParaRPr lang="en-US" sz="2400" b="1" dirty="0">
              <a:solidFill>
                <a:schemeClr val="bg1"/>
              </a:solidFill>
              <a:latin typeface="Century Gothic" panose="020B0502020202020204" pitchFamily="34" charset="0"/>
            </a:endParaRPr>
          </a:p>
        </p:txBody>
      </p:sp>
    </p:spTree>
    <p:extLst>
      <p:ext uri="{BB962C8B-B14F-4D97-AF65-F5344CB8AC3E}">
        <p14:creationId xmlns:p14="http://schemas.microsoft.com/office/powerpoint/2010/main" val="291616072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94FC12C-0847-4F32-A054-FCEDE6157B30}"/>
              </a:ext>
            </a:extLst>
          </p:cNvPr>
          <p:cNvSpPr/>
          <p:nvPr/>
        </p:nvSpPr>
        <p:spPr>
          <a:xfrm>
            <a:off x="0" y="0"/>
            <a:ext cx="1564477" cy="6858000"/>
          </a:xfrm>
          <a:prstGeom prst="rect">
            <a:avLst/>
          </a:prstGeom>
          <a:solidFill>
            <a:srgbClr val="C9E2E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D7E9F1"/>
              </a:solidFill>
            </a:endParaRPr>
          </a:p>
        </p:txBody>
      </p:sp>
      <p:sp>
        <p:nvSpPr>
          <p:cNvPr id="4" name="Rectangle 3">
            <a:extLst>
              <a:ext uri="{FF2B5EF4-FFF2-40B4-BE49-F238E27FC236}">
                <a16:creationId xmlns:a16="http://schemas.microsoft.com/office/drawing/2014/main" id="{1AA970F3-24F2-4EA2-8BFE-1CF58C1FB340}"/>
              </a:ext>
            </a:extLst>
          </p:cNvPr>
          <p:cNvSpPr/>
          <p:nvPr/>
        </p:nvSpPr>
        <p:spPr>
          <a:xfrm>
            <a:off x="1564478" y="0"/>
            <a:ext cx="7579522" cy="6858000"/>
          </a:xfrm>
          <a:prstGeom prst="rect">
            <a:avLst/>
          </a:prstGeom>
          <a:solidFill>
            <a:srgbClr val="2C698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A40ABDAE-4275-4A74-8F56-864466B88B2A}"/>
              </a:ext>
            </a:extLst>
          </p:cNvPr>
          <p:cNvSpPr txBox="1"/>
          <p:nvPr/>
        </p:nvSpPr>
        <p:spPr>
          <a:xfrm rot="16200000">
            <a:off x="-2409357" y="2705726"/>
            <a:ext cx="6858001" cy="1446550"/>
          </a:xfrm>
          <a:prstGeom prst="rect">
            <a:avLst/>
          </a:prstGeom>
          <a:noFill/>
        </p:spPr>
        <p:txBody>
          <a:bodyPr wrap="square" rtlCol="0">
            <a:spAutoFit/>
          </a:bodyPr>
          <a:lstStyle/>
          <a:p>
            <a:pPr algn="ctr"/>
            <a:r>
              <a:rPr lang="en-US" sz="4400" b="1" dirty="0">
                <a:solidFill>
                  <a:srgbClr val="2C6983"/>
                </a:solidFill>
                <a:latin typeface="Century Gothic" panose="020B0502020202020204" pitchFamily="34" charset="0"/>
              </a:rPr>
              <a:t>WORKFORCE DEVELOPMENT</a:t>
            </a:r>
          </a:p>
        </p:txBody>
      </p:sp>
      <p:sp>
        <p:nvSpPr>
          <p:cNvPr id="9" name="TextBox 8">
            <a:extLst>
              <a:ext uri="{FF2B5EF4-FFF2-40B4-BE49-F238E27FC236}">
                <a16:creationId xmlns:a16="http://schemas.microsoft.com/office/drawing/2014/main" id="{6ED01FC0-D7C9-4472-A0BE-EF6888CD419B}"/>
              </a:ext>
            </a:extLst>
          </p:cNvPr>
          <p:cNvSpPr txBox="1"/>
          <p:nvPr/>
        </p:nvSpPr>
        <p:spPr>
          <a:xfrm>
            <a:off x="1860845" y="395176"/>
            <a:ext cx="6999218" cy="830997"/>
          </a:xfrm>
          <a:prstGeom prst="rect">
            <a:avLst/>
          </a:prstGeom>
          <a:noFill/>
        </p:spPr>
        <p:txBody>
          <a:bodyPr wrap="square" rtlCol="0">
            <a:spAutoFit/>
          </a:bodyPr>
          <a:lstStyle/>
          <a:p>
            <a:pPr algn="ctr"/>
            <a:r>
              <a:rPr lang="en-US" sz="2400" b="1" dirty="0">
                <a:solidFill>
                  <a:schemeClr val="bg1"/>
                </a:solidFill>
                <a:latin typeface="Century Gothic" panose="020B0502020202020204" pitchFamily="34" charset="0"/>
                <a:ea typeface="DengXian" panose="02010600030101010101" pitchFamily="2" charset="-122"/>
                <a:cs typeface="Times New Roman" panose="02020603050405020304" pitchFamily="18" charset="0"/>
              </a:rPr>
              <a:t>Workforce Students: </a:t>
            </a:r>
          </a:p>
          <a:p>
            <a:pPr algn="ctr">
              <a:spcAft>
                <a:spcPts val="1200"/>
              </a:spcAft>
            </a:pPr>
            <a:r>
              <a:rPr lang="en-US" sz="2400" b="1" dirty="0">
                <a:solidFill>
                  <a:schemeClr val="bg1"/>
                </a:solidFill>
                <a:latin typeface="Century Gothic" panose="020B0502020202020204" pitchFamily="34" charset="0"/>
                <a:ea typeface="DengXian" panose="02010600030101010101" pitchFamily="2" charset="-122"/>
                <a:cs typeface="Times New Roman" panose="02020603050405020304" pitchFamily="18" charset="0"/>
              </a:rPr>
              <a:t>Headcount and Completion</a:t>
            </a:r>
          </a:p>
        </p:txBody>
      </p:sp>
      <p:sp>
        <p:nvSpPr>
          <p:cNvPr id="7" name="TextBox 6">
            <a:extLst>
              <a:ext uri="{FF2B5EF4-FFF2-40B4-BE49-F238E27FC236}">
                <a16:creationId xmlns:a16="http://schemas.microsoft.com/office/drawing/2014/main" id="{F5E0FCE4-3E18-4A8D-B6B9-FF035BF151CA}"/>
              </a:ext>
            </a:extLst>
          </p:cNvPr>
          <p:cNvSpPr txBox="1"/>
          <p:nvPr/>
        </p:nvSpPr>
        <p:spPr>
          <a:xfrm>
            <a:off x="3605885" y="4980015"/>
            <a:ext cx="3448050" cy="371475"/>
          </a:xfrm>
          <a:prstGeom prst="rect">
            <a:avLst/>
          </a:prstGeom>
          <a:noFill/>
        </p:spPr>
        <p:txBody>
          <a:bodyPr wrap="square" rtlCol="0">
            <a:spAutoFit/>
          </a:bodyPr>
          <a:lstStyle/>
          <a:p>
            <a:pPr algn="ctr"/>
            <a:r>
              <a:rPr lang="en-US" b="1" dirty="0">
                <a:solidFill>
                  <a:schemeClr val="bg1"/>
                </a:solidFill>
                <a:latin typeface="Century Gothic" panose="020B0502020202020204" pitchFamily="34" charset="0"/>
              </a:rPr>
              <a:t>Targets</a:t>
            </a:r>
          </a:p>
        </p:txBody>
      </p:sp>
      <p:graphicFrame>
        <p:nvGraphicFramePr>
          <p:cNvPr id="10" name="Chart 9">
            <a:extLst>
              <a:ext uri="{FF2B5EF4-FFF2-40B4-BE49-F238E27FC236}">
                <a16:creationId xmlns:a16="http://schemas.microsoft.com/office/drawing/2014/main" id="{801D7F85-869E-4076-B786-B4EB285366F8}"/>
              </a:ext>
            </a:extLst>
          </p:cNvPr>
          <p:cNvGraphicFramePr>
            <a:graphicFrameLocks/>
          </p:cNvGraphicFramePr>
          <p:nvPr>
            <p:extLst>
              <p:ext uri="{D42A27DB-BD31-4B8C-83A1-F6EECF244321}">
                <p14:modId xmlns:p14="http://schemas.microsoft.com/office/powerpoint/2010/main" val="4042667595"/>
              </p:ext>
            </p:extLst>
          </p:nvPr>
        </p:nvGraphicFramePr>
        <p:xfrm>
          <a:off x="2380745" y="1506986"/>
          <a:ext cx="5620431" cy="3290888"/>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1" name="Table 10">
            <a:extLst>
              <a:ext uri="{FF2B5EF4-FFF2-40B4-BE49-F238E27FC236}">
                <a16:creationId xmlns:a16="http://schemas.microsoft.com/office/drawing/2014/main" id="{A7045840-A4A8-405E-BB7B-FB8C7A51BEB0}"/>
              </a:ext>
            </a:extLst>
          </p:cNvPr>
          <p:cNvGraphicFramePr>
            <a:graphicFrameLocks noGrp="1"/>
          </p:cNvGraphicFramePr>
          <p:nvPr>
            <p:extLst>
              <p:ext uri="{D42A27DB-BD31-4B8C-83A1-F6EECF244321}">
                <p14:modId xmlns:p14="http://schemas.microsoft.com/office/powerpoint/2010/main" val="2617764201"/>
              </p:ext>
            </p:extLst>
          </p:nvPr>
        </p:nvGraphicFramePr>
        <p:xfrm>
          <a:off x="2139861" y="5499441"/>
          <a:ext cx="6428755" cy="1005840"/>
        </p:xfrm>
        <a:graphic>
          <a:graphicData uri="http://schemas.openxmlformats.org/drawingml/2006/table">
            <a:tbl>
              <a:tblPr firstRow="1" firstCol="1" bandRow="1">
                <a:tableStyleId>{5C22544A-7EE6-4342-B048-85BDC9FD1C3A}</a:tableStyleId>
              </a:tblPr>
              <a:tblGrid>
                <a:gridCol w="1959625">
                  <a:extLst>
                    <a:ext uri="{9D8B030D-6E8A-4147-A177-3AD203B41FA5}">
                      <a16:colId xmlns:a16="http://schemas.microsoft.com/office/drawing/2014/main" val="1384769733"/>
                    </a:ext>
                  </a:extLst>
                </a:gridCol>
                <a:gridCol w="1131570">
                  <a:extLst>
                    <a:ext uri="{9D8B030D-6E8A-4147-A177-3AD203B41FA5}">
                      <a16:colId xmlns:a16="http://schemas.microsoft.com/office/drawing/2014/main" val="1803123695"/>
                    </a:ext>
                  </a:extLst>
                </a:gridCol>
                <a:gridCol w="982980">
                  <a:extLst>
                    <a:ext uri="{9D8B030D-6E8A-4147-A177-3AD203B41FA5}">
                      <a16:colId xmlns:a16="http://schemas.microsoft.com/office/drawing/2014/main" val="3653681391"/>
                    </a:ext>
                  </a:extLst>
                </a:gridCol>
                <a:gridCol w="1108710">
                  <a:extLst>
                    <a:ext uri="{9D8B030D-6E8A-4147-A177-3AD203B41FA5}">
                      <a16:colId xmlns:a16="http://schemas.microsoft.com/office/drawing/2014/main" val="1207140387"/>
                    </a:ext>
                  </a:extLst>
                </a:gridCol>
                <a:gridCol w="1245870">
                  <a:extLst>
                    <a:ext uri="{9D8B030D-6E8A-4147-A177-3AD203B41FA5}">
                      <a16:colId xmlns:a16="http://schemas.microsoft.com/office/drawing/2014/main" val="2172760969"/>
                    </a:ext>
                  </a:extLst>
                </a:gridCol>
              </a:tblGrid>
              <a:tr h="0">
                <a:tc>
                  <a:txBody>
                    <a:bodyPr/>
                    <a:lstStyle/>
                    <a:p>
                      <a:pPr marL="0" marR="0">
                        <a:spcBef>
                          <a:spcPts val="0"/>
                        </a:spcBef>
                        <a:spcAft>
                          <a:spcPts val="0"/>
                        </a:spcAft>
                      </a:pPr>
                      <a:r>
                        <a:rPr lang="en-US" sz="1100" dirty="0">
                          <a:effectLst/>
                          <a:latin typeface="Century Gothic" panose="020B0502020202020204" pitchFamily="34" charset="0"/>
                          <a:ea typeface="Calibri" panose="020F0502020204030204" pitchFamily="34" charset="0"/>
                          <a:cs typeface="Calibri" panose="020F0502020204030204" pitchFamily="34" charset="0"/>
                        </a:rPr>
                        <a:t> </a:t>
                      </a:r>
                      <a:endParaRPr lang="en-US" sz="1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2C6983"/>
                    </a:solidFill>
                  </a:tcPr>
                </a:tc>
                <a:tc>
                  <a:txBody>
                    <a:bodyPr/>
                    <a:lstStyle/>
                    <a:p>
                      <a:pPr marL="0" marR="0" algn="ctr">
                        <a:spcBef>
                          <a:spcPts val="0"/>
                        </a:spcBef>
                        <a:spcAft>
                          <a:spcPts val="0"/>
                        </a:spcAft>
                      </a:pPr>
                      <a:r>
                        <a:rPr lang="en-US" sz="1100">
                          <a:effectLst/>
                          <a:latin typeface="Century Gothic" panose="020B0502020202020204" pitchFamily="34" charset="0"/>
                          <a:ea typeface="Calibri" panose="020F0502020204030204" pitchFamily="34" charset="0"/>
                          <a:cs typeface="Calibri" panose="020F0502020204030204" pitchFamily="34" charset="0"/>
                        </a:rPr>
                        <a:t>Credit Student Headcount</a:t>
                      </a:r>
                      <a:endParaRPr lang="en-US" sz="11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en-US" sz="1100" dirty="0">
                          <a:effectLst/>
                          <a:latin typeface="Century Gothic" panose="020B0502020202020204" pitchFamily="34" charset="0"/>
                          <a:ea typeface="Calibri" panose="020F0502020204030204" pitchFamily="34" charset="0"/>
                          <a:cs typeface="Calibri" panose="020F0502020204030204" pitchFamily="34" charset="0"/>
                        </a:rPr>
                        <a:t>Non-Credit Student Headcount</a:t>
                      </a:r>
                      <a:endParaRPr lang="en-US" sz="1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en-US" sz="1100">
                          <a:effectLst/>
                          <a:latin typeface="Century Gothic" panose="020B0502020202020204" pitchFamily="34" charset="0"/>
                          <a:ea typeface="Calibri" panose="020F0502020204030204" pitchFamily="34" charset="0"/>
                          <a:cs typeface="Calibri" panose="020F0502020204030204" pitchFamily="34" charset="0"/>
                        </a:rPr>
                        <a:t>Credit Completion</a:t>
                      </a:r>
                      <a:endParaRPr lang="en-US" sz="11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en-US" sz="1100" dirty="0">
                          <a:effectLst/>
                          <a:latin typeface="Century Gothic" panose="020B0502020202020204" pitchFamily="34" charset="0"/>
                          <a:ea typeface="Calibri" panose="020F0502020204030204" pitchFamily="34" charset="0"/>
                          <a:cs typeface="Calibri" panose="020F0502020204030204" pitchFamily="34" charset="0"/>
                        </a:rPr>
                        <a:t>Non-Credit Completion</a:t>
                      </a:r>
                      <a:endParaRPr lang="en-US" sz="1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26095854"/>
                  </a:ext>
                </a:extLst>
              </a:tr>
              <a:tr h="0">
                <a:tc>
                  <a:txBody>
                    <a:bodyPr/>
                    <a:lstStyle/>
                    <a:p>
                      <a:pPr marL="0" marR="0">
                        <a:spcBef>
                          <a:spcPts val="0"/>
                        </a:spcBef>
                        <a:spcAft>
                          <a:spcPts val="0"/>
                        </a:spcAft>
                      </a:pPr>
                      <a:r>
                        <a:rPr lang="en-US" sz="1100">
                          <a:effectLst/>
                          <a:latin typeface="Century Gothic" panose="020B0502020202020204" pitchFamily="34" charset="0"/>
                          <a:ea typeface="Calibri" panose="020F0502020204030204" pitchFamily="34" charset="0"/>
                          <a:cs typeface="Times New Roman" panose="02020603050405020304" pitchFamily="18" charset="0"/>
                        </a:rPr>
                        <a:t>Met (3 of 4 criteria)</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2C6983"/>
                    </a:solidFill>
                  </a:tcPr>
                </a:tc>
                <a:tc>
                  <a:txBody>
                    <a:bodyPr/>
                    <a:lstStyle/>
                    <a:p>
                      <a:pPr marL="0" marR="0" algn="ctr">
                        <a:spcBef>
                          <a:spcPts val="0"/>
                        </a:spcBef>
                        <a:spcAft>
                          <a:spcPts val="0"/>
                        </a:spcAft>
                      </a:pPr>
                      <a:r>
                        <a:rPr lang="en-US" sz="1100" dirty="0">
                          <a:effectLst/>
                          <a:latin typeface="Century Gothic" panose="020B0502020202020204" pitchFamily="34" charset="0"/>
                          <a:ea typeface="Calibri" panose="020F0502020204030204" pitchFamily="34" charset="0"/>
                          <a:cs typeface="Times New Roman" panose="02020603050405020304" pitchFamily="18" charset="0"/>
                        </a:rPr>
                        <a:t>+2%</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tc>
                  <a:txBody>
                    <a:bodyPr/>
                    <a:lstStyle/>
                    <a:p>
                      <a:pPr marL="0" marR="0" algn="ctr">
                        <a:spcBef>
                          <a:spcPts val="0"/>
                        </a:spcBef>
                        <a:spcAft>
                          <a:spcPts val="0"/>
                        </a:spcAft>
                      </a:pPr>
                      <a:r>
                        <a:rPr lang="en-US" sz="1100" dirty="0">
                          <a:effectLst/>
                          <a:latin typeface="Century Gothic" panose="020B0502020202020204" pitchFamily="34" charset="0"/>
                          <a:ea typeface="Calibri" panose="020F0502020204030204" pitchFamily="34" charset="0"/>
                          <a:cs typeface="Times New Roman" panose="02020603050405020304" pitchFamily="18" charset="0"/>
                        </a:rPr>
                        <a:t>+2%</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tc>
                  <a:txBody>
                    <a:bodyPr/>
                    <a:lstStyle/>
                    <a:p>
                      <a:pPr marL="0" marR="0" algn="ctr">
                        <a:spcBef>
                          <a:spcPts val="0"/>
                        </a:spcBef>
                        <a:spcAft>
                          <a:spcPts val="0"/>
                        </a:spcAft>
                      </a:pPr>
                      <a:r>
                        <a:rPr lang="en-US" sz="1100">
                          <a:effectLst/>
                          <a:latin typeface="Century Gothic" panose="020B0502020202020204" pitchFamily="34" charset="0"/>
                          <a:ea typeface="Calibri" panose="020F0502020204030204" pitchFamily="34" charset="0"/>
                          <a:cs typeface="Times New Roman" panose="02020603050405020304" pitchFamily="18" charset="0"/>
                        </a:rPr>
                        <a:t>+2%</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tc>
                  <a:txBody>
                    <a:bodyPr/>
                    <a:lstStyle/>
                    <a:p>
                      <a:pPr marL="0" marR="0" algn="ctr">
                        <a:spcBef>
                          <a:spcPts val="0"/>
                        </a:spcBef>
                        <a:spcAft>
                          <a:spcPts val="0"/>
                        </a:spcAft>
                      </a:pPr>
                      <a:r>
                        <a:rPr lang="en-US" sz="1100">
                          <a:effectLst/>
                          <a:latin typeface="Century Gothic" panose="020B0502020202020204" pitchFamily="34" charset="0"/>
                          <a:ea typeface="Calibri" panose="020F0502020204030204" pitchFamily="34" charset="0"/>
                          <a:cs typeface="Times New Roman" panose="02020603050405020304" pitchFamily="18" charset="0"/>
                        </a:rPr>
                        <a:t>+2% </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extLst>
                  <a:ext uri="{0D108BD9-81ED-4DB2-BD59-A6C34878D82A}">
                    <a16:rowId xmlns:a16="http://schemas.microsoft.com/office/drawing/2014/main" val="3030021269"/>
                  </a:ext>
                </a:extLst>
              </a:tr>
              <a:tr h="0">
                <a:tc>
                  <a:txBody>
                    <a:bodyPr/>
                    <a:lstStyle/>
                    <a:p>
                      <a:pPr marL="0" marR="0">
                        <a:spcBef>
                          <a:spcPts val="0"/>
                        </a:spcBef>
                        <a:spcAft>
                          <a:spcPts val="0"/>
                        </a:spcAft>
                      </a:pPr>
                      <a:r>
                        <a:rPr lang="en-US" sz="1100">
                          <a:effectLst/>
                          <a:latin typeface="Century Gothic" panose="020B0502020202020204" pitchFamily="34" charset="0"/>
                          <a:ea typeface="Calibri" panose="020F0502020204030204" pitchFamily="34" charset="0"/>
                          <a:cs typeface="Times New Roman" panose="02020603050405020304" pitchFamily="18" charset="0"/>
                        </a:rPr>
                        <a:t>Almost Met (2 of 4 criteria)</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2C6983"/>
                    </a:solidFill>
                  </a:tcPr>
                </a:tc>
                <a:tc>
                  <a:txBody>
                    <a:bodyPr/>
                    <a:lstStyle/>
                    <a:p>
                      <a:pPr marL="0" marR="0" algn="ctr">
                        <a:spcBef>
                          <a:spcPts val="0"/>
                        </a:spcBef>
                        <a:spcAft>
                          <a:spcPts val="0"/>
                        </a:spcAft>
                      </a:pPr>
                      <a:r>
                        <a:rPr lang="en-US" sz="1100">
                          <a:effectLst/>
                          <a:latin typeface="Century Gothic" panose="020B0502020202020204" pitchFamily="34" charset="0"/>
                          <a:ea typeface="Calibri" panose="020F0502020204030204" pitchFamily="34" charset="0"/>
                          <a:cs typeface="Times New Roman" panose="02020603050405020304" pitchFamily="18" charset="0"/>
                        </a:rPr>
                        <a:t>+1%</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tc>
                  <a:txBody>
                    <a:bodyPr/>
                    <a:lstStyle/>
                    <a:p>
                      <a:pPr marL="0" marR="0" algn="ctr">
                        <a:spcBef>
                          <a:spcPts val="0"/>
                        </a:spcBef>
                        <a:spcAft>
                          <a:spcPts val="0"/>
                        </a:spcAft>
                      </a:pPr>
                      <a:r>
                        <a:rPr lang="en-US" sz="1100">
                          <a:effectLst/>
                          <a:latin typeface="Century Gothic" panose="020B0502020202020204" pitchFamily="34" charset="0"/>
                          <a:ea typeface="Calibri" panose="020F0502020204030204" pitchFamily="34" charset="0"/>
                          <a:cs typeface="Times New Roman" panose="02020603050405020304" pitchFamily="18" charset="0"/>
                        </a:rPr>
                        <a:t>+1%</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tc>
                  <a:txBody>
                    <a:bodyPr/>
                    <a:lstStyle/>
                    <a:p>
                      <a:pPr marL="0" marR="0" algn="ctr">
                        <a:spcBef>
                          <a:spcPts val="0"/>
                        </a:spcBef>
                        <a:spcAft>
                          <a:spcPts val="0"/>
                        </a:spcAft>
                      </a:pPr>
                      <a:r>
                        <a:rPr lang="en-US" sz="1100" dirty="0">
                          <a:effectLst/>
                          <a:latin typeface="Century Gothic" panose="020B0502020202020204" pitchFamily="34" charset="0"/>
                          <a:ea typeface="Calibri" panose="020F0502020204030204" pitchFamily="34" charset="0"/>
                          <a:cs typeface="Times New Roman" panose="02020603050405020304" pitchFamily="18" charset="0"/>
                        </a:rPr>
                        <a:t>+1%</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tc>
                  <a:txBody>
                    <a:bodyPr/>
                    <a:lstStyle/>
                    <a:p>
                      <a:pPr marL="0" marR="0" algn="ctr">
                        <a:spcBef>
                          <a:spcPts val="0"/>
                        </a:spcBef>
                        <a:spcAft>
                          <a:spcPts val="0"/>
                        </a:spcAft>
                      </a:pPr>
                      <a:r>
                        <a:rPr lang="en-US" sz="1100">
                          <a:effectLst/>
                          <a:latin typeface="Century Gothic" panose="020B0502020202020204" pitchFamily="34" charset="0"/>
                          <a:ea typeface="Calibri" panose="020F0502020204030204" pitchFamily="34" charset="0"/>
                          <a:cs typeface="Times New Roman" panose="02020603050405020304" pitchFamily="18" charset="0"/>
                        </a:rPr>
                        <a:t>+1%</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extLst>
                  <a:ext uri="{0D108BD9-81ED-4DB2-BD59-A6C34878D82A}">
                    <a16:rowId xmlns:a16="http://schemas.microsoft.com/office/drawing/2014/main" val="1120718135"/>
                  </a:ext>
                </a:extLst>
              </a:tr>
              <a:tr h="0">
                <a:tc>
                  <a:txBody>
                    <a:bodyPr/>
                    <a:lstStyle/>
                    <a:p>
                      <a:pPr marL="0" marR="0">
                        <a:spcBef>
                          <a:spcPts val="0"/>
                        </a:spcBef>
                        <a:spcAft>
                          <a:spcPts val="0"/>
                        </a:spcAft>
                      </a:pPr>
                      <a:r>
                        <a:rPr lang="en-US" sz="1100">
                          <a:effectLst/>
                          <a:latin typeface="Century Gothic" panose="020B0502020202020204" pitchFamily="34" charset="0"/>
                          <a:ea typeface="Calibri" panose="020F0502020204030204" pitchFamily="34" charset="0"/>
                          <a:cs typeface="Times New Roman" panose="02020603050405020304" pitchFamily="18" charset="0"/>
                        </a:rPr>
                        <a:t>Not Met (0 or 1 criterion)</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2C6983"/>
                    </a:solidFill>
                  </a:tcPr>
                </a:tc>
                <a:tc>
                  <a:txBody>
                    <a:bodyPr/>
                    <a:lstStyle/>
                    <a:p>
                      <a:pPr marL="0" marR="0" algn="ctr">
                        <a:spcBef>
                          <a:spcPts val="0"/>
                        </a:spcBef>
                        <a:spcAft>
                          <a:spcPts val="0"/>
                        </a:spcAft>
                      </a:pPr>
                      <a:r>
                        <a:rPr lang="en-US" sz="1100">
                          <a:effectLst/>
                          <a:latin typeface="Century Gothic" panose="020B0502020202020204" pitchFamily="34" charset="0"/>
                          <a:ea typeface="Calibri" panose="020F0502020204030204" pitchFamily="34" charset="0"/>
                          <a:cs typeface="Times New Roman" panose="02020603050405020304" pitchFamily="18" charset="0"/>
                        </a:rPr>
                        <a:t>No increase</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tc>
                  <a:txBody>
                    <a:bodyPr/>
                    <a:lstStyle/>
                    <a:p>
                      <a:pPr marL="0" marR="0" algn="ctr">
                        <a:spcBef>
                          <a:spcPts val="0"/>
                        </a:spcBef>
                        <a:spcAft>
                          <a:spcPts val="0"/>
                        </a:spcAft>
                      </a:pPr>
                      <a:r>
                        <a:rPr lang="en-US" sz="1100">
                          <a:effectLst/>
                          <a:latin typeface="Century Gothic" panose="020B0502020202020204" pitchFamily="34" charset="0"/>
                          <a:ea typeface="Calibri" panose="020F0502020204030204" pitchFamily="34" charset="0"/>
                          <a:cs typeface="Times New Roman" panose="02020603050405020304" pitchFamily="18" charset="0"/>
                        </a:rPr>
                        <a:t>No increase</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tc>
                  <a:txBody>
                    <a:bodyPr/>
                    <a:lstStyle/>
                    <a:p>
                      <a:pPr marL="0" marR="0" algn="ctr">
                        <a:spcBef>
                          <a:spcPts val="0"/>
                        </a:spcBef>
                        <a:spcAft>
                          <a:spcPts val="0"/>
                        </a:spcAft>
                      </a:pPr>
                      <a:r>
                        <a:rPr lang="en-US" sz="1100">
                          <a:effectLst/>
                          <a:latin typeface="Century Gothic" panose="020B0502020202020204" pitchFamily="34" charset="0"/>
                          <a:ea typeface="Calibri" panose="020F0502020204030204" pitchFamily="34" charset="0"/>
                          <a:cs typeface="Times New Roman" panose="02020603050405020304" pitchFamily="18" charset="0"/>
                        </a:rPr>
                        <a:t>No increase</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tc>
                  <a:txBody>
                    <a:bodyPr/>
                    <a:lstStyle/>
                    <a:p>
                      <a:pPr marL="0" marR="0" algn="ctr">
                        <a:spcBef>
                          <a:spcPts val="0"/>
                        </a:spcBef>
                        <a:spcAft>
                          <a:spcPts val="0"/>
                        </a:spcAft>
                      </a:pPr>
                      <a:r>
                        <a:rPr lang="en-US" sz="1100" dirty="0">
                          <a:effectLst/>
                          <a:latin typeface="Century Gothic" panose="020B0502020202020204" pitchFamily="34" charset="0"/>
                          <a:ea typeface="Calibri" panose="020F0502020204030204" pitchFamily="34" charset="0"/>
                          <a:cs typeface="Calibri" panose="020F0502020204030204" pitchFamily="34" charset="0"/>
                        </a:rPr>
                        <a:t>No increase</a:t>
                      </a:r>
                      <a:endParaRPr lang="en-US" sz="1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extLst>
                  <a:ext uri="{0D108BD9-81ED-4DB2-BD59-A6C34878D82A}">
                    <a16:rowId xmlns:a16="http://schemas.microsoft.com/office/drawing/2014/main" val="2714858804"/>
                  </a:ext>
                </a:extLst>
              </a:tr>
            </a:tbl>
          </a:graphicData>
        </a:graphic>
      </p:graphicFrame>
    </p:spTree>
    <p:custDataLst>
      <p:tags r:id="rId1"/>
    </p:custDataLst>
    <p:extLst>
      <p:ext uri="{BB962C8B-B14F-4D97-AF65-F5344CB8AC3E}">
        <p14:creationId xmlns:p14="http://schemas.microsoft.com/office/powerpoint/2010/main" val="17926270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9">
                                            <p:txEl>
                                              <p:pRg st="1" end="1"/>
                                            </p:txEl>
                                          </p:spTgt>
                                        </p:tgtEl>
                                        <p:attrNameLst>
                                          <p:attrName>style.visibility</p:attrName>
                                        </p:attrNameLst>
                                      </p:cBhvr>
                                      <p:to>
                                        <p:strVal val="visible"/>
                                      </p:to>
                                    </p:set>
                                    <p:animEffect transition="in" filter="fade">
                                      <p:cBhvr>
                                        <p:cTn id="10" dur="500"/>
                                        <p:tgtEl>
                                          <p:spTgt spid="9">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fade">
                                      <p:cBhvr>
                                        <p:cTn id="15"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94FC12C-0847-4F32-A054-FCEDE6157B30}"/>
              </a:ext>
            </a:extLst>
          </p:cNvPr>
          <p:cNvSpPr/>
          <p:nvPr/>
        </p:nvSpPr>
        <p:spPr>
          <a:xfrm>
            <a:off x="0" y="0"/>
            <a:ext cx="1564477" cy="6858000"/>
          </a:xfrm>
          <a:prstGeom prst="rect">
            <a:avLst/>
          </a:prstGeom>
          <a:solidFill>
            <a:srgbClr val="C9E2E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D7E9F1"/>
              </a:solidFill>
            </a:endParaRPr>
          </a:p>
        </p:txBody>
      </p:sp>
      <p:sp>
        <p:nvSpPr>
          <p:cNvPr id="4" name="Rectangle 3">
            <a:extLst>
              <a:ext uri="{FF2B5EF4-FFF2-40B4-BE49-F238E27FC236}">
                <a16:creationId xmlns:a16="http://schemas.microsoft.com/office/drawing/2014/main" id="{1AA970F3-24F2-4EA2-8BFE-1CF58C1FB340}"/>
              </a:ext>
            </a:extLst>
          </p:cNvPr>
          <p:cNvSpPr/>
          <p:nvPr/>
        </p:nvSpPr>
        <p:spPr>
          <a:xfrm>
            <a:off x="1564478" y="0"/>
            <a:ext cx="7579522" cy="6858000"/>
          </a:xfrm>
          <a:prstGeom prst="rect">
            <a:avLst/>
          </a:prstGeom>
          <a:solidFill>
            <a:srgbClr val="2C698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A40ABDAE-4275-4A74-8F56-864466B88B2A}"/>
              </a:ext>
            </a:extLst>
          </p:cNvPr>
          <p:cNvSpPr txBox="1"/>
          <p:nvPr/>
        </p:nvSpPr>
        <p:spPr>
          <a:xfrm rot="16200000">
            <a:off x="-2409357" y="2705726"/>
            <a:ext cx="6858001" cy="1446550"/>
          </a:xfrm>
          <a:prstGeom prst="rect">
            <a:avLst/>
          </a:prstGeom>
          <a:noFill/>
        </p:spPr>
        <p:txBody>
          <a:bodyPr wrap="square" rtlCol="0">
            <a:spAutoFit/>
          </a:bodyPr>
          <a:lstStyle/>
          <a:p>
            <a:pPr algn="ctr"/>
            <a:r>
              <a:rPr lang="en-US" sz="4400" b="1" dirty="0">
                <a:solidFill>
                  <a:srgbClr val="2C6983"/>
                </a:solidFill>
                <a:latin typeface="Century Gothic" panose="020B0502020202020204" pitchFamily="34" charset="0"/>
              </a:rPr>
              <a:t>WORKFORCE DEVELOPMENT</a:t>
            </a:r>
          </a:p>
        </p:txBody>
      </p:sp>
      <p:sp>
        <p:nvSpPr>
          <p:cNvPr id="9" name="TextBox 8">
            <a:extLst>
              <a:ext uri="{FF2B5EF4-FFF2-40B4-BE49-F238E27FC236}">
                <a16:creationId xmlns:a16="http://schemas.microsoft.com/office/drawing/2014/main" id="{6ED01FC0-D7C9-4472-A0BE-EF6888CD419B}"/>
              </a:ext>
            </a:extLst>
          </p:cNvPr>
          <p:cNvSpPr txBox="1"/>
          <p:nvPr/>
        </p:nvSpPr>
        <p:spPr>
          <a:xfrm>
            <a:off x="1742919" y="654349"/>
            <a:ext cx="6999218" cy="830997"/>
          </a:xfrm>
          <a:prstGeom prst="rect">
            <a:avLst/>
          </a:prstGeom>
          <a:noFill/>
        </p:spPr>
        <p:txBody>
          <a:bodyPr wrap="square" rtlCol="0">
            <a:spAutoFit/>
          </a:bodyPr>
          <a:lstStyle/>
          <a:p>
            <a:pPr algn="ctr"/>
            <a:r>
              <a:rPr lang="en-US" sz="2400" b="1" dirty="0">
                <a:solidFill>
                  <a:schemeClr val="bg1"/>
                </a:solidFill>
                <a:latin typeface="Century Gothic" panose="020B0502020202020204" pitchFamily="34" charset="0"/>
                <a:ea typeface="DengXian" panose="02010600030101010101" pitchFamily="2" charset="-122"/>
                <a:cs typeface="Times New Roman" panose="02020603050405020304" pitchFamily="18" charset="0"/>
              </a:rPr>
              <a:t>Workforce Students: </a:t>
            </a:r>
          </a:p>
          <a:p>
            <a:pPr algn="ctr">
              <a:spcAft>
                <a:spcPts val="1200"/>
              </a:spcAft>
            </a:pPr>
            <a:r>
              <a:rPr lang="en-US" sz="2400" b="1" dirty="0">
                <a:solidFill>
                  <a:schemeClr val="bg1"/>
                </a:solidFill>
                <a:latin typeface="Century Gothic" panose="020B0502020202020204" pitchFamily="34" charset="0"/>
                <a:ea typeface="DengXian" panose="02010600030101010101" pitchFamily="2" charset="-122"/>
                <a:cs typeface="Times New Roman" panose="02020603050405020304" pitchFamily="18" charset="0"/>
              </a:rPr>
              <a:t>Headcount and Completion</a:t>
            </a:r>
          </a:p>
        </p:txBody>
      </p:sp>
      <p:sp>
        <p:nvSpPr>
          <p:cNvPr id="2" name="TextBox 1">
            <a:extLst>
              <a:ext uri="{FF2B5EF4-FFF2-40B4-BE49-F238E27FC236}">
                <a16:creationId xmlns:a16="http://schemas.microsoft.com/office/drawing/2014/main" id="{7B7171E9-7BFF-4909-B386-DBDABCFEDC52}"/>
              </a:ext>
            </a:extLst>
          </p:cNvPr>
          <p:cNvSpPr txBox="1"/>
          <p:nvPr/>
        </p:nvSpPr>
        <p:spPr>
          <a:xfrm>
            <a:off x="2002644" y="2417347"/>
            <a:ext cx="6562846" cy="2031325"/>
          </a:xfrm>
          <a:prstGeom prst="rect">
            <a:avLst/>
          </a:prstGeom>
          <a:noFill/>
        </p:spPr>
        <p:txBody>
          <a:bodyPr wrap="square" rtlCol="0">
            <a:spAutoFit/>
          </a:bodyPr>
          <a:lstStyle/>
          <a:p>
            <a:r>
              <a:rPr lang="en-US" b="1" dirty="0">
                <a:solidFill>
                  <a:schemeClr val="bg1"/>
                </a:solidFill>
                <a:latin typeface="Century Gothic" panose="020B0502020202020204" pitchFamily="34" charset="0"/>
              </a:rPr>
              <a:t>Peer Institution Data: </a:t>
            </a:r>
            <a:r>
              <a:rPr lang="en-US" dirty="0">
                <a:solidFill>
                  <a:schemeClr val="bg1"/>
                </a:solidFill>
                <a:latin typeface="Century Gothic" panose="020B0502020202020204" pitchFamily="34" charset="0"/>
              </a:rPr>
              <a:t> </a:t>
            </a:r>
          </a:p>
          <a:p>
            <a:pPr marL="285750" indent="-285750">
              <a:buFont typeface="Arial" panose="020B0604020202020204" pitchFamily="34" charset="0"/>
              <a:buChar char="•"/>
            </a:pPr>
            <a:r>
              <a:rPr lang="en-US" dirty="0">
                <a:solidFill>
                  <a:schemeClr val="bg1"/>
                </a:solidFill>
                <a:latin typeface="Century Gothic" panose="020B0502020202020204" pitchFamily="34" charset="0"/>
              </a:rPr>
              <a:t>Peer institutions identified</a:t>
            </a:r>
          </a:p>
          <a:p>
            <a:pPr marL="285750" indent="-285750">
              <a:buFont typeface="Arial" panose="020B0604020202020204" pitchFamily="34" charset="0"/>
              <a:buChar char="•"/>
            </a:pPr>
            <a:r>
              <a:rPr lang="en-US" dirty="0">
                <a:solidFill>
                  <a:schemeClr val="bg1"/>
                </a:solidFill>
                <a:latin typeface="Century Gothic" panose="020B0502020202020204" pitchFamily="34" charset="0"/>
              </a:rPr>
              <a:t>Data source will depend on accessibility of HECC data</a:t>
            </a:r>
            <a:endParaRPr lang="en-US" b="1" dirty="0">
              <a:solidFill>
                <a:schemeClr val="bg1"/>
              </a:solidFill>
              <a:latin typeface="Century Gothic" panose="020B0502020202020204" pitchFamily="34" charset="0"/>
            </a:endParaRPr>
          </a:p>
          <a:p>
            <a:endParaRPr lang="en-US" b="1" dirty="0">
              <a:solidFill>
                <a:schemeClr val="bg1"/>
              </a:solidFill>
              <a:latin typeface="Century Gothic" panose="020B0502020202020204" pitchFamily="34" charset="0"/>
            </a:endParaRPr>
          </a:p>
          <a:p>
            <a:r>
              <a:rPr lang="en-US" b="1" dirty="0">
                <a:solidFill>
                  <a:schemeClr val="bg1"/>
                </a:solidFill>
                <a:latin typeface="Century Gothic" panose="020B0502020202020204" pitchFamily="34" charset="0"/>
              </a:rPr>
              <a:t>Observations:</a:t>
            </a:r>
            <a:r>
              <a:rPr lang="en-US" dirty="0">
                <a:solidFill>
                  <a:schemeClr val="bg1"/>
                </a:solidFill>
                <a:latin typeface="Century Gothic" panose="020B0502020202020204" pitchFamily="34" charset="0"/>
              </a:rPr>
              <a:t> </a:t>
            </a:r>
          </a:p>
          <a:p>
            <a:pPr marL="285750" indent="-285750">
              <a:buFont typeface="Arial" panose="020B0604020202020204" pitchFamily="34" charset="0"/>
              <a:buChar char="•"/>
            </a:pPr>
            <a:r>
              <a:rPr lang="en-US" dirty="0">
                <a:solidFill>
                  <a:schemeClr val="bg1"/>
                </a:solidFill>
                <a:latin typeface="Century Gothic" panose="020B0502020202020204" pitchFamily="34" charset="0"/>
              </a:rPr>
              <a:t>Growth rate ranges from 1-10% since 2021-22</a:t>
            </a:r>
          </a:p>
          <a:p>
            <a:pPr marL="285750" indent="-285750">
              <a:buFont typeface="Arial" panose="020B0604020202020204" pitchFamily="34" charset="0"/>
              <a:buChar char="•"/>
            </a:pPr>
            <a:r>
              <a:rPr lang="en-US" dirty="0">
                <a:solidFill>
                  <a:schemeClr val="bg1"/>
                </a:solidFill>
                <a:latin typeface="Century Gothic" panose="020B0502020202020204" pitchFamily="34" charset="0"/>
              </a:rPr>
              <a:t>Demographic data only available for credit students</a:t>
            </a:r>
          </a:p>
        </p:txBody>
      </p:sp>
    </p:spTree>
    <p:custDataLst>
      <p:tags r:id="rId1"/>
    </p:custDataLst>
    <p:extLst>
      <p:ext uri="{BB962C8B-B14F-4D97-AF65-F5344CB8AC3E}">
        <p14:creationId xmlns:p14="http://schemas.microsoft.com/office/powerpoint/2010/main" val="11285473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2">
                                            <p:txEl>
                                              <p:pRg st="1" end="1"/>
                                            </p:txEl>
                                          </p:spTgt>
                                        </p:tgtEl>
                                        <p:attrNameLst>
                                          <p:attrName>style.visibility</p:attrName>
                                        </p:attrNameLst>
                                      </p:cBhvr>
                                      <p:to>
                                        <p:strVal val="visible"/>
                                      </p:to>
                                    </p:set>
                                    <p:animEffect transition="in" filter="fade">
                                      <p:cBhvr>
                                        <p:cTn id="10" dur="500"/>
                                        <p:tgtEl>
                                          <p:spTgt spid="2">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Effect transition="in" filter="fade">
                                      <p:cBhvr>
                                        <p:cTn id="13" dur="500"/>
                                        <p:tgtEl>
                                          <p:spTgt spid="2">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2">
                                            <p:txEl>
                                              <p:pRg st="4" end="4"/>
                                            </p:txEl>
                                          </p:spTgt>
                                        </p:tgtEl>
                                        <p:attrNameLst>
                                          <p:attrName>style.visibility</p:attrName>
                                        </p:attrNameLst>
                                      </p:cBhvr>
                                      <p:to>
                                        <p:strVal val="visible"/>
                                      </p:to>
                                    </p:set>
                                    <p:animEffect transition="in" filter="fade">
                                      <p:cBhvr>
                                        <p:cTn id="18" dur="500"/>
                                        <p:tgtEl>
                                          <p:spTgt spid="2">
                                            <p:txEl>
                                              <p:pRg st="4" end="4"/>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2">
                                            <p:txEl>
                                              <p:pRg st="5" end="5"/>
                                            </p:txEl>
                                          </p:spTgt>
                                        </p:tgtEl>
                                        <p:attrNameLst>
                                          <p:attrName>style.visibility</p:attrName>
                                        </p:attrNameLst>
                                      </p:cBhvr>
                                      <p:to>
                                        <p:strVal val="visible"/>
                                      </p:to>
                                    </p:set>
                                    <p:animEffect transition="in" filter="fade">
                                      <p:cBhvr>
                                        <p:cTn id="21" dur="500"/>
                                        <p:tgtEl>
                                          <p:spTgt spid="2">
                                            <p:txEl>
                                              <p:pRg st="5" end="5"/>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2">
                                            <p:txEl>
                                              <p:pRg st="6" end="6"/>
                                            </p:txEl>
                                          </p:spTgt>
                                        </p:tgtEl>
                                        <p:attrNameLst>
                                          <p:attrName>style.visibility</p:attrName>
                                        </p:attrNameLst>
                                      </p:cBhvr>
                                      <p:to>
                                        <p:strVal val="visible"/>
                                      </p:to>
                                    </p:set>
                                    <p:animEffect transition="in" filter="fade">
                                      <p:cBhvr>
                                        <p:cTn id="24" dur="5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94FC12C-0847-4F32-A054-FCEDE6157B30}"/>
              </a:ext>
            </a:extLst>
          </p:cNvPr>
          <p:cNvSpPr/>
          <p:nvPr/>
        </p:nvSpPr>
        <p:spPr>
          <a:xfrm>
            <a:off x="0" y="0"/>
            <a:ext cx="1564477" cy="6858000"/>
          </a:xfrm>
          <a:prstGeom prst="rect">
            <a:avLst/>
          </a:prstGeom>
          <a:solidFill>
            <a:srgbClr val="C9E2E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D7E9F1"/>
              </a:solidFill>
            </a:endParaRPr>
          </a:p>
        </p:txBody>
      </p:sp>
      <p:sp>
        <p:nvSpPr>
          <p:cNvPr id="4" name="Rectangle 3">
            <a:extLst>
              <a:ext uri="{FF2B5EF4-FFF2-40B4-BE49-F238E27FC236}">
                <a16:creationId xmlns:a16="http://schemas.microsoft.com/office/drawing/2014/main" id="{1AA970F3-24F2-4EA2-8BFE-1CF58C1FB340}"/>
              </a:ext>
            </a:extLst>
          </p:cNvPr>
          <p:cNvSpPr/>
          <p:nvPr/>
        </p:nvSpPr>
        <p:spPr>
          <a:xfrm>
            <a:off x="1564478" y="0"/>
            <a:ext cx="7579522" cy="6858000"/>
          </a:xfrm>
          <a:prstGeom prst="rect">
            <a:avLst/>
          </a:prstGeom>
          <a:solidFill>
            <a:srgbClr val="2C698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 name="TextBox 4">
            <a:extLst>
              <a:ext uri="{FF2B5EF4-FFF2-40B4-BE49-F238E27FC236}">
                <a16:creationId xmlns:a16="http://schemas.microsoft.com/office/drawing/2014/main" id="{A40ABDAE-4275-4A74-8F56-864466B88B2A}"/>
              </a:ext>
            </a:extLst>
          </p:cNvPr>
          <p:cNvSpPr txBox="1"/>
          <p:nvPr/>
        </p:nvSpPr>
        <p:spPr>
          <a:xfrm rot="16200000">
            <a:off x="-2409357" y="2705726"/>
            <a:ext cx="6858001" cy="1446550"/>
          </a:xfrm>
          <a:prstGeom prst="rect">
            <a:avLst/>
          </a:prstGeom>
          <a:noFill/>
        </p:spPr>
        <p:txBody>
          <a:bodyPr wrap="square" rtlCol="0">
            <a:spAutoFit/>
          </a:bodyPr>
          <a:lstStyle/>
          <a:p>
            <a:pPr algn="ctr"/>
            <a:r>
              <a:rPr lang="en-US" sz="4400" b="1" dirty="0">
                <a:solidFill>
                  <a:srgbClr val="2C6983"/>
                </a:solidFill>
                <a:latin typeface="Century Gothic" panose="020B0502020202020204" pitchFamily="34" charset="0"/>
              </a:rPr>
              <a:t>WORKFORCE DEVELOPMENT</a:t>
            </a:r>
          </a:p>
        </p:txBody>
      </p:sp>
      <p:sp>
        <p:nvSpPr>
          <p:cNvPr id="9" name="TextBox 8">
            <a:extLst>
              <a:ext uri="{FF2B5EF4-FFF2-40B4-BE49-F238E27FC236}">
                <a16:creationId xmlns:a16="http://schemas.microsoft.com/office/drawing/2014/main" id="{6ED01FC0-D7C9-4472-A0BE-EF6888CD419B}"/>
              </a:ext>
            </a:extLst>
          </p:cNvPr>
          <p:cNvSpPr txBox="1"/>
          <p:nvPr/>
        </p:nvSpPr>
        <p:spPr>
          <a:xfrm>
            <a:off x="1847088" y="331687"/>
            <a:ext cx="6999218" cy="830997"/>
          </a:xfrm>
          <a:prstGeom prst="rect">
            <a:avLst/>
          </a:prstGeom>
          <a:noFill/>
        </p:spPr>
        <p:txBody>
          <a:bodyPr wrap="square" rtlCol="0">
            <a:spAutoFit/>
          </a:bodyPr>
          <a:lstStyle/>
          <a:p>
            <a:pPr algn="ctr"/>
            <a:r>
              <a:rPr lang="en-US" sz="2400" b="1" dirty="0">
                <a:solidFill>
                  <a:schemeClr val="bg1"/>
                </a:solidFill>
                <a:latin typeface="Century Gothic" panose="020B0502020202020204" pitchFamily="34" charset="0"/>
                <a:ea typeface="DengXian" panose="02010600030101010101" pitchFamily="2" charset="-122"/>
                <a:cs typeface="Times New Roman" panose="02020603050405020304" pitchFamily="18" charset="0"/>
              </a:rPr>
              <a:t>Workforce Offerings: </a:t>
            </a:r>
          </a:p>
          <a:p>
            <a:pPr algn="ctr">
              <a:spcAft>
                <a:spcPts val="1200"/>
              </a:spcAft>
            </a:pPr>
            <a:r>
              <a:rPr lang="en-US" sz="2400" b="1" i="1" dirty="0">
                <a:solidFill>
                  <a:schemeClr val="bg1"/>
                </a:solidFill>
                <a:latin typeface="Century Gothic" panose="020B0502020202020204" pitchFamily="34" charset="0"/>
                <a:ea typeface="DengXian" panose="02010600030101010101" pitchFamily="2" charset="-122"/>
                <a:cs typeface="Times New Roman" panose="02020603050405020304" pitchFamily="18" charset="0"/>
              </a:rPr>
              <a:t>New</a:t>
            </a:r>
            <a:r>
              <a:rPr lang="en-US" sz="2400" b="1" dirty="0">
                <a:solidFill>
                  <a:schemeClr val="bg1"/>
                </a:solidFill>
                <a:latin typeface="Century Gothic" panose="020B0502020202020204" pitchFamily="34" charset="0"/>
                <a:ea typeface="DengXian" panose="02010600030101010101" pitchFamily="2" charset="-122"/>
                <a:cs typeface="Times New Roman" panose="02020603050405020304" pitchFamily="18" charset="0"/>
              </a:rPr>
              <a:t> Courses and Programs</a:t>
            </a:r>
          </a:p>
        </p:txBody>
      </p:sp>
      <p:sp>
        <p:nvSpPr>
          <p:cNvPr id="7" name="TextBox 6">
            <a:extLst>
              <a:ext uri="{FF2B5EF4-FFF2-40B4-BE49-F238E27FC236}">
                <a16:creationId xmlns:a16="http://schemas.microsoft.com/office/drawing/2014/main" id="{98A39F6D-630D-439F-A463-DC0C837A234F}"/>
              </a:ext>
            </a:extLst>
          </p:cNvPr>
          <p:cNvSpPr txBox="1"/>
          <p:nvPr/>
        </p:nvSpPr>
        <p:spPr>
          <a:xfrm>
            <a:off x="3630214" y="4544064"/>
            <a:ext cx="3448050" cy="371475"/>
          </a:xfrm>
          <a:prstGeom prst="rect">
            <a:avLst/>
          </a:prstGeom>
          <a:noFill/>
        </p:spPr>
        <p:txBody>
          <a:bodyPr wrap="square" rtlCol="0">
            <a:spAutoFit/>
          </a:bodyPr>
          <a:lstStyle/>
          <a:p>
            <a:pPr algn="ctr"/>
            <a:r>
              <a:rPr lang="en-US" b="1" dirty="0">
                <a:solidFill>
                  <a:schemeClr val="bg1"/>
                </a:solidFill>
                <a:latin typeface="Century Gothic" panose="020B0502020202020204" pitchFamily="34" charset="0"/>
              </a:rPr>
              <a:t>Targets</a:t>
            </a:r>
          </a:p>
        </p:txBody>
      </p:sp>
      <p:graphicFrame>
        <p:nvGraphicFramePr>
          <p:cNvPr id="12" name="Chart 11">
            <a:extLst>
              <a:ext uri="{FF2B5EF4-FFF2-40B4-BE49-F238E27FC236}">
                <a16:creationId xmlns:a16="http://schemas.microsoft.com/office/drawing/2014/main" id="{B282032C-A2E3-42DE-878F-D0E2DD079A5C}"/>
              </a:ext>
            </a:extLst>
          </p:cNvPr>
          <p:cNvGraphicFramePr>
            <a:graphicFrameLocks/>
          </p:cNvGraphicFramePr>
          <p:nvPr>
            <p:extLst>
              <p:ext uri="{D42A27DB-BD31-4B8C-83A1-F6EECF244321}">
                <p14:modId xmlns:p14="http://schemas.microsoft.com/office/powerpoint/2010/main" val="841540637"/>
              </p:ext>
            </p:extLst>
          </p:nvPr>
        </p:nvGraphicFramePr>
        <p:xfrm>
          <a:off x="3058714" y="1354032"/>
          <a:ext cx="4591050" cy="2950278"/>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0" name="Table 9">
            <a:extLst>
              <a:ext uri="{FF2B5EF4-FFF2-40B4-BE49-F238E27FC236}">
                <a16:creationId xmlns:a16="http://schemas.microsoft.com/office/drawing/2014/main" id="{9AC828DD-1446-4275-B9EA-816344725FC4}"/>
              </a:ext>
            </a:extLst>
          </p:cNvPr>
          <p:cNvGraphicFramePr>
            <a:graphicFrameLocks noGrp="1"/>
          </p:cNvGraphicFramePr>
          <p:nvPr>
            <p:extLst>
              <p:ext uri="{D42A27DB-BD31-4B8C-83A1-F6EECF244321}">
                <p14:modId xmlns:p14="http://schemas.microsoft.com/office/powerpoint/2010/main" val="1416913808"/>
              </p:ext>
            </p:extLst>
          </p:nvPr>
        </p:nvGraphicFramePr>
        <p:xfrm>
          <a:off x="2436855" y="4940112"/>
          <a:ext cx="5696753" cy="1280160"/>
        </p:xfrm>
        <a:graphic>
          <a:graphicData uri="http://schemas.openxmlformats.org/drawingml/2006/table">
            <a:tbl>
              <a:tblPr firstRow="1" firstCol="1" bandRow="1">
                <a:tableStyleId>{5C22544A-7EE6-4342-B048-85BDC9FD1C3A}</a:tableStyleId>
              </a:tblPr>
              <a:tblGrid>
                <a:gridCol w="1258014">
                  <a:extLst>
                    <a:ext uri="{9D8B030D-6E8A-4147-A177-3AD203B41FA5}">
                      <a16:colId xmlns:a16="http://schemas.microsoft.com/office/drawing/2014/main" val="1384769733"/>
                    </a:ext>
                  </a:extLst>
                </a:gridCol>
                <a:gridCol w="1062188">
                  <a:extLst>
                    <a:ext uri="{9D8B030D-6E8A-4147-A177-3AD203B41FA5}">
                      <a16:colId xmlns:a16="http://schemas.microsoft.com/office/drawing/2014/main" val="1803123695"/>
                    </a:ext>
                  </a:extLst>
                </a:gridCol>
                <a:gridCol w="1219200">
                  <a:extLst>
                    <a:ext uri="{9D8B030D-6E8A-4147-A177-3AD203B41FA5}">
                      <a16:colId xmlns:a16="http://schemas.microsoft.com/office/drawing/2014/main" val="3653681391"/>
                    </a:ext>
                  </a:extLst>
                </a:gridCol>
                <a:gridCol w="1023257">
                  <a:extLst>
                    <a:ext uri="{9D8B030D-6E8A-4147-A177-3AD203B41FA5}">
                      <a16:colId xmlns:a16="http://schemas.microsoft.com/office/drawing/2014/main" val="1207140387"/>
                    </a:ext>
                  </a:extLst>
                </a:gridCol>
                <a:gridCol w="1134094">
                  <a:extLst>
                    <a:ext uri="{9D8B030D-6E8A-4147-A177-3AD203B41FA5}">
                      <a16:colId xmlns:a16="http://schemas.microsoft.com/office/drawing/2014/main" val="2172760969"/>
                    </a:ext>
                  </a:extLst>
                </a:gridCol>
              </a:tblGrid>
              <a:tr h="0">
                <a:tc>
                  <a:txBody>
                    <a:bodyPr/>
                    <a:lstStyle/>
                    <a:p>
                      <a:pPr marL="0" marR="0">
                        <a:spcBef>
                          <a:spcPts val="0"/>
                        </a:spcBef>
                        <a:spcAft>
                          <a:spcPts val="0"/>
                        </a:spcAft>
                      </a:pP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2C6983"/>
                    </a:solidFill>
                  </a:tcPr>
                </a:tc>
                <a:tc gridSpan="4">
                  <a:txBody>
                    <a:bodyPr/>
                    <a:lstStyle/>
                    <a:p>
                      <a:pPr marL="0" marR="0" algn="ctr">
                        <a:spcBef>
                          <a:spcPts val="0"/>
                        </a:spcBef>
                        <a:spcAft>
                          <a:spcPts val="0"/>
                        </a:spcAft>
                      </a:pPr>
                      <a:r>
                        <a:rPr lang="en-US" sz="1200"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rPr>
                        <a:t>New:</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algn="ctr">
                        <a:spcBef>
                          <a:spcPts val="0"/>
                        </a:spcBef>
                        <a:spcAft>
                          <a:spcPts val="0"/>
                        </a:spcAft>
                      </a:pPr>
                      <a:endParaRPr lang="en-US" sz="1200"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algn="ctr">
                        <a:spcBef>
                          <a:spcPts val="0"/>
                        </a:spcBef>
                        <a:spcAft>
                          <a:spcPts val="0"/>
                        </a:spcAft>
                      </a:pPr>
                      <a:endParaRPr lang="en-US" sz="1200"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algn="ctr">
                        <a:spcBef>
                          <a:spcPts val="0"/>
                        </a:spcBef>
                        <a:spcAft>
                          <a:spcPts val="0"/>
                        </a:spcAft>
                      </a:pPr>
                      <a:endParaRPr lang="en-US" sz="1200"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438845020"/>
                  </a:ext>
                </a:extLst>
              </a:tr>
              <a:tr h="0">
                <a:tc>
                  <a:txBody>
                    <a:bodyPr/>
                    <a:lstStyle/>
                    <a:p>
                      <a:pPr marL="0" marR="0">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2C6983"/>
                    </a:solidFill>
                  </a:tcPr>
                </a:tc>
                <a:tc>
                  <a:txBody>
                    <a:bodyPr/>
                    <a:lstStyle/>
                    <a:p>
                      <a:pPr marL="0" marR="0" algn="ctr">
                        <a:spcBef>
                          <a:spcPts val="0"/>
                        </a:spcBef>
                        <a:spcAft>
                          <a:spcPts val="0"/>
                        </a:spcAft>
                      </a:pPr>
                      <a:r>
                        <a:rPr lang="en-US" sz="1200" dirty="0">
                          <a:solidFill>
                            <a:schemeClr val="bg1"/>
                          </a:solidFill>
                          <a:effectLst/>
                          <a:latin typeface="Century Gothic" panose="020B0502020202020204" pitchFamily="34" charset="0"/>
                        </a:rPr>
                        <a:t>Noncredit Certificates</a:t>
                      </a:r>
                      <a:endParaRPr lang="en-US" sz="1200"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en-US" sz="1200" dirty="0">
                          <a:solidFill>
                            <a:schemeClr val="bg1"/>
                          </a:solidFill>
                          <a:effectLst/>
                          <a:latin typeface="Century Gothic" panose="020B0502020202020204" pitchFamily="34" charset="0"/>
                        </a:rPr>
                        <a:t>CTE Programs</a:t>
                      </a:r>
                      <a:endParaRPr lang="en-US" sz="1200"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en-US" sz="1200" dirty="0">
                          <a:solidFill>
                            <a:schemeClr val="bg1"/>
                          </a:solidFill>
                          <a:effectLst/>
                          <a:latin typeface="Century Gothic" panose="020B0502020202020204" pitchFamily="34" charset="0"/>
                        </a:rPr>
                        <a:t>Noncredit  Courses</a:t>
                      </a:r>
                      <a:endParaRPr lang="en-US" sz="1200"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en-US" sz="1200" dirty="0">
                          <a:solidFill>
                            <a:schemeClr val="bg1"/>
                          </a:solidFill>
                          <a:effectLst/>
                          <a:latin typeface="Century Gothic" panose="020B0502020202020204" pitchFamily="34" charset="0"/>
                        </a:rPr>
                        <a:t>CTE Courses</a:t>
                      </a:r>
                      <a:endParaRPr lang="en-US" sz="1200"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26095854"/>
                  </a:ext>
                </a:extLst>
              </a:tr>
              <a:tr h="0">
                <a:tc>
                  <a:txBody>
                    <a:bodyPr/>
                    <a:lstStyle/>
                    <a:p>
                      <a:pPr marL="0" marR="0">
                        <a:spcBef>
                          <a:spcPts val="0"/>
                        </a:spcBef>
                        <a:spcAft>
                          <a:spcPts val="0"/>
                        </a:spcAft>
                      </a:pPr>
                      <a:r>
                        <a:rPr lang="en-US" sz="1200" dirty="0">
                          <a:effectLst/>
                          <a:latin typeface="Century Gothic" panose="020B0502020202020204" pitchFamily="34" charset="0"/>
                          <a:ea typeface="Calibri" panose="020F0502020204030204" pitchFamily="34" charset="0"/>
                          <a:cs typeface="Times New Roman" panose="02020603050405020304" pitchFamily="18" charset="0"/>
                        </a:rPr>
                        <a:t>2023-24</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2C6983"/>
                    </a:solidFill>
                  </a:tcPr>
                </a:tc>
                <a:tc>
                  <a:txBody>
                    <a:bodyPr/>
                    <a:lstStyle/>
                    <a:p>
                      <a:pPr marL="0" marR="0" algn="ctr">
                        <a:spcBef>
                          <a:spcPts val="0"/>
                        </a:spcBef>
                        <a:spcAft>
                          <a:spcPts val="0"/>
                        </a:spcAft>
                      </a:pPr>
                      <a:r>
                        <a:rPr lang="en-US" sz="1200" dirty="0">
                          <a:effectLst/>
                          <a:latin typeface="Century Gothic" panose="020B0502020202020204" pitchFamily="34" charset="0"/>
                          <a:ea typeface="Calibri" panose="020F0502020204030204" pitchFamily="34" charset="0"/>
                          <a:cs typeface="Times New Roman" panose="02020603050405020304" pitchFamily="18" charset="0"/>
                        </a:rPr>
                        <a:t>2</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tc>
                  <a:txBody>
                    <a:bodyPr/>
                    <a:lstStyle/>
                    <a:p>
                      <a:pPr marL="0" marR="0" algn="ctr">
                        <a:spcBef>
                          <a:spcPts val="0"/>
                        </a:spcBef>
                        <a:spcAft>
                          <a:spcPts val="0"/>
                        </a:spcAft>
                      </a:pPr>
                      <a:r>
                        <a:rPr lang="en-US" sz="1200" dirty="0">
                          <a:effectLst/>
                          <a:latin typeface="Century Gothic" panose="020B0502020202020204" pitchFamily="34" charset="0"/>
                          <a:ea typeface="Calibri" panose="020F0502020204030204" pitchFamily="34" charset="0"/>
                          <a:cs typeface="Times New Roman" panose="02020603050405020304" pitchFamily="18" charset="0"/>
                        </a:rPr>
                        <a:t>1</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tc>
                  <a:txBody>
                    <a:bodyPr/>
                    <a:lstStyle/>
                    <a:p>
                      <a:pPr marL="0" marR="0" algn="ctr">
                        <a:spcBef>
                          <a:spcPts val="0"/>
                        </a:spcBef>
                        <a:spcAft>
                          <a:spcPts val="0"/>
                        </a:spcAft>
                      </a:pPr>
                      <a:r>
                        <a:rPr lang="en-US" sz="1200" dirty="0">
                          <a:effectLst/>
                          <a:latin typeface="Century Gothic" panose="020B0502020202020204" pitchFamily="34" charset="0"/>
                          <a:ea typeface="Calibri" panose="020F0502020204030204" pitchFamily="34" charset="0"/>
                          <a:cs typeface="Times New Roman" panose="02020603050405020304" pitchFamily="18" charset="0"/>
                        </a:rPr>
                        <a:t>53</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tc>
                  <a:txBody>
                    <a:bodyPr/>
                    <a:lstStyle/>
                    <a:p>
                      <a:pPr marL="0" marR="0" algn="ctr">
                        <a:spcBef>
                          <a:spcPts val="0"/>
                        </a:spcBef>
                        <a:spcAft>
                          <a:spcPts val="0"/>
                        </a:spcAft>
                      </a:pPr>
                      <a:r>
                        <a:rPr lang="en-US" sz="1200" dirty="0">
                          <a:effectLst/>
                          <a:latin typeface="Century Gothic" panose="020B0502020202020204" pitchFamily="34" charset="0"/>
                          <a:ea typeface="Calibri" panose="020F0502020204030204" pitchFamily="34" charset="0"/>
                          <a:cs typeface="Times New Roman" panose="02020603050405020304" pitchFamily="18" charset="0"/>
                        </a:rPr>
                        <a:t>4</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extLst>
                  <a:ext uri="{0D108BD9-81ED-4DB2-BD59-A6C34878D82A}">
                    <a16:rowId xmlns:a16="http://schemas.microsoft.com/office/drawing/2014/main" val="927079500"/>
                  </a:ext>
                </a:extLst>
              </a:tr>
              <a:tr h="0">
                <a:tc>
                  <a:txBody>
                    <a:bodyPr/>
                    <a:lstStyle/>
                    <a:p>
                      <a:pPr marL="0" marR="0">
                        <a:spcBef>
                          <a:spcPts val="0"/>
                        </a:spcBef>
                        <a:spcAft>
                          <a:spcPts val="0"/>
                        </a:spcAft>
                      </a:pPr>
                      <a:r>
                        <a:rPr lang="en-US" sz="1200" dirty="0">
                          <a:effectLst/>
                          <a:latin typeface="Century Gothic" panose="020B0502020202020204" pitchFamily="34" charset="0"/>
                        </a:rPr>
                        <a:t>2024-25</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2C6983"/>
                    </a:solidFill>
                  </a:tcPr>
                </a:tc>
                <a:tc>
                  <a:txBody>
                    <a:bodyPr/>
                    <a:lstStyle/>
                    <a:p>
                      <a:pPr marL="0" marR="0" algn="ctr">
                        <a:spcBef>
                          <a:spcPts val="0"/>
                        </a:spcBef>
                        <a:spcAft>
                          <a:spcPts val="0"/>
                        </a:spcAft>
                      </a:pPr>
                      <a:r>
                        <a:rPr lang="en-US" sz="1200" dirty="0">
                          <a:effectLst/>
                          <a:latin typeface="Century Gothic" panose="020B0502020202020204" pitchFamily="34" charset="0"/>
                          <a:ea typeface="Calibri" panose="020F0502020204030204" pitchFamily="34" charset="0"/>
                          <a:cs typeface="Times New Roman" panose="02020603050405020304" pitchFamily="18" charset="0"/>
                        </a:rPr>
                        <a:t>+2</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tc>
                  <a:txBody>
                    <a:bodyPr/>
                    <a:lstStyle/>
                    <a:p>
                      <a:pPr marL="0" marR="0" algn="ctr">
                        <a:spcBef>
                          <a:spcPts val="0"/>
                        </a:spcBef>
                        <a:spcAft>
                          <a:spcPts val="0"/>
                        </a:spcAft>
                      </a:pPr>
                      <a:r>
                        <a:rPr lang="en-US" sz="1200" dirty="0">
                          <a:effectLst/>
                          <a:latin typeface="Century Gothic" panose="020B0502020202020204" pitchFamily="34" charset="0"/>
                          <a:ea typeface="Calibri" panose="020F0502020204030204" pitchFamily="34" charset="0"/>
                          <a:cs typeface="Times New Roman" panose="02020603050405020304" pitchFamily="18" charset="0"/>
                        </a:rPr>
                        <a:t>+5</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tc>
                  <a:txBody>
                    <a:bodyPr/>
                    <a:lstStyle/>
                    <a:p>
                      <a:pPr marL="0" marR="0" algn="ctr">
                        <a:spcBef>
                          <a:spcPts val="0"/>
                        </a:spcBef>
                        <a:spcAft>
                          <a:spcPts val="0"/>
                        </a:spcAft>
                      </a:pPr>
                      <a:r>
                        <a:rPr lang="en-US" sz="1200" dirty="0">
                          <a:effectLst/>
                          <a:latin typeface="Century Gothic" panose="020B0502020202020204" pitchFamily="34" charset="0"/>
                          <a:ea typeface="Calibri" panose="020F0502020204030204" pitchFamily="34" charset="0"/>
                          <a:cs typeface="Times New Roman" panose="02020603050405020304" pitchFamily="18" charset="0"/>
                        </a:rPr>
                        <a:t>+3</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tc>
                  <a:txBody>
                    <a:bodyPr/>
                    <a:lstStyle/>
                    <a:p>
                      <a:pPr marL="0" marR="0" algn="ctr">
                        <a:spcBef>
                          <a:spcPts val="0"/>
                        </a:spcBef>
                        <a:spcAft>
                          <a:spcPts val="0"/>
                        </a:spcAft>
                      </a:pPr>
                      <a:r>
                        <a:rPr lang="en-US" sz="1200" dirty="0">
                          <a:effectLst/>
                          <a:latin typeface="Century Gothic" panose="020B0502020202020204" pitchFamily="34" charset="0"/>
                          <a:ea typeface="Calibri" panose="020F0502020204030204" pitchFamily="34" charset="0"/>
                          <a:cs typeface="Times New Roman" panose="02020603050405020304" pitchFamily="18" charset="0"/>
                        </a:rPr>
                        <a:t>+10</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extLst>
                  <a:ext uri="{0D108BD9-81ED-4DB2-BD59-A6C34878D82A}">
                    <a16:rowId xmlns:a16="http://schemas.microsoft.com/office/drawing/2014/main" val="3030021269"/>
                  </a:ext>
                </a:extLst>
              </a:tr>
              <a:tr h="0">
                <a:tc>
                  <a:txBody>
                    <a:bodyPr/>
                    <a:lstStyle/>
                    <a:p>
                      <a:pPr marL="0" marR="0">
                        <a:spcBef>
                          <a:spcPts val="0"/>
                        </a:spcBef>
                        <a:spcAft>
                          <a:spcPts val="0"/>
                        </a:spcAft>
                      </a:pPr>
                      <a:r>
                        <a:rPr lang="en-US" sz="1200" dirty="0">
                          <a:effectLst/>
                          <a:latin typeface="Century Gothic" panose="020B0502020202020204" pitchFamily="34" charset="0"/>
                        </a:rPr>
                        <a:t>2025-26</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2C6983"/>
                    </a:solidFill>
                  </a:tcPr>
                </a:tc>
                <a:tc>
                  <a:txBody>
                    <a:bodyPr/>
                    <a:lstStyle/>
                    <a:p>
                      <a:pPr marL="0" marR="0" algn="ctr">
                        <a:spcBef>
                          <a:spcPts val="0"/>
                        </a:spcBef>
                        <a:spcAft>
                          <a:spcPts val="0"/>
                        </a:spcAft>
                      </a:pPr>
                      <a:r>
                        <a:rPr lang="en-US" sz="1200" dirty="0">
                          <a:effectLst/>
                          <a:latin typeface="Century Gothic" panose="020B0502020202020204" pitchFamily="34" charset="0"/>
                          <a:ea typeface="Calibri" panose="020F0502020204030204" pitchFamily="34" charset="0"/>
                          <a:cs typeface="Times New Roman" panose="02020603050405020304" pitchFamily="18" charset="0"/>
                        </a:rPr>
                        <a:t>+4</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tc>
                  <a:txBody>
                    <a:bodyPr/>
                    <a:lstStyle/>
                    <a:p>
                      <a:pPr marL="0" marR="0" algn="ctr">
                        <a:spcBef>
                          <a:spcPts val="0"/>
                        </a:spcBef>
                        <a:spcAft>
                          <a:spcPts val="0"/>
                        </a:spcAft>
                      </a:pPr>
                      <a:r>
                        <a:rPr lang="en-US" sz="1200" dirty="0">
                          <a:effectLst/>
                          <a:latin typeface="Century Gothic" panose="020B0502020202020204" pitchFamily="34" charset="0"/>
                          <a:ea typeface="Calibri" panose="020F0502020204030204" pitchFamily="34" charset="0"/>
                          <a:cs typeface="Times New Roman" panose="02020603050405020304" pitchFamily="18" charset="0"/>
                        </a:rPr>
                        <a:t>+3</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tc>
                  <a:txBody>
                    <a:bodyPr/>
                    <a:lstStyle/>
                    <a:p>
                      <a:pPr marL="0" marR="0" algn="ctr">
                        <a:spcBef>
                          <a:spcPts val="0"/>
                        </a:spcBef>
                        <a:spcAft>
                          <a:spcPts val="0"/>
                        </a:spcAft>
                      </a:pPr>
                      <a:r>
                        <a:rPr lang="en-US" sz="1200" dirty="0">
                          <a:effectLst/>
                          <a:latin typeface="Century Gothic" panose="020B0502020202020204" pitchFamily="34" charset="0"/>
                          <a:ea typeface="Calibri" panose="020F0502020204030204" pitchFamily="34" charset="0"/>
                          <a:cs typeface="Times New Roman" panose="02020603050405020304" pitchFamily="18" charset="0"/>
                        </a:rPr>
                        <a:t>+3</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tc>
                  <a:txBody>
                    <a:bodyPr/>
                    <a:lstStyle/>
                    <a:p>
                      <a:pPr marL="0" marR="0" algn="ctr">
                        <a:spcBef>
                          <a:spcPts val="0"/>
                        </a:spcBef>
                        <a:spcAft>
                          <a:spcPts val="0"/>
                        </a:spcAft>
                      </a:pPr>
                      <a:r>
                        <a:rPr lang="en-US" sz="1200" dirty="0">
                          <a:effectLst/>
                          <a:latin typeface="Century Gothic" panose="020B0502020202020204" pitchFamily="34" charset="0"/>
                          <a:ea typeface="Calibri" panose="020F0502020204030204" pitchFamily="34" charset="0"/>
                          <a:cs typeface="Times New Roman" panose="02020603050405020304" pitchFamily="18" charset="0"/>
                        </a:rPr>
                        <a:t>+5</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extLst>
                  <a:ext uri="{0D108BD9-81ED-4DB2-BD59-A6C34878D82A}">
                    <a16:rowId xmlns:a16="http://schemas.microsoft.com/office/drawing/2014/main" val="1120718135"/>
                  </a:ext>
                </a:extLst>
              </a:tr>
              <a:tr h="0">
                <a:tc>
                  <a:txBody>
                    <a:bodyPr/>
                    <a:lstStyle/>
                    <a:p>
                      <a:pPr marL="0" marR="0">
                        <a:spcBef>
                          <a:spcPts val="0"/>
                        </a:spcBef>
                        <a:spcAft>
                          <a:spcPts val="0"/>
                        </a:spcAft>
                      </a:pPr>
                      <a:r>
                        <a:rPr lang="en-US" sz="1200" dirty="0">
                          <a:effectLst/>
                          <a:latin typeface="Century Gothic" panose="020B0502020202020204" pitchFamily="34" charset="0"/>
                        </a:rPr>
                        <a:t>2026-27</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2C6983"/>
                    </a:solidFill>
                  </a:tcPr>
                </a:tc>
                <a:tc>
                  <a:txBody>
                    <a:bodyPr/>
                    <a:lstStyle/>
                    <a:p>
                      <a:pPr marL="0" marR="0" algn="ctr">
                        <a:spcBef>
                          <a:spcPts val="0"/>
                        </a:spcBef>
                        <a:spcAft>
                          <a:spcPts val="0"/>
                        </a:spcAft>
                      </a:pPr>
                      <a:r>
                        <a:rPr lang="en-US" sz="1200" dirty="0">
                          <a:effectLst/>
                          <a:latin typeface="Century Gothic" panose="020B0502020202020204" pitchFamily="34" charset="0"/>
                          <a:ea typeface="Calibri" panose="020F0502020204030204" pitchFamily="34" charset="0"/>
                          <a:cs typeface="Times New Roman" panose="02020603050405020304" pitchFamily="18" charset="0"/>
                        </a:rPr>
                        <a:t>+2</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tc>
                  <a:txBody>
                    <a:bodyPr/>
                    <a:lstStyle/>
                    <a:p>
                      <a:pPr marL="0" marR="0" algn="ctr">
                        <a:spcBef>
                          <a:spcPts val="0"/>
                        </a:spcBef>
                        <a:spcAft>
                          <a:spcPts val="0"/>
                        </a:spcAft>
                      </a:pPr>
                      <a:r>
                        <a:rPr lang="en-US" sz="1200" dirty="0">
                          <a:effectLst/>
                          <a:latin typeface="Century Gothic" panose="020B0502020202020204" pitchFamily="34" charset="0"/>
                          <a:ea typeface="Calibri" panose="020F0502020204030204" pitchFamily="34" charset="0"/>
                          <a:cs typeface="Times New Roman" panose="02020603050405020304" pitchFamily="18" charset="0"/>
                        </a:rPr>
                        <a:t>+3</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tc>
                  <a:txBody>
                    <a:bodyPr/>
                    <a:lstStyle/>
                    <a:p>
                      <a:pPr marL="0" marR="0" algn="ctr">
                        <a:spcBef>
                          <a:spcPts val="0"/>
                        </a:spcBef>
                        <a:spcAft>
                          <a:spcPts val="0"/>
                        </a:spcAft>
                      </a:pPr>
                      <a:r>
                        <a:rPr lang="en-US" sz="1200" dirty="0">
                          <a:effectLst/>
                          <a:latin typeface="Century Gothic" panose="020B0502020202020204" pitchFamily="34" charset="0"/>
                          <a:ea typeface="Calibri" panose="020F0502020204030204" pitchFamily="34" charset="0"/>
                          <a:cs typeface="Times New Roman" panose="02020603050405020304" pitchFamily="18" charset="0"/>
                        </a:rPr>
                        <a:t>+3</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tc>
                  <a:txBody>
                    <a:bodyPr/>
                    <a:lstStyle/>
                    <a:p>
                      <a:pPr marL="0" marR="0" algn="ctr">
                        <a:spcBef>
                          <a:spcPts val="0"/>
                        </a:spcBef>
                        <a:spcAft>
                          <a:spcPts val="0"/>
                        </a:spcAft>
                      </a:pPr>
                      <a:r>
                        <a:rPr lang="en-US" sz="1200" dirty="0">
                          <a:effectLst/>
                          <a:latin typeface="Century Gothic" panose="020B0502020202020204" pitchFamily="34" charset="0"/>
                          <a:ea typeface="Calibri" panose="020F0502020204030204" pitchFamily="34" charset="0"/>
                          <a:cs typeface="Times New Roman" panose="02020603050405020304" pitchFamily="18" charset="0"/>
                        </a:rPr>
                        <a:t>+5</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extLst>
                  <a:ext uri="{0D108BD9-81ED-4DB2-BD59-A6C34878D82A}">
                    <a16:rowId xmlns:a16="http://schemas.microsoft.com/office/drawing/2014/main" val="2714858804"/>
                  </a:ext>
                </a:extLst>
              </a:tr>
            </a:tbl>
          </a:graphicData>
        </a:graphic>
      </p:graphicFrame>
      <p:sp>
        <p:nvSpPr>
          <p:cNvPr id="13" name="TextBox 12">
            <a:extLst>
              <a:ext uri="{FF2B5EF4-FFF2-40B4-BE49-F238E27FC236}">
                <a16:creationId xmlns:a16="http://schemas.microsoft.com/office/drawing/2014/main" id="{188E4F9F-AD93-4ED0-BEA9-310CE1FF275B}"/>
              </a:ext>
            </a:extLst>
          </p:cNvPr>
          <p:cNvSpPr txBox="1"/>
          <p:nvPr/>
        </p:nvSpPr>
        <p:spPr>
          <a:xfrm>
            <a:off x="3460799" y="6249730"/>
            <a:ext cx="5349293" cy="261610"/>
          </a:xfrm>
          <a:prstGeom prst="rect">
            <a:avLst/>
          </a:prstGeom>
          <a:noFill/>
        </p:spPr>
        <p:txBody>
          <a:bodyPr wrap="square" rtlCol="0">
            <a:spAutoFit/>
          </a:bodyPr>
          <a:lstStyle/>
          <a:p>
            <a:r>
              <a:rPr lang="en-US" sz="1100" b="1" dirty="0">
                <a:solidFill>
                  <a:schemeClr val="bg1"/>
                </a:solidFill>
                <a:latin typeface="Century Gothic" panose="020B0502020202020204" pitchFamily="34" charset="0"/>
              </a:rPr>
              <a:t>Met: 3+ sub-indicators; Almost Met: 2; Not Met: 0 or 1</a:t>
            </a:r>
          </a:p>
        </p:txBody>
      </p:sp>
    </p:spTree>
    <p:custDataLst>
      <p:tags r:id="rId1"/>
    </p:custDataLst>
    <p:extLst>
      <p:ext uri="{BB962C8B-B14F-4D97-AF65-F5344CB8AC3E}">
        <p14:creationId xmlns:p14="http://schemas.microsoft.com/office/powerpoint/2010/main" val="34103323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7"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94FC12C-0847-4F32-A054-FCEDE6157B30}"/>
              </a:ext>
            </a:extLst>
          </p:cNvPr>
          <p:cNvSpPr/>
          <p:nvPr/>
        </p:nvSpPr>
        <p:spPr>
          <a:xfrm>
            <a:off x="0" y="0"/>
            <a:ext cx="1564477" cy="6858000"/>
          </a:xfrm>
          <a:prstGeom prst="rect">
            <a:avLst/>
          </a:prstGeom>
          <a:solidFill>
            <a:srgbClr val="C9E2E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D7E9F1"/>
              </a:solidFill>
            </a:endParaRPr>
          </a:p>
        </p:txBody>
      </p:sp>
      <p:sp>
        <p:nvSpPr>
          <p:cNvPr id="4" name="Rectangle 3">
            <a:extLst>
              <a:ext uri="{FF2B5EF4-FFF2-40B4-BE49-F238E27FC236}">
                <a16:creationId xmlns:a16="http://schemas.microsoft.com/office/drawing/2014/main" id="{1AA970F3-24F2-4EA2-8BFE-1CF58C1FB340}"/>
              </a:ext>
            </a:extLst>
          </p:cNvPr>
          <p:cNvSpPr/>
          <p:nvPr/>
        </p:nvSpPr>
        <p:spPr>
          <a:xfrm>
            <a:off x="1564478" y="0"/>
            <a:ext cx="7579522" cy="6858000"/>
          </a:xfrm>
          <a:prstGeom prst="rect">
            <a:avLst/>
          </a:prstGeom>
          <a:solidFill>
            <a:srgbClr val="2C698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A40ABDAE-4275-4A74-8F56-864466B88B2A}"/>
              </a:ext>
            </a:extLst>
          </p:cNvPr>
          <p:cNvSpPr txBox="1"/>
          <p:nvPr/>
        </p:nvSpPr>
        <p:spPr>
          <a:xfrm rot="16200000">
            <a:off x="-2409357" y="2705726"/>
            <a:ext cx="6858001" cy="1446550"/>
          </a:xfrm>
          <a:prstGeom prst="rect">
            <a:avLst/>
          </a:prstGeom>
          <a:noFill/>
        </p:spPr>
        <p:txBody>
          <a:bodyPr wrap="square" rtlCol="0">
            <a:spAutoFit/>
          </a:bodyPr>
          <a:lstStyle/>
          <a:p>
            <a:pPr algn="ctr"/>
            <a:r>
              <a:rPr lang="en-US" sz="4400" b="1" dirty="0">
                <a:solidFill>
                  <a:srgbClr val="2C6983"/>
                </a:solidFill>
                <a:latin typeface="Century Gothic" panose="020B0502020202020204" pitchFamily="34" charset="0"/>
              </a:rPr>
              <a:t>WORKFORCE DEVELOPMENT</a:t>
            </a:r>
          </a:p>
        </p:txBody>
      </p:sp>
      <p:sp>
        <p:nvSpPr>
          <p:cNvPr id="9" name="TextBox 8">
            <a:extLst>
              <a:ext uri="{FF2B5EF4-FFF2-40B4-BE49-F238E27FC236}">
                <a16:creationId xmlns:a16="http://schemas.microsoft.com/office/drawing/2014/main" id="{6ED01FC0-D7C9-4472-A0BE-EF6888CD419B}"/>
              </a:ext>
            </a:extLst>
          </p:cNvPr>
          <p:cNvSpPr txBox="1"/>
          <p:nvPr/>
        </p:nvSpPr>
        <p:spPr>
          <a:xfrm>
            <a:off x="1943850" y="654349"/>
            <a:ext cx="6999218" cy="830997"/>
          </a:xfrm>
          <a:prstGeom prst="rect">
            <a:avLst/>
          </a:prstGeom>
          <a:noFill/>
        </p:spPr>
        <p:txBody>
          <a:bodyPr wrap="square" rtlCol="0">
            <a:spAutoFit/>
          </a:bodyPr>
          <a:lstStyle/>
          <a:p>
            <a:pPr algn="ctr"/>
            <a:r>
              <a:rPr lang="en-US" sz="2400" b="1" dirty="0">
                <a:solidFill>
                  <a:schemeClr val="bg1"/>
                </a:solidFill>
                <a:latin typeface="Century Gothic" panose="020B0502020202020204" pitchFamily="34" charset="0"/>
                <a:ea typeface="DengXian" panose="02010600030101010101" pitchFamily="2" charset="-122"/>
                <a:cs typeface="Times New Roman" panose="02020603050405020304" pitchFamily="18" charset="0"/>
              </a:rPr>
              <a:t>Workforce Offerings: </a:t>
            </a:r>
          </a:p>
          <a:p>
            <a:pPr algn="ctr">
              <a:spcAft>
                <a:spcPts val="1200"/>
              </a:spcAft>
            </a:pPr>
            <a:r>
              <a:rPr lang="en-US" sz="2400" b="1" dirty="0">
                <a:solidFill>
                  <a:schemeClr val="bg1"/>
                </a:solidFill>
                <a:latin typeface="Century Gothic" panose="020B0502020202020204" pitchFamily="34" charset="0"/>
                <a:ea typeface="DengXian" panose="02010600030101010101" pitchFamily="2" charset="-122"/>
                <a:cs typeface="Times New Roman" panose="02020603050405020304" pitchFamily="18" charset="0"/>
              </a:rPr>
              <a:t>Courses and Programs</a:t>
            </a:r>
          </a:p>
        </p:txBody>
      </p:sp>
      <p:sp>
        <p:nvSpPr>
          <p:cNvPr id="2" name="TextBox 1">
            <a:extLst>
              <a:ext uri="{FF2B5EF4-FFF2-40B4-BE49-F238E27FC236}">
                <a16:creationId xmlns:a16="http://schemas.microsoft.com/office/drawing/2014/main" id="{7B7171E9-7BFF-4909-B386-DBDABCFEDC52}"/>
              </a:ext>
            </a:extLst>
          </p:cNvPr>
          <p:cNvSpPr txBox="1"/>
          <p:nvPr/>
        </p:nvSpPr>
        <p:spPr>
          <a:xfrm>
            <a:off x="2039287" y="2417347"/>
            <a:ext cx="6540269" cy="2585323"/>
          </a:xfrm>
          <a:prstGeom prst="rect">
            <a:avLst/>
          </a:prstGeom>
          <a:noFill/>
        </p:spPr>
        <p:txBody>
          <a:bodyPr wrap="square" rtlCol="0">
            <a:spAutoFit/>
          </a:bodyPr>
          <a:lstStyle/>
          <a:p>
            <a:r>
              <a:rPr lang="en-US" b="1" dirty="0">
                <a:solidFill>
                  <a:schemeClr val="bg1"/>
                </a:solidFill>
                <a:latin typeface="Century Gothic" panose="020B0502020202020204" pitchFamily="34" charset="0"/>
              </a:rPr>
              <a:t>Peer Institution Data </a:t>
            </a:r>
            <a:r>
              <a:rPr lang="en-US" dirty="0">
                <a:solidFill>
                  <a:schemeClr val="bg1"/>
                </a:solidFill>
                <a:latin typeface="Century Gothic" panose="020B0502020202020204" pitchFamily="34" charset="0"/>
              </a:rPr>
              <a:t> </a:t>
            </a:r>
          </a:p>
          <a:p>
            <a:pPr marL="285750" indent="-285750">
              <a:buFont typeface="Arial" panose="020B0604020202020204" pitchFamily="34" charset="0"/>
              <a:buChar char="•"/>
            </a:pPr>
            <a:r>
              <a:rPr lang="en-US" dirty="0">
                <a:solidFill>
                  <a:schemeClr val="bg1"/>
                </a:solidFill>
                <a:latin typeface="Century Gothic" panose="020B0502020202020204" pitchFamily="34" charset="0"/>
              </a:rPr>
              <a:t>Not available</a:t>
            </a:r>
          </a:p>
          <a:p>
            <a:endParaRPr lang="en-US" b="1" dirty="0">
              <a:solidFill>
                <a:schemeClr val="bg1"/>
              </a:solidFill>
              <a:latin typeface="Century Gothic" panose="020B0502020202020204" pitchFamily="34" charset="0"/>
            </a:endParaRPr>
          </a:p>
          <a:p>
            <a:r>
              <a:rPr lang="en-US" b="1" dirty="0">
                <a:solidFill>
                  <a:schemeClr val="bg1"/>
                </a:solidFill>
                <a:latin typeface="Century Gothic" panose="020B0502020202020204" pitchFamily="34" charset="0"/>
              </a:rPr>
              <a:t>Observations</a:t>
            </a:r>
            <a:r>
              <a:rPr lang="en-US" dirty="0">
                <a:solidFill>
                  <a:schemeClr val="bg1"/>
                </a:solidFill>
                <a:latin typeface="Century Gothic" panose="020B0502020202020204" pitchFamily="34" charset="0"/>
              </a:rPr>
              <a:t> </a:t>
            </a:r>
          </a:p>
          <a:p>
            <a:pPr marL="285750" indent="-285750">
              <a:buFont typeface="Arial" panose="020B0604020202020204" pitchFamily="34" charset="0"/>
              <a:buChar char="•"/>
            </a:pPr>
            <a:r>
              <a:rPr lang="en-US" dirty="0">
                <a:solidFill>
                  <a:schemeClr val="bg1"/>
                </a:solidFill>
                <a:latin typeface="Century Gothic" panose="020B0502020202020204" pitchFamily="34" charset="0"/>
              </a:rPr>
              <a:t>Currently refining our definitions of workforce courses</a:t>
            </a:r>
          </a:p>
          <a:p>
            <a:pPr marL="285750" indent="-285750">
              <a:buFont typeface="Arial" panose="020B0604020202020204" pitchFamily="34" charset="0"/>
              <a:buChar char="•"/>
            </a:pPr>
            <a:r>
              <a:rPr lang="en-US" dirty="0">
                <a:solidFill>
                  <a:schemeClr val="bg1"/>
                </a:solidFill>
                <a:latin typeface="Century Gothic" panose="020B0502020202020204" pitchFamily="34" charset="0"/>
              </a:rPr>
              <a:t>Set modest growth goals while bringing on new tools to analyze community needs</a:t>
            </a:r>
          </a:p>
          <a:p>
            <a:pPr marL="285750" indent="-285750">
              <a:buFont typeface="Arial" panose="020B0604020202020204" pitchFamily="34" charset="0"/>
              <a:buChar char="•"/>
            </a:pPr>
            <a:r>
              <a:rPr lang="en-US" dirty="0">
                <a:solidFill>
                  <a:schemeClr val="bg1"/>
                </a:solidFill>
                <a:latin typeface="Century Gothic" panose="020B0502020202020204" pitchFamily="34" charset="0"/>
              </a:rPr>
              <a:t>SP Action Team work will provide baseline data needed to inform future directions</a:t>
            </a:r>
          </a:p>
        </p:txBody>
      </p:sp>
    </p:spTree>
    <p:custDataLst>
      <p:tags r:id="rId1"/>
    </p:custDataLst>
    <p:extLst>
      <p:ext uri="{BB962C8B-B14F-4D97-AF65-F5344CB8AC3E}">
        <p14:creationId xmlns:p14="http://schemas.microsoft.com/office/powerpoint/2010/main" val="908740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2">
                                            <p:txEl>
                                              <p:pRg st="1" end="1"/>
                                            </p:txEl>
                                          </p:spTgt>
                                        </p:tgtEl>
                                        <p:attrNameLst>
                                          <p:attrName>style.visibility</p:attrName>
                                        </p:attrNameLst>
                                      </p:cBhvr>
                                      <p:to>
                                        <p:strVal val="visible"/>
                                      </p:to>
                                    </p:set>
                                    <p:animEffect transition="in" filter="fade">
                                      <p:cBhvr>
                                        <p:cTn id="10" dur="500"/>
                                        <p:tgtEl>
                                          <p:spTgt spid="2">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animEffect transition="in" filter="fade">
                                      <p:cBhvr>
                                        <p:cTn id="15" dur="500"/>
                                        <p:tgtEl>
                                          <p:spTgt spid="2">
                                            <p:txEl>
                                              <p:pRg st="3" end="3"/>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2">
                                            <p:txEl>
                                              <p:pRg st="4" end="4"/>
                                            </p:txEl>
                                          </p:spTgt>
                                        </p:tgtEl>
                                        <p:attrNameLst>
                                          <p:attrName>style.visibility</p:attrName>
                                        </p:attrNameLst>
                                      </p:cBhvr>
                                      <p:to>
                                        <p:strVal val="visible"/>
                                      </p:to>
                                    </p:set>
                                    <p:animEffect transition="in" filter="fade">
                                      <p:cBhvr>
                                        <p:cTn id="18" dur="500"/>
                                        <p:tgtEl>
                                          <p:spTgt spid="2">
                                            <p:txEl>
                                              <p:pRg st="4" end="4"/>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2">
                                            <p:txEl>
                                              <p:pRg st="5" end="5"/>
                                            </p:txEl>
                                          </p:spTgt>
                                        </p:tgtEl>
                                        <p:attrNameLst>
                                          <p:attrName>style.visibility</p:attrName>
                                        </p:attrNameLst>
                                      </p:cBhvr>
                                      <p:to>
                                        <p:strVal val="visible"/>
                                      </p:to>
                                    </p:set>
                                    <p:animEffect transition="in" filter="fade">
                                      <p:cBhvr>
                                        <p:cTn id="21" dur="500"/>
                                        <p:tgtEl>
                                          <p:spTgt spid="2">
                                            <p:txEl>
                                              <p:pRg st="5" end="5"/>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2">
                                            <p:txEl>
                                              <p:pRg st="6" end="6"/>
                                            </p:txEl>
                                          </p:spTgt>
                                        </p:tgtEl>
                                        <p:attrNameLst>
                                          <p:attrName>style.visibility</p:attrName>
                                        </p:attrNameLst>
                                      </p:cBhvr>
                                      <p:to>
                                        <p:strVal val="visible"/>
                                      </p:to>
                                    </p:set>
                                    <p:animEffect transition="in" filter="fade">
                                      <p:cBhvr>
                                        <p:cTn id="24" dur="5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COCC_pp_slide_2020_blueback_circles.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TextBox 2">
            <a:extLst>
              <a:ext uri="{FF2B5EF4-FFF2-40B4-BE49-F238E27FC236}">
                <a16:creationId xmlns:a16="http://schemas.microsoft.com/office/drawing/2014/main" id="{B71C5299-834B-40F3-9245-3F3BDD2FA13B}"/>
              </a:ext>
            </a:extLst>
          </p:cNvPr>
          <p:cNvSpPr txBox="1"/>
          <p:nvPr/>
        </p:nvSpPr>
        <p:spPr>
          <a:xfrm>
            <a:off x="938926" y="1351508"/>
            <a:ext cx="7266147" cy="4524315"/>
          </a:xfrm>
          <a:prstGeom prst="rect">
            <a:avLst/>
          </a:prstGeom>
          <a:noFill/>
        </p:spPr>
        <p:txBody>
          <a:bodyPr wrap="square" rtlCol="0">
            <a:spAutoFit/>
          </a:bodyPr>
          <a:lstStyle/>
          <a:p>
            <a:pPr algn="ctr"/>
            <a:r>
              <a:rPr lang="en-US" sz="2400" b="1" dirty="0">
                <a:solidFill>
                  <a:schemeClr val="bg1"/>
                </a:solidFill>
                <a:effectLst/>
                <a:latin typeface="Century Gothic" panose="020B0502020202020204" pitchFamily="34" charset="0"/>
                <a:ea typeface="DengXian" panose="02010600030101010101" pitchFamily="2" charset="-122"/>
                <a:cs typeface="Times New Roman" panose="02020603050405020304" pitchFamily="18" charset="0"/>
              </a:rPr>
              <a:t>College Sustainability</a:t>
            </a:r>
          </a:p>
          <a:p>
            <a:pPr algn="ctr"/>
            <a:r>
              <a:rPr lang="en-US" sz="2400" dirty="0">
                <a:solidFill>
                  <a:schemeClr val="bg1"/>
                </a:solidFill>
                <a:effectLst/>
                <a:latin typeface="Century Gothic" panose="020B0502020202020204" pitchFamily="34" charset="0"/>
              </a:rPr>
              <a:t>COCC creates processes and systems to foster a high-quality and operationally sustainable work, learning, and natural environments.</a:t>
            </a:r>
            <a:endParaRPr lang="en-US" sz="2400" dirty="0">
              <a:solidFill>
                <a:schemeClr val="bg1"/>
              </a:solidFill>
              <a:effectLst/>
              <a:latin typeface="Century Gothic" panose="020B0502020202020204" pitchFamily="34" charset="0"/>
              <a:ea typeface="DengXian" panose="02010600030101010101" pitchFamily="2" charset="-122"/>
              <a:cs typeface="Times New Roman" panose="02020603050405020304" pitchFamily="18" charset="0"/>
            </a:endParaRPr>
          </a:p>
          <a:p>
            <a:pPr algn="ctr"/>
            <a:endParaRPr lang="en-US" sz="2400" dirty="0">
              <a:solidFill>
                <a:schemeClr val="bg1"/>
              </a:solidFill>
              <a:latin typeface="Century Gothic" panose="020B0502020202020204" pitchFamily="34" charset="0"/>
              <a:ea typeface="DengXian" panose="02010600030101010101" pitchFamily="2" charset="-122"/>
              <a:cs typeface="Times New Roman" panose="02020603050405020304" pitchFamily="18" charset="0"/>
            </a:endParaRPr>
          </a:p>
          <a:p>
            <a:pPr algn="ctr"/>
            <a:r>
              <a:rPr lang="en-US" sz="2400" dirty="0">
                <a:solidFill>
                  <a:schemeClr val="bg1"/>
                </a:solidFill>
                <a:latin typeface="Century Gothic" panose="020B0502020202020204" pitchFamily="34" charset="0"/>
                <a:ea typeface="DengXian" panose="02010600030101010101" pitchFamily="2" charset="-122"/>
                <a:cs typeface="Times New Roman" panose="02020603050405020304" pitchFamily="18" charset="0"/>
              </a:rPr>
              <a:t>Indicators:</a:t>
            </a:r>
          </a:p>
          <a:p>
            <a:pPr algn="ctr"/>
            <a:r>
              <a:rPr lang="en-US" sz="2400" dirty="0">
                <a:solidFill>
                  <a:schemeClr val="bg1"/>
                </a:solidFill>
                <a:latin typeface="Century Gothic" panose="020B0502020202020204" pitchFamily="34" charset="0"/>
                <a:ea typeface="DengXian" panose="02010600030101010101" pitchFamily="2" charset="-122"/>
                <a:cs typeface="Times New Roman" panose="02020603050405020304" pitchFamily="18" charset="0"/>
              </a:rPr>
              <a:t>President’s Climate Leadership Commitment</a:t>
            </a:r>
          </a:p>
          <a:p>
            <a:pPr algn="ctr"/>
            <a:r>
              <a:rPr lang="en-US" sz="2400" dirty="0">
                <a:solidFill>
                  <a:schemeClr val="bg1"/>
                </a:solidFill>
                <a:latin typeface="Century Gothic" panose="020B0502020202020204" pitchFamily="34" charset="0"/>
                <a:ea typeface="DengXian" panose="02010600030101010101" pitchFamily="2" charset="-122"/>
                <a:cs typeface="Times New Roman" panose="02020603050405020304" pitchFamily="18" charset="0"/>
              </a:rPr>
              <a:t>Employee Turnover Rate</a:t>
            </a:r>
          </a:p>
          <a:p>
            <a:pPr algn="ctr"/>
            <a:r>
              <a:rPr lang="en-US" sz="2400" dirty="0">
                <a:solidFill>
                  <a:schemeClr val="bg1"/>
                </a:solidFill>
                <a:latin typeface="Century Gothic" panose="020B0502020202020204" pitchFamily="34" charset="0"/>
                <a:ea typeface="DengXian" panose="02010600030101010101" pitchFamily="2" charset="-122"/>
                <a:cs typeface="Times New Roman" panose="02020603050405020304" pitchFamily="18" charset="0"/>
              </a:rPr>
              <a:t>Employee Awards, Recognitions, Celebrations and Professional Development</a:t>
            </a:r>
          </a:p>
          <a:p>
            <a:pPr algn="ctr"/>
            <a:endParaRPr lang="en-US" sz="2400" dirty="0">
              <a:solidFill>
                <a:schemeClr val="bg1"/>
              </a:solidFill>
              <a:latin typeface="Century Gothic" panose="020B0502020202020204" pitchFamily="34" charset="0"/>
              <a:ea typeface="DengXian" panose="02010600030101010101" pitchFamily="2" charset="-122"/>
              <a:cs typeface="Times New Roman" panose="02020603050405020304" pitchFamily="18" charset="0"/>
            </a:endParaRPr>
          </a:p>
          <a:p>
            <a:pPr algn="ctr"/>
            <a:endParaRPr lang="en-US" sz="2400" b="1" dirty="0">
              <a:solidFill>
                <a:schemeClr val="bg1"/>
              </a:solidFill>
              <a:latin typeface="Century Gothic" panose="020B0502020202020204" pitchFamily="34" charset="0"/>
            </a:endParaRPr>
          </a:p>
        </p:txBody>
      </p:sp>
    </p:spTree>
    <p:extLst>
      <p:ext uri="{BB962C8B-B14F-4D97-AF65-F5344CB8AC3E}">
        <p14:creationId xmlns:p14="http://schemas.microsoft.com/office/powerpoint/2010/main" val="280224691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94FC12C-0847-4F32-A054-FCEDE6157B30}"/>
              </a:ext>
            </a:extLst>
          </p:cNvPr>
          <p:cNvSpPr/>
          <p:nvPr/>
        </p:nvSpPr>
        <p:spPr>
          <a:xfrm>
            <a:off x="0" y="0"/>
            <a:ext cx="1564477" cy="6858000"/>
          </a:xfrm>
          <a:prstGeom prst="rect">
            <a:avLst/>
          </a:prstGeom>
          <a:solidFill>
            <a:srgbClr val="C9E2E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D7E9F1"/>
              </a:solidFill>
            </a:endParaRPr>
          </a:p>
        </p:txBody>
      </p:sp>
      <p:sp>
        <p:nvSpPr>
          <p:cNvPr id="4" name="Rectangle 3">
            <a:extLst>
              <a:ext uri="{FF2B5EF4-FFF2-40B4-BE49-F238E27FC236}">
                <a16:creationId xmlns:a16="http://schemas.microsoft.com/office/drawing/2014/main" id="{1AA970F3-24F2-4EA2-8BFE-1CF58C1FB340}"/>
              </a:ext>
            </a:extLst>
          </p:cNvPr>
          <p:cNvSpPr/>
          <p:nvPr/>
        </p:nvSpPr>
        <p:spPr>
          <a:xfrm>
            <a:off x="1564478" y="0"/>
            <a:ext cx="7579522" cy="6858000"/>
          </a:xfrm>
          <a:prstGeom prst="rect">
            <a:avLst/>
          </a:prstGeom>
          <a:solidFill>
            <a:srgbClr val="2C698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A40ABDAE-4275-4A74-8F56-864466B88B2A}"/>
              </a:ext>
            </a:extLst>
          </p:cNvPr>
          <p:cNvSpPr txBox="1"/>
          <p:nvPr/>
        </p:nvSpPr>
        <p:spPr>
          <a:xfrm rot="16200000">
            <a:off x="-2404231" y="2705725"/>
            <a:ext cx="6858001" cy="1446550"/>
          </a:xfrm>
          <a:prstGeom prst="rect">
            <a:avLst/>
          </a:prstGeom>
          <a:noFill/>
        </p:spPr>
        <p:txBody>
          <a:bodyPr wrap="square" rtlCol="0">
            <a:spAutoFit/>
          </a:bodyPr>
          <a:lstStyle/>
          <a:p>
            <a:pPr algn="ctr"/>
            <a:r>
              <a:rPr lang="en-US" sz="4400" b="1" dirty="0">
                <a:solidFill>
                  <a:srgbClr val="2C6983"/>
                </a:solidFill>
                <a:latin typeface="Century Gothic" panose="020B0502020202020204" pitchFamily="34" charset="0"/>
              </a:rPr>
              <a:t>COLLEGE</a:t>
            </a:r>
          </a:p>
          <a:p>
            <a:pPr algn="ctr"/>
            <a:r>
              <a:rPr lang="en-US" sz="4400" b="1" dirty="0">
                <a:solidFill>
                  <a:srgbClr val="2C6983"/>
                </a:solidFill>
                <a:latin typeface="Century Gothic" panose="020B0502020202020204" pitchFamily="34" charset="0"/>
              </a:rPr>
              <a:t>SUSTAINABILITY</a:t>
            </a:r>
          </a:p>
        </p:txBody>
      </p:sp>
      <p:sp>
        <p:nvSpPr>
          <p:cNvPr id="9" name="TextBox 8">
            <a:extLst>
              <a:ext uri="{FF2B5EF4-FFF2-40B4-BE49-F238E27FC236}">
                <a16:creationId xmlns:a16="http://schemas.microsoft.com/office/drawing/2014/main" id="{6ED01FC0-D7C9-4472-A0BE-EF6888CD419B}"/>
              </a:ext>
            </a:extLst>
          </p:cNvPr>
          <p:cNvSpPr txBox="1"/>
          <p:nvPr/>
        </p:nvSpPr>
        <p:spPr>
          <a:xfrm>
            <a:off x="1762845" y="570850"/>
            <a:ext cx="6999218" cy="830997"/>
          </a:xfrm>
          <a:prstGeom prst="rect">
            <a:avLst/>
          </a:prstGeom>
          <a:noFill/>
        </p:spPr>
        <p:txBody>
          <a:bodyPr wrap="square" rtlCol="0">
            <a:spAutoFit/>
          </a:bodyPr>
          <a:lstStyle/>
          <a:p>
            <a:pPr algn="ctr"/>
            <a:r>
              <a:rPr lang="en-US" sz="2400" b="1" dirty="0">
                <a:solidFill>
                  <a:schemeClr val="bg1"/>
                </a:solidFill>
                <a:latin typeface="Century Gothic" panose="020B0502020202020204" pitchFamily="34" charset="0"/>
                <a:ea typeface="DengXian" panose="02010600030101010101" pitchFamily="2" charset="-122"/>
                <a:cs typeface="Times New Roman" panose="02020603050405020304" pitchFamily="18" charset="0"/>
              </a:rPr>
              <a:t>President’s Climate </a:t>
            </a:r>
          </a:p>
          <a:p>
            <a:pPr algn="ctr"/>
            <a:r>
              <a:rPr lang="en-US" sz="2400" b="1" dirty="0">
                <a:solidFill>
                  <a:schemeClr val="bg1"/>
                </a:solidFill>
                <a:latin typeface="Century Gothic" panose="020B0502020202020204" pitchFamily="34" charset="0"/>
                <a:ea typeface="DengXian" panose="02010600030101010101" pitchFamily="2" charset="-122"/>
                <a:cs typeface="Times New Roman" panose="02020603050405020304" pitchFamily="18" charset="0"/>
              </a:rPr>
              <a:t>Leadership Commitment</a:t>
            </a:r>
          </a:p>
        </p:txBody>
      </p:sp>
      <p:sp>
        <p:nvSpPr>
          <p:cNvPr id="7" name="TextBox 6">
            <a:extLst>
              <a:ext uri="{FF2B5EF4-FFF2-40B4-BE49-F238E27FC236}">
                <a16:creationId xmlns:a16="http://schemas.microsoft.com/office/drawing/2014/main" id="{EC6699BA-695B-408E-8D6D-A53AE509C4B1}"/>
              </a:ext>
            </a:extLst>
          </p:cNvPr>
          <p:cNvSpPr txBox="1"/>
          <p:nvPr/>
        </p:nvSpPr>
        <p:spPr>
          <a:xfrm>
            <a:off x="2933447" y="4106148"/>
            <a:ext cx="4948502" cy="369332"/>
          </a:xfrm>
          <a:prstGeom prst="rect">
            <a:avLst/>
          </a:prstGeom>
          <a:noFill/>
        </p:spPr>
        <p:txBody>
          <a:bodyPr wrap="square" rtlCol="0">
            <a:spAutoFit/>
          </a:bodyPr>
          <a:lstStyle/>
          <a:p>
            <a:pPr algn="ctr"/>
            <a:r>
              <a:rPr lang="en-US" b="1" dirty="0">
                <a:solidFill>
                  <a:schemeClr val="bg1"/>
                </a:solidFill>
                <a:latin typeface="Century Gothic" panose="020B0502020202020204" pitchFamily="34" charset="0"/>
              </a:rPr>
              <a:t>Target</a:t>
            </a:r>
          </a:p>
        </p:txBody>
      </p:sp>
      <p:graphicFrame>
        <p:nvGraphicFramePr>
          <p:cNvPr id="10" name="Table 9">
            <a:extLst>
              <a:ext uri="{FF2B5EF4-FFF2-40B4-BE49-F238E27FC236}">
                <a16:creationId xmlns:a16="http://schemas.microsoft.com/office/drawing/2014/main" id="{45C754E3-AD05-43A9-9378-B5A5CE07FEB5}"/>
              </a:ext>
            </a:extLst>
          </p:cNvPr>
          <p:cNvGraphicFramePr>
            <a:graphicFrameLocks noGrp="1"/>
          </p:cNvGraphicFramePr>
          <p:nvPr>
            <p:extLst>
              <p:ext uri="{D42A27DB-BD31-4B8C-83A1-F6EECF244321}">
                <p14:modId xmlns:p14="http://schemas.microsoft.com/office/powerpoint/2010/main" val="1655565699"/>
              </p:ext>
            </p:extLst>
          </p:nvPr>
        </p:nvGraphicFramePr>
        <p:xfrm>
          <a:off x="2102998" y="5123303"/>
          <a:ext cx="6502481" cy="731520"/>
        </p:xfrm>
        <a:graphic>
          <a:graphicData uri="http://schemas.openxmlformats.org/drawingml/2006/table">
            <a:tbl>
              <a:tblPr firstRow="1" firstCol="1" bandRow="1">
                <a:tableStyleId>{5C22544A-7EE6-4342-B048-85BDC9FD1C3A}</a:tableStyleId>
              </a:tblPr>
              <a:tblGrid>
                <a:gridCol w="878922">
                  <a:extLst>
                    <a:ext uri="{9D8B030D-6E8A-4147-A177-3AD203B41FA5}">
                      <a16:colId xmlns:a16="http://schemas.microsoft.com/office/drawing/2014/main" val="2665734254"/>
                    </a:ext>
                  </a:extLst>
                </a:gridCol>
                <a:gridCol w="1342364">
                  <a:extLst>
                    <a:ext uri="{9D8B030D-6E8A-4147-A177-3AD203B41FA5}">
                      <a16:colId xmlns:a16="http://schemas.microsoft.com/office/drawing/2014/main" val="2182502801"/>
                    </a:ext>
                  </a:extLst>
                </a:gridCol>
                <a:gridCol w="1091658">
                  <a:extLst>
                    <a:ext uri="{9D8B030D-6E8A-4147-A177-3AD203B41FA5}">
                      <a16:colId xmlns:a16="http://schemas.microsoft.com/office/drawing/2014/main" val="674548747"/>
                    </a:ext>
                  </a:extLst>
                </a:gridCol>
                <a:gridCol w="1063179">
                  <a:extLst>
                    <a:ext uri="{9D8B030D-6E8A-4147-A177-3AD203B41FA5}">
                      <a16:colId xmlns:a16="http://schemas.microsoft.com/office/drawing/2014/main" val="2429723999"/>
                    </a:ext>
                  </a:extLst>
                </a:gridCol>
                <a:gridCol w="1063179">
                  <a:extLst>
                    <a:ext uri="{9D8B030D-6E8A-4147-A177-3AD203B41FA5}">
                      <a16:colId xmlns:a16="http://schemas.microsoft.com/office/drawing/2014/main" val="356307490"/>
                    </a:ext>
                  </a:extLst>
                </a:gridCol>
                <a:gridCol w="1063179">
                  <a:extLst>
                    <a:ext uri="{9D8B030D-6E8A-4147-A177-3AD203B41FA5}">
                      <a16:colId xmlns:a16="http://schemas.microsoft.com/office/drawing/2014/main" val="2813412391"/>
                    </a:ext>
                  </a:extLst>
                </a:gridCol>
              </a:tblGrid>
              <a:tr h="0">
                <a:tc>
                  <a:txBody>
                    <a:bodyPr/>
                    <a:lstStyle/>
                    <a:p>
                      <a:pPr marL="0" marR="0">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2C6983"/>
                    </a:solidFill>
                  </a:tcPr>
                </a:tc>
                <a:tc>
                  <a:txBody>
                    <a:bodyPr/>
                    <a:lstStyle/>
                    <a:p>
                      <a:pPr marL="0" marR="0" algn="ctr">
                        <a:spcBef>
                          <a:spcPts val="0"/>
                        </a:spcBef>
                        <a:spcAft>
                          <a:spcPts val="0"/>
                        </a:spcAft>
                      </a:pPr>
                      <a:r>
                        <a:rPr lang="en-US" sz="1200" dirty="0">
                          <a:effectLst/>
                          <a:latin typeface="Century Gothic" panose="020B0502020202020204" pitchFamily="34" charset="0"/>
                        </a:rPr>
                        <a:t>2022 Baseline</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b">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2C6983"/>
                    </a:solidFill>
                  </a:tcPr>
                </a:tc>
                <a:tc>
                  <a:txBody>
                    <a:bodyPr/>
                    <a:lstStyle/>
                    <a:p>
                      <a:pPr marL="0" marR="0" algn="ctr">
                        <a:spcBef>
                          <a:spcPts val="0"/>
                        </a:spcBef>
                        <a:spcAft>
                          <a:spcPts val="0"/>
                        </a:spcAft>
                      </a:pPr>
                      <a:r>
                        <a:rPr lang="en-US" sz="1200" dirty="0">
                          <a:effectLst/>
                          <a:latin typeface="Century Gothic" panose="020B0502020202020204" pitchFamily="34" charset="0"/>
                        </a:rPr>
                        <a:t>2023 Actual</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b">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2C6983"/>
                    </a:solidFill>
                  </a:tcPr>
                </a:tc>
                <a:tc>
                  <a:txBody>
                    <a:bodyPr/>
                    <a:lstStyle/>
                    <a:p>
                      <a:pPr marL="0" marR="0" algn="ctr">
                        <a:spcBef>
                          <a:spcPts val="0"/>
                        </a:spcBef>
                        <a:spcAft>
                          <a:spcPts val="0"/>
                        </a:spcAft>
                      </a:pPr>
                      <a:r>
                        <a:rPr lang="en-US" sz="1200">
                          <a:effectLst/>
                          <a:latin typeface="Century Gothic" panose="020B0502020202020204" pitchFamily="34" charset="0"/>
                        </a:rPr>
                        <a:t>2024 Target</a:t>
                      </a:r>
                      <a:endParaRPr lang="en-US" sz="12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b">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2C6983"/>
                    </a:solidFill>
                  </a:tcPr>
                </a:tc>
                <a:tc>
                  <a:txBody>
                    <a:bodyPr/>
                    <a:lstStyle/>
                    <a:p>
                      <a:pPr marL="0" marR="0" algn="ctr">
                        <a:spcBef>
                          <a:spcPts val="0"/>
                        </a:spcBef>
                        <a:spcAft>
                          <a:spcPts val="0"/>
                        </a:spcAft>
                      </a:pPr>
                      <a:r>
                        <a:rPr lang="en-US" sz="1200" dirty="0">
                          <a:effectLst/>
                          <a:latin typeface="Century Gothic" panose="020B0502020202020204" pitchFamily="34" charset="0"/>
                        </a:rPr>
                        <a:t>2025 Target</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b">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2C6983"/>
                    </a:solidFill>
                  </a:tcPr>
                </a:tc>
                <a:tc>
                  <a:txBody>
                    <a:bodyPr/>
                    <a:lstStyle/>
                    <a:p>
                      <a:pPr marL="0" marR="0" algn="ctr">
                        <a:spcBef>
                          <a:spcPts val="0"/>
                        </a:spcBef>
                        <a:spcAft>
                          <a:spcPts val="0"/>
                        </a:spcAft>
                      </a:pPr>
                      <a:r>
                        <a:rPr lang="en-US" sz="1200" dirty="0">
                          <a:effectLst/>
                          <a:latin typeface="Century Gothic" panose="020B0502020202020204" pitchFamily="34" charset="0"/>
                        </a:rPr>
                        <a:t>2026 Target</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b">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2C6983"/>
                    </a:solidFill>
                  </a:tcPr>
                </a:tc>
                <a:extLst>
                  <a:ext uri="{0D108BD9-81ED-4DB2-BD59-A6C34878D82A}">
                    <a16:rowId xmlns:a16="http://schemas.microsoft.com/office/drawing/2014/main" val="830185413"/>
                  </a:ext>
                </a:extLst>
              </a:tr>
              <a:tr h="0">
                <a:tc>
                  <a:txBody>
                    <a:bodyPr/>
                    <a:lstStyle/>
                    <a:p>
                      <a:pPr marL="0" marR="0">
                        <a:spcBef>
                          <a:spcPts val="0"/>
                        </a:spcBef>
                        <a:spcAft>
                          <a:spcPts val="0"/>
                        </a:spcAft>
                      </a:pPr>
                      <a:r>
                        <a:rPr lang="en-US" sz="1200">
                          <a:effectLst/>
                          <a:latin typeface="Century Gothic" panose="020B0502020202020204" pitchFamily="34" charset="0"/>
                        </a:rPr>
                        <a:t>Scope 1</a:t>
                      </a:r>
                      <a:endParaRPr lang="en-US" sz="12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2C6983"/>
                    </a:solidFill>
                  </a:tcPr>
                </a:tc>
                <a:tc>
                  <a:txBody>
                    <a:bodyPr/>
                    <a:lstStyle/>
                    <a:p>
                      <a:pPr marL="0" marR="0" algn="ctr">
                        <a:spcBef>
                          <a:spcPts val="0"/>
                        </a:spcBef>
                        <a:spcAft>
                          <a:spcPts val="0"/>
                        </a:spcAft>
                      </a:pPr>
                      <a:r>
                        <a:rPr lang="en-US" sz="1200">
                          <a:effectLst/>
                          <a:latin typeface="Century Gothic" panose="020B0502020202020204" pitchFamily="34" charset="0"/>
                        </a:rPr>
                        <a:t>3,150.64</a:t>
                      </a:r>
                      <a:endParaRPr lang="en-US" sz="12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b">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D7E9F1"/>
                    </a:solidFill>
                  </a:tcPr>
                </a:tc>
                <a:tc>
                  <a:txBody>
                    <a:bodyPr/>
                    <a:lstStyle/>
                    <a:p>
                      <a:pPr marL="0" marR="0" algn="ctr">
                        <a:spcBef>
                          <a:spcPts val="0"/>
                        </a:spcBef>
                        <a:spcAft>
                          <a:spcPts val="0"/>
                        </a:spcAft>
                      </a:pPr>
                      <a:r>
                        <a:rPr lang="en-US" sz="1200" dirty="0">
                          <a:effectLst/>
                          <a:latin typeface="Century Gothic" panose="020B0502020202020204" pitchFamily="34" charset="0"/>
                        </a:rPr>
                        <a:t>2,528.43</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b">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D7E9F1"/>
                    </a:solidFill>
                  </a:tcPr>
                </a:tc>
                <a:tc>
                  <a:txBody>
                    <a:bodyPr/>
                    <a:lstStyle/>
                    <a:p>
                      <a:pPr marL="0" marR="0" algn="ctr">
                        <a:spcBef>
                          <a:spcPts val="0"/>
                        </a:spcBef>
                        <a:spcAft>
                          <a:spcPts val="0"/>
                        </a:spcAft>
                      </a:pPr>
                      <a:r>
                        <a:rPr lang="en-US" sz="1200" dirty="0">
                          <a:effectLst/>
                          <a:latin typeface="Century Gothic" panose="020B0502020202020204" pitchFamily="34" charset="0"/>
                        </a:rPr>
                        <a:t>-3.4%</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D7E9F1"/>
                    </a:solidFill>
                  </a:tcPr>
                </a:tc>
                <a:tc>
                  <a:txBody>
                    <a:bodyPr/>
                    <a:lstStyle/>
                    <a:p>
                      <a:pPr marL="0" marR="0" algn="ctr">
                        <a:spcBef>
                          <a:spcPts val="0"/>
                        </a:spcBef>
                        <a:spcAft>
                          <a:spcPts val="0"/>
                        </a:spcAft>
                      </a:pPr>
                      <a:r>
                        <a:rPr lang="en-US" sz="1200">
                          <a:effectLst/>
                          <a:latin typeface="Century Gothic" panose="020B0502020202020204" pitchFamily="34" charset="0"/>
                        </a:rPr>
                        <a:t>-3.4%</a:t>
                      </a:r>
                      <a:endParaRPr lang="en-US" sz="12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D7E9F1"/>
                    </a:solidFill>
                  </a:tcPr>
                </a:tc>
                <a:tc>
                  <a:txBody>
                    <a:bodyPr/>
                    <a:lstStyle/>
                    <a:p>
                      <a:pPr marL="0" marR="0" algn="ctr">
                        <a:spcBef>
                          <a:spcPts val="0"/>
                        </a:spcBef>
                        <a:spcAft>
                          <a:spcPts val="0"/>
                        </a:spcAft>
                      </a:pPr>
                      <a:r>
                        <a:rPr lang="en-US" sz="1200" dirty="0">
                          <a:effectLst/>
                          <a:latin typeface="Century Gothic" panose="020B0502020202020204" pitchFamily="34" charset="0"/>
                        </a:rPr>
                        <a:t>-3.4%</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D7E9F1"/>
                    </a:solidFill>
                  </a:tcPr>
                </a:tc>
                <a:extLst>
                  <a:ext uri="{0D108BD9-81ED-4DB2-BD59-A6C34878D82A}">
                    <a16:rowId xmlns:a16="http://schemas.microsoft.com/office/drawing/2014/main" val="3176961178"/>
                  </a:ext>
                </a:extLst>
              </a:tr>
              <a:tr h="96530">
                <a:tc>
                  <a:txBody>
                    <a:bodyPr/>
                    <a:lstStyle/>
                    <a:p>
                      <a:pPr marL="0" marR="0">
                        <a:spcBef>
                          <a:spcPts val="0"/>
                        </a:spcBef>
                        <a:spcAft>
                          <a:spcPts val="0"/>
                        </a:spcAft>
                      </a:pPr>
                      <a:r>
                        <a:rPr lang="en-US" sz="1200">
                          <a:effectLst/>
                          <a:latin typeface="Century Gothic" panose="020B0502020202020204" pitchFamily="34" charset="0"/>
                        </a:rPr>
                        <a:t>Scope 2</a:t>
                      </a:r>
                      <a:endParaRPr lang="en-US" sz="12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2C6983"/>
                    </a:solidFill>
                  </a:tcPr>
                </a:tc>
                <a:tc>
                  <a:txBody>
                    <a:bodyPr/>
                    <a:lstStyle/>
                    <a:p>
                      <a:pPr marL="0" marR="0" algn="ctr">
                        <a:spcBef>
                          <a:spcPts val="0"/>
                        </a:spcBef>
                        <a:spcAft>
                          <a:spcPts val="0"/>
                        </a:spcAft>
                      </a:pPr>
                      <a:r>
                        <a:rPr lang="en-US" sz="1200">
                          <a:effectLst/>
                          <a:latin typeface="Century Gothic" panose="020B0502020202020204" pitchFamily="34" charset="0"/>
                        </a:rPr>
                        <a:t>4,450.39</a:t>
                      </a:r>
                      <a:endParaRPr lang="en-US" sz="12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b">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D7E9F1"/>
                    </a:solidFill>
                  </a:tcPr>
                </a:tc>
                <a:tc>
                  <a:txBody>
                    <a:bodyPr/>
                    <a:lstStyle/>
                    <a:p>
                      <a:pPr marL="0" marR="0" algn="ctr">
                        <a:spcBef>
                          <a:spcPts val="0"/>
                        </a:spcBef>
                        <a:spcAft>
                          <a:spcPts val="0"/>
                        </a:spcAft>
                      </a:pPr>
                      <a:r>
                        <a:rPr lang="en-US" sz="1200">
                          <a:effectLst/>
                          <a:latin typeface="Century Gothic" panose="020B0502020202020204" pitchFamily="34" charset="0"/>
                        </a:rPr>
                        <a:t>3,752.82</a:t>
                      </a:r>
                      <a:endParaRPr lang="en-US" sz="12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b">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D7E9F1"/>
                    </a:solidFill>
                  </a:tcPr>
                </a:tc>
                <a:tc>
                  <a:txBody>
                    <a:bodyPr/>
                    <a:lstStyle/>
                    <a:p>
                      <a:pPr marL="0" marR="0" algn="ctr">
                        <a:spcBef>
                          <a:spcPts val="0"/>
                        </a:spcBef>
                        <a:spcAft>
                          <a:spcPts val="0"/>
                        </a:spcAft>
                      </a:pPr>
                      <a:r>
                        <a:rPr lang="en-US" sz="1200" dirty="0">
                          <a:effectLst/>
                          <a:latin typeface="Century Gothic" panose="020B0502020202020204" pitchFamily="34" charset="0"/>
                        </a:rPr>
                        <a:t>-3%</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D7E9F1"/>
                    </a:solidFill>
                  </a:tcPr>
                </a:tc>
                <a:tc>
                  <a:txBody>
                    <a:bodyPr/>
                    <a:lstStyle/>
                    <a:p>
                      <a:pPr marL="0" marR="0" algn="ctr">
                        <a:spcBef>
                          <a:spcPts val="0"/>
                        </a:spcBef>
                        <a:spcAft>
                          <a:spcPts val="0"/>
                        </a:spcAft>
                      </a:pPr>
                      <a:r>
                        <a:rPr lang="en-US" sz="1200" dirty="0">
                          <a:effectLst/>
                          <a:latin typeface="Century Gothic" panose="020B0502020202020204" pitchFamily="34" charset="0"/>
                        </a:rPr>
                        <a:t>-3%</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D7E9F1"/>
                    </a:solidFill>
                  </a:tcPr>
                </a:tc>
                <a:tc>
                  <a:txBody>
                    <a:bodyPr/>
                    <a:lstStyle/>
                    <a:p>
                      <a:pPr marL="0" marR="0" algn="ctr">
                        <a:spcBef>
                          <a:spcPts val="0"/>
                        </a:spcBef>
                        <a:spcAft>
                          <a:spcPts val="0"/>
                        </a:spcAft>
                      </a:pPr>
                      <a:r>
                        <a:rPr lang="en-US" sz="1200" dirty="0">
                          <a:effectLst/>
                          <a:latin typeface="Century Gothic" panose="020B0502020202020204" pitchFamily="34" charset="0"/>
                        </a:rPr>
                        <a:t>-3%</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D7E9F1"/>
                    </a:solidFill>
                  </a:tcPr>
                </a:tc>
                <a:extLst>
                  <a:ext uri="{0D108BD9-81ED-4DB2-BD59-A6C34878D82A}">
                    <a16:rowId xmlns:a16="http://schemas.microsoft.com/office/drawing/2014/main" val="2537825579"/>
                  </a:ext>
                </a:extLst>
              </a:tr>
              <a:tr h="0">
                <a:tc>
                  <a:txBody>
                    <a:bodyPr/>
                    <a:lstStyle/>
                    <a:p>
                      <a:pPr marL="0" marR="0">
                        <a:spcBef>
                          <a:spcPts val="0"/>
                        </a:spcBef>
                        <a:spcAft>
                          <a:spcPts val="0"/>
                        </a:spcAft>
                      </a:pPr>
                      <a:r>
                        <a:rPr lang="en-US" sz="1200">
                          <a:effectLst/>
                          <a:latin typeface="Century Gothic" panose="020B0502020202020204" pitchFamily="34" charset="0"/>
                        </a:rPr>
                        <a:t>Scope 3</a:t>
                      </a:r>
                      <a:endParaRPr lang="en-US" sz="12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2C6983"/>
                    </a:solidFill>
                  </a:tcPr>
                </a:tc>
                <a:tc>
                  <a:txBody>
                    <a:bodyPr/>
                    <a:lstStyle/>
                    <a:p>
                      <a:pPr marL="0" marR="0" algn="ctr">
                        <a:spcBef>
                          <a:spcPts val="0"/>
                        </a:spcBef>
                        <a:spcAft>
                          <a:spcPts val="0"/>
                        </a:spcAft>
                      </a:pPr>
                      <a:r>
                        <a:rPr lang="en-US" sz="1200" dirty="0">
                          <a:effectLst/>
                          <a:latin typeface="Century Gothic" panose="020B0502020202020204" pitchFamily="34" charset="0"/>
                        </a:rPr>
                        <a:t>3,694.48</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b">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D7E9F1"/>
                    </a:solidFill>
                  </a:tcPr>
                </a:tc>
                <a:tc>
                  <a:txBody>
                    <a:bodyPr/>
                    <a:lstStyle/>
                    <a:p>
                      <a:pPr marL="0" marR="0" algn="ctr">
                        <a:spcBef>
                          <a:spcPts val="0"/>
                        </a:spcBef>
                        <a:spcAft>
                          <a:spcPts val="0"/>
                        </a:spcAft>
                      </a:pPr>
                      <a:r>
                        <a:rPr lang="en-US" sz="1200" dirty="0">
                          <a:effectLst/>
                          <a:latin typeface="Century Gothic" panose="020B0502020202020204" pitchFamily="34" charset="0"/>
                        </a:rPr>
                        <a:t>2,598.46</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b">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D7E9F1"/>
                    </a:solidFill>
                  </a:tcPr>
                </a:tc>
                <a:tc>
                  <a:txBody>
                    <a:bodyPr/>
                    <a:lstStyle/>
                    <a:p>
                      <a:pPr marL="0" marR="0" algn="ctr">
                        <a:spcBef>
                          <a:spcPts val="0"/>
                        </a:spcBef>
                        <a:spcAft>
                          <a:spcPts val="0"/>
                        </a:spcAft>
                      </a:pPr>
                      <a:r>
                        <a:rPr lang="en-US" sz="1200" dirty="0">
                          <a:effectLst/>
                          <a:latin typeface="Century Gothic" panose="020B0502020202020204" pitchFamily="34" charset="0"/>
                        </a:rPr>
                        <a:t>0</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D7E9F1"/>
                    </a:solidFill>
                  </a:tcPr>
                </a:tc>
                <a:tc>
                  <a:txBody>
                    <a:bodyPr/>
                    <a:lstStyle/>
                    <a:p>
                      <a:pPr marL="0" marR="0" algn="ctr">
                        <a:spcBef>
                          <a:spcPts val="0"/>
                        </a:spcBef>
                        <a:spcAft>
                          <a:spcPts val="0"/>
                        </a:spcAft>
                      </a:pPr>
                      <a:r>
                        <a:rPr lang="en-US" sz="1200" dirty="0">
                          <a:effectLst/>
                          <a:latin typeface="Century Gothic" panose="020B0502020202020204" pitchFamily="34" charset="0"/>
                        </a:rPr>
                        <a:t>0</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D7E9F1"/>
                    </a:solidFill>
                  </a:tcPr>
                </a:tc>
                <a:tc>
                  <a:txBody>
                    <a:bodyPr/>
                    <a:lstStyle/>
                    <a:p>
                      <a:pPr marL="0" marR="0" algn="ctr">
                        <a:spcBef>
                          <a:spcPts val="0"/>
                        </a:spcBef>
                        <a:spcAft>
                          <a:spcPts val="0"/>
                        </a:spcAft>
                      </a:pPr>
                      <a:r>
                        <a:rPr lang="en-US" sz="1200" dirty="0">
                          <a:effectLst/>
                          <a:latin typeface="Century Gothic" panose="020B0502020202020204" pitchFamily="34" charset="0"/>
                        </a:rPr>
                        <a:t>0</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D7E9F1"/>
                    </a:solidFill>
                  </a:tcPr>
                </a:tc>
                <a:extLst>
                  <a:ext uri="{0D108BD9-81ED-4DB2-BD59-A6C34878D82A}">
                    <a16:rowId xmlns:a16="http://schemas.microsoft.com/office/drawing/2014/main" val="131749888"/>
                  </a:ext>
                </a:extLst>
              </a:tr>
            </a:tbl>
          </a:graphicData>
        </a:graphic>
      </p:graphicFrame>
      <p:graphicFrame>
        <p:nvGraphicFramePr>
          <p:cNvPr id="2" name="Table 5">
            <a:extLst>
              <a:ext uri="{FF2B5EF4-FFF2-40B4-BE49-F238E27FC236}">
                <a16:creationId xmlns:a16="http://schemas.microsoft.com/office/drawing/2014/main" id="{83EAFA5E-80F2-4CA9-83DE-82044C9D2A8F}"/>
              </a:ext>
            </a:extLst>
          </p:cNvPr>
          <p:cNvGraphicFramePr>
            <a:graphicFrameLocks noGrp="1"/>
          </p:cNvGraphicFramePr>
          <p:nvPr>
            <p:extLst>
              <p:ext uri="{D42A27DB-BD31-4B8C-83A1-F6EECF244321}">
                <p14:modId xmlns:p14="http://schemas.microsoft.com/office/powerpoint/2010/main" val="3234097882"/>
              </p:ext>
            </p:extLst>
          </p:nvPr>
        </p:nvGraphicFramePr>
        <p:xfrm>
          <a:off x="2359698" y="2348175"/>
          <a:ext cx="6096000" cy="2194560"/>
        </p:xfrm>
        <a:graphic>
          <a:graphicData uri="http://schemas.openxmlformats.org/drawingml/2006/table">
            <a:tbl>
              <a:tblPr firstRow="1" bandRow="1">
                <a:tableStyleId>{5C22544A-7EE6-4342-B048-85BDC9FD1C3A}</a:tableStyleId>
              </a:tblPr>
              <a:tblGrid>
                <a:gridCol w="1189045">
                  <a:extLst>
                    <a:ext uri="{9D8B030D-6E8A-4147-A177-3AD203B41FA5}">
                      <a16:colId xmlns:a16="http://schemas.microsoft.com/office/drawing/2014/main" val="1591662526"/>
                    </a:ext>
                  </a:extLst>
                </a:gridCol>
                <a:gridCol w="3788228">
                  <a:extLst>
                    <a:ext uri="{9D8B030D-6E8A-4147-A177-3AD203B41FA5}">
                      <a16:colId xmlns:a16="http://schemas.microsoft.com/office/drawing/2014/main" val="3123387616"/>
                    </a:ext>
                  </a:extLst>
                </a:gridCol>
                <a:gridCol w="1118727">
                  <a:extLst>
                    <a:ext uri="{9D8B030D-6E8A-4147-A177-3AD203B41FA5}">
                      <a16:colId xmlns:a16="http://schemas.microsoft.com/office/drawing/2014/main" val="2190684624"/>
                    </a:ext>
                  </a:extLst>
                </a:gridCol>
              </a:tblGrid>
              <a:tr h="370840">
                <a:tc>
                  <a:txBody>
                    <a:bodyPr/>
                    <a:lstStyle/>
                    <a:p>
                      <a:r>
                        <a:rPr lang="en-US" dirty="0">
                          <a:solidFill>
                            <a:schemeClr val="tx1"/>
                          </a:solidFill>
                          <a:latin typeface="Century Gothic" panose="020B0502020202020204" pitchFamily="34" charset="0"/>
                        </a:rPr>
                        <a:t>Scope 1</a:t>
                      </a:r>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r>
                        <a:rPr lang="en-US" b="0" dirty="0">
                          <a:solidFill>
                            <a:schemeClr val="tx1"/>
                          </a:solidFill>
                          <a:latin typeface="Century Gothic" panose="020B0502020202020204" pitchFamily="34" charset="0"/>
                        </a:rPr>
                        <a:t>Emissions from an organization’s controlled sources (vehicles, buildings)</a:t>
                      </a:r>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r>
                        <a:rPr lang="en-US" b="0" dirty="0">
                          <a:solidFill>
                            <a:schemeClr val="tx1"/>
                          </a:solidFill>
                          <a:latin typeface="Century Gothic" panose="020B0502020202020204" pitchFamily="34" charset="0"/>
                        </a:rPr>
                        <a:t>-19.7%</a:t>
                      </a:r>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481160380"/>
                  </a:ext>
                </a:extLst>
              </a:tr>
              <a:tr h="37084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b="1" dirty="0">
                          <a:solidFill>
                            <a:schemeClr val="tx1"/>
                          </a:solidFill>
                          <a:latin typeface="Century Gothic" panose="020B0502020202020204" pitchFamily="34" charset="0"/>
                        </a:rPr>
                        <a:t>Scope 2</a:t>
                      </a:r>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r>
                        <a:rPr lang="en-US" b="0" dirty="0">
                          <a:solidFill>
                            <a:schemeClr val="tx1"/>
                          </a:solidFill>
                          <a:latin typeface="Century Gothic" panose="020B0502020202020204" pitchFamily="34" charset="0"/>
                        </a:rPr>
                        <a:t>Emissions from purchased energy</a:t>
                      </a:r>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r>
                        <a:rPr lang="en-US" b="0" dirty="0">
                          <a:solidFill>
                            <a:schemeClr val="tx1"/>
                          </a:solidFill>
                          <a:latin typeface="Century Gothic" panose="020B0502020202020204" pitchFamily="34" charset="0"/>
                        </a:rPr>
                        <a:t>-15.67%</a:t>
                      </a:r>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571454835"/>
                  </a:ext>
                </a:extLst>
              </a:tr>
              <a:tr h="37084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b="1" dirty="0">
                          <a:solidFill>
                            <a:schemeClr val="tx1"/>
                          </a:solidFill>
                          <a:latin typeface="Century Gothic" panose="020B0502020202020204" pitchFamily="34" charset="0"/>
                        </a:rPr>
                        <a:t>Scope 3</a:t>
                      </a:r>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r>
                        <a:rPr lang="en-US" b="0" dirty="0">
                          <a:solidFill>
                            <a:schemeClr val="tx1"/>
                          </a:solidFill>
                          <a:latin typeface="Century Gothic" panose="020B0502020202020204" pitchFamily="34" charset="0"/>
                        </a:rPr>
                        <a:t>All other indirect emissions (supply chain, waste disposal)</a:t>
                      </a:r>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r>
                        <a:rPr lang="en-US" b="0" dirty="0">
                          <a:solidFill>
                            <a:schemeClr val="tx1"/>
                          </a:solidFill>
                          <a:latin typeface="Century Gothic" panose="020B0502020202020204" pitchFamily="34" charset="0"/>
                        </a:rPr>
                        <a:t>-31.7%</a:t>
                      </a:r>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432245938"/>
                  </a:ext>
                </a:extLst>
              </a:tr>
            </a:tbl>
          </a:graphicData>
        </a:graphic>
      </p:graphicFrame>
    </p:spTree>
    <p:custDataLst>
      <p:tags r:id="rId1"/>
    </p:custDataLst>
    <p:extLst>
      <p:ext uri="{BB962C8B-B14F-4D97-AF65-F5344CB8AC3E}">
        <p14:creationId xmlns:p14="http://schemas.microsoft.com/office/powerpoint/2010/main" val="40556265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par>
                                <p:cTn id="13" presetID="10" presetClass="entr" presetSubtype="0" fill="hold" nodeType="with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fade">
                                      <p:cBhvr>
                                        <p:cTn id="15"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7"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94FC12C-0847-4F32-A054-FCEDE6157B30}"/>
              </a:ext>
            </a:extLst>
          </p:cNvPr>
          <p:cNvSpPr/>
          <p:nvPr/>
        </p:nvSpPr>
        <p:spPr>
          <a:xfrm>
            <a:off x="0" y="0"/>
            <a:ext cx="1564477" cy="6858000"/>
          </a:xfrm>
          <a:prstGeom prst="rect">
            <a:avLst/>
          </a:prstGeom>
          <a:solidFill>
            <a:srgbClr val="C9E2E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D7E9F1"/>
              </a:solidFill>
            </a:endParaRPr>
          </a:p>
        </p:txBody>
      </p:sp>
      <p:sp>
        <p:nvSpPr>
          <p:cNvPr id="4" name="Rectangle 3">
            <a:extLst>
              <a:ext uri="{FF2B5EF4-FFF2-40B4-BE49-F238E27FC236}">
                <a16:creationId xmlns:a16="http://schemas.microsoft.com/office/drawing/2014/main" id="{1AA970F3-24F2-4EA2-8BFE-1CF58C1FB340}"/>
              </a:ext>
            </a:extLst>
          </p:cNvPr>
          <p:cNvSpPr/>
          <p:nvPr/>
        </p:nvSpPr>
        <p:spPr>
          <a:xfrm>
            <a:off x="1564478" y="0"/>
            <a:ext cx="7579522" cy="6858000"/>
          </a:xfrm>
          <a:prstGeom prst="rect">
            <a:avLst/>
          </a:prstGeom>
          <a:solidFill>
            <a:srgbClr val="2C698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A40ABDAE-4275-4A74-8F56-864466B88B2A}"/>
              </a:ext>
            </a:extLst>
          </p:cNvPr>
          <p:cNvSpPr txBox="1"/>
          <p:nvPr/>
        </p:nvSpPr>
        <p:spPr>
          <a:xfrm rot="16200000">
            <a:off x="-2409357" y="2705726"/>
            <a:ext cx="6858001" cy="1446550"/>
          </a:xfrm>
          <a:prstGeom prst="rect">
            <a:avLst/>
          </a:prstGeom>
          <a:noFill/>
        </p:spPr>
        <p:txBody>
          <a:bodyPr wrap="square" rtlCol="0">
            <a:spAutoFit/>
          </a:bodyPr>
          <a:lstStyle/>
          <a:p>
            <a:pPr algn="ctr"/>
            <a:r>
              <a:rPr lang="en-US" sz="4400" b="1" dirty="0">
                <a:solidFill>
                  <a:srgbClr val="2C6983"/>
                </a:solidFill>
                <a:latin typeface="Century Gothic" panose="020B0502020202020204" pitchFamily="34" charset="0"/>
              </a:rPr>
              <a:t>COLLEGE</a:t>
            </a:r>
          </a:p>
          <a:p>
            <a:pPr algn="ctr"/>
            <a:r>
              <a:rPr lang="en-US" sz="4400" b="1" dirty="0">
                <a:solidFill>
                  <a:srgbClr val="2C6983"/>
                </a:solidFill>
                <a:latin typeface="Century Gothic" panose="020B0502020202020204" pitchFamily="34" charset="0"/>
              </a:rPr>
              <a:t>SUSTAINABILITY</a:t>
            </a:r>
          </a:p>
        </p:txBody>
      </p:sp>
      <p:sp>
        <p:nvSpPr>
          <p:cNvPr id="9" name="TextBox 8">
            <a:extLst>
              <a:ext uri="{FF2B5EF4-FFF2-40B4-BE49-F238E27FC236}">
                <a16:creationId xmlns:a16="http://schemas.microsoft.com/office/drawing/2014/main" id="{6ED01FC0-D7C9-4472-A0BE-EF6888CD419B}"/>
              </a:ext>
            </a:extLst>
          </p:cNvPr>
          <p:cNvSpPr txBox="1"/>
          <p:nvPr/>
        </p:nvSpPr>
        <p:spPr>
          <a:xfrm>
            <a:off x="1847088" y="1069848"/>
            <a:ext cx="6999218" cy="830997"/>
          </a:xfrm>
          <a:prstGeom prst="rect">
            <a:avLst/>
          </a:prstGeom>
          <a:noFill/>
        </p:spPr>
        <p:txBody>
          <a:bodyPr wrap="square" rtlCol="0">
            <a:spAutoFit/>
          </a:bodyPr>
          <a:lstStyle/>
          <a:p>
            <a:pPr algn="ctr"/>
            <a:r>
              <a:rPr lang="en-US" sz="2400" b="1" dirty="0">
                <a:solidFill>
                  <a:schemeClr val="bg1"/>
                </a:solidFill>
                <a:latin typeface="Century Gothic" panose="020B0502020202020204" pitchFamily="34" charset="0"/>
                <a:ea typeface="DengXian" panose="02010600030101010101" pitchFamily="2" charset="-122"/>
                <a:cs typeface="Times New Roman" panose="02020603050405020304" pitchFamily="18" charset="0"/>
              </a:rPr>
              <a:t>President’s Climate </a:t>
            </a:r>
          </a:p>
          <a:p>
            <a:pPr algn="ctr"/>
            <a:r>
              <a:rPr lang="en-US" sz="2400" b="1" dirty="0">
                <a:solidFill>
                  <a:schemeClr val="bg1"/>
                </a:solidFill>
                <a:latin typeface="Century Gothic" panose="020B0502020202020204" pitchFamily="34" charset="0"/>
                <a:ea typeface="DengXian" panose="02010600030101010101" pitchFamily="2" charset="-122"/>
                <a:cs typeface="Times New Roman" panose="02020603050405020304" pitchFamily="18" charset="0"/>
              </a:rPr>
              <a:t>Leadership Commitment</a:t>
            </a:r>
          </a:p>
        </p:txBody>
      </p:sp>
      <p:sp>
        <p:nvSpPr>
          <p:cNvPr id="2" name="TextBox 1">
            <a:extLst>
              <a:ext uri="{FF2B5EF4-FFF2-40B4-BE49-F238E27FC236}">
                <a16:creationId xmlns:a16="http://schemas.microsoft.com/office/drawing/2014/main" id="{7B7171E9-7BFF-4909-B386-DBDABCFEDC52}"/>
              </a:ext>
            </a:extLst>
          </p:cNvPr>
          <p:cNvSpPr txBox="1"/>
          <p:nvPr/>
        </p:nvSpPr>
        <p:spPr>
          <a:xfrm>
            <a:off x="2039287" y="2274838"/>
            <a:ext cx="6076950" cy="2585323"/>
          </a:xfrm>
          <a:prstGeom prst="rect">
            <a:avLst/>
          </a:prstGeom>
          <a:noFill/>
        </p:spPr>
        <p:txBody>
          <a:bodyPr wrap="square" rtlCol="0">
            <a:spAutoFit/>
          </a:bodyPr>
          <a:lstStyle/>
          <a:p>
            <a:r>
              <a:rPr lang="en-US" b="1" dirty="0">
                <a:solidFill>
                  <a:schemeClr val="bg1"/>
                </a:solidFill>
                <a:latin typeface="Century Gothic" panose="020B0502020202020204" pitchFamily="34" charset="0"/>
              </a:rPr>
              <a:t>Peer Institution Data </a:t>
            </a:r>
            <a:r>
              <a:rPr lang="en-US" dirty="0">
                <a:solidFill>
                  <a:schemeClr val="bg1"/>
                </a:solidFill>
                <a:latin typeface="Century Gothic" panose="020B0502020202020204" pitchFamily="34" charset="0"/>
              </a:rPr>
              <a:t> </a:t>
            </a:r>
          </a:p>
          <a:p>
            <a:pPr marL="285750" indent="-285750">
              <a:buFont typeface="Arial" panose="020B0604020202020204" pitchFamily="34" charset="0"/>
              <a:buChar char="•"/>
            </a:pPr>
            <a:r>
              <a:rPr lang="en-US" dirty="0">
                <a:solidFill>
                  <a:schemeClr val="bg1"/>
                </a:solidFill>
                <a:latin typeface="Century Gothic" panose="020B0502020202020204" pitchFamily="34" charset="0"/>
              </a:rPr>
              <a:t>Not yet available</a:t>
            </a:r>
          </a:p>
          <a:p>
            <a:endParaRPr lang="en-US" b="1" dirty="0">
              <a:solidFill>
                <a:schemeClr val="bg1"/>
              </a:solidFill>
              <a:latin typeface="Century Gothic" panose="020B0502020202020204" pitchFamily="34" charset="0"/>
            </a:endParaRPr>
          </a:p>
          <a:p>
            <a:r>
              <a:rPr lang="en-US" b="1" dirty="0">
                <a:solidFill>
                  <a:schemeClr val="bg1"/>
                </a:solidFill>
                <a:latin typeface="Century Gothic" panose="020B0502020202020204" pitchFamily="34" charset="0"/>
              </a:rPr>
              <a:t>Observations</a:t>
            </a:r>
            <a:r>
              <a:rPr lang="en-US" dirty="0">
                <a:solidFill>
                  <a:schemeClr val="bg1"/>
                </a:solidFill>
                <a:latin typeface="Century Gothic" panose="020B0502020202020204" pitchFamily="34" charset="0"/>
              </a:rPr>
              <a:t> </a:t>
            </a:r>
          </a:p>
          <a:p>
            <a:pPr marL="285750" indent="-285750">
              <a:buFont typeface="Arial" panose="020B0604020202020204" pitchFamily="34" charset="0"/>
              <a:buChar char="•"/>
            </a:pPr>
            <a:r>
              <a:rPr lang="en-US" dirty="0">
                <a:solidFill>
                  <a:schemeClr val="bg1"/>
                </a:solidFill>
                <a:latin typeface="Century Gothic" panose="020B0502020202020204" pitchFamily="34" charset="0"/>
                <a:ea typeface="DengXian" panose="02010600030101010101" pitchFamily="2" charset="-122"/>
              </a:rPr>
              <a:t>Upgrading boiler and AC units</a:t>
            </a:r>
          </a:p>
          <a:p>
            <a:pPr marL="285750" indent="-285750">
              <a:buFont typeface="Arial" panose="020B0604020202020204" pitchFamily="34" charset="0"/>
              <a:buChar char="•"/>
            </a:pPr>
            <a:r>
              <a:rPr lang="en-US" sz="1800" dirty="0">
                <a:solidFill>
                  <a:schemeClr val="bg1"/>
                </a:solidFill>
                <a:effectLst/>
                <a:latin typeface="Century Gothic" panose="020B0502020202020204" pitchFamily="34" charset="0"/>
                <a:ea typeface="DengXian" panose="02010600030101010101" pitchFamily="2" charset="-122"/>
              </a:rPr>
              <a:t>Improved resource mix by Pacific </a:t>
            </a:r>
            <a:r>
              <a:rPr lang="en-US" dirty="0">
                <a:solidFill>
                  <a:schemeClr val="bg1"/>
                </a:solidFill>
                <a:latin typeface="Century Gothic" panose="020B0502020202020204" pitchFamily="34" charset="0"/>
                <a:ea typeface="DengXian" panose="02010600030101010101" pitchFamily="2" charset="-122"/>
              </a:rPr>
              <a:t>P</a:t>
            </a:r>
            <a:r>
              <a:rPr lang="en-US" sz="1800" dirty="0">
                <a:solidFill>
                  <a:schemeClr val="bg1"/>
                </a:solidFill>
                <a:effectLst/>
                <a:latin typeface="Century Gothic" panose="020B0502020202020204" pitchFamily="34" charset="0"/>
                <a:ea typeface="DengXian" panose="02010600030101010101" pitchFamily="2" charset="-122"/>
              </a:rPr>
              <a:t>ower</a:t>
            </a:r>
            <a:endParaRPr lang="en-US" dirty="0">
              <a:solidFill>
                <a:schemeClr val="bg1"/>
              </a:solidFill>
              <a:latin typeface="Century Gothic" panose="020B0502020202020204" pitchFamily="34" charset="0"/>
              <a:ea typeface="DengXian" panose="02010600030101010101" pitchFamily="2" charset="-122"/>
            </a:endParaRPr>
          </a:p>
          <a:p>
            <a:pPr marL="285750" indent="-285750">
              <a:buFont typeface="Arial" panose="020B0604020202020204" pitchFamily="34" charset="0"/>
              <a:buChar char="•"/>
            </a:pPr>
            <a:r>
              <a:rPr lang="en-US" dirty="0">
                <a:solidFill>
                  <a:schemeClr val="bg1"/>
                </a:solidFill>
                <a:latin typeface="Century Gothic" panose="020B0502020202020204" pitchFamily="34" charset="0"/>
                <a:ea typeface="Calibri" panose="020F0502020204030204" pitchFamily="34" charset="0"/>
                <a:cs typeface="Times New Roman" panose="02020603050405020304" pitchFamily="18" charset="0"/>
              </a:rPr>
              <a:t>Energy Trust of Oregon’s strategic energy management program</a:t>
            </a:r>
            <a:endParaRPr lang="en-US" dirty="0">
              <a:solidFill>
                <a:schemeClr val="bg1"/>
              </a:solidFill>
              <a:latin typeface="Century Gothic" panose="020B0502020202020204" pitchFamily="34" charset="0"/>
              <a:ea typeface="DengXian" panose="02010600030101010101" pitchFamily="2" charset="-122"/>
            </a:endParaRPr>
          </a:p>
          <a:p>
            <a:pPr marL="285750" indent="-285750">
              <a:buFont typeface="Arial" panose="020B0604020202020204" pitchFamily="34" charset="0"/>
              <a:buChar char="•"/>
            </a:pPr>
            <a:endParaRPr lang="en-US" dirty="0">
              <a:solidFill>
                <a:srgbClr val="000000"/>
              </a:solidFill>
              <a:latin typeface="Century Gothic" panose="020B0502020202020204" pitchFamily="34" charset="0"/>
              <a:ea typeface="DengXian" panose="02010600030101010101" pitchFamily="2" charset="-122"/>
            </a:endParaRPr>
          </a:p>
        </p:txBody>
      </p:sp>
    </p:spTree>
    <p:custDataLst>
      <p:tags r:id="rId1"/>
    </p:custDataLst>
    <p:extLst>
      <p:ext uri="{BB962C8B-B14F-4D97-AF65-F5344CB8AC3E}">
        <p14:creationId xmlns:p14="http://schemas.microsoft.com/office/powerpoint/2010/main" val="33769972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2">
                                            <p:txEl>
                                              <p:pRg st="1" end="1"/>
                                            </p:txEl>
                                          </p:spTgt>
                                        </p:tgtEl>
                                        <p:attrNameLst>
                                          <p:attrName>style.visibility</p:attrName>
                                        </p:attrNameLst>
                                      </p:cBhvr>
                                      <p:to>
                                        <p:strVal val="visible"/>
                                      </p:to>
                                    </p:set>
                                    <p:animEffect transition="in" filter="fade">
                                      <p:cBhvr>
                                        <p:cTn id="10" dur="500"/>
                                        <p:tgtEl>
                                          <p:spTgt spid="2">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animEffect transition="in" filter="fade">
                                      <p:cBhvr>
                                        <p:cTn id="15" dur="500"/>
                                        <p:tgtEl>
                                          <p:spTgt spid="2">
                                            <p:txEl>
                                              <p:pRg st="3" end="3"/>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2">
                                            <p:txEl>
                                              <p:pRg st="5" end="5"/>
                                            </p:txEl>
                                          </p:spTgt>
                                        </p:tgtEl>
                                        <p:attrNameLst>
                                          <p:attrName>style.visibility</p:attrName>
                                        </p:attrNameLst>
                                      </p:cBhvr>
                                      <p:to>
                                        <p:strVal val="visible"/>
                                      </p:to>
                                    </p:set>
                                    <p:animEffect transition="in" filter="fade">
                                      <p:cBhvr>
                                        <p:cTn id="18" dur="500"/>
                                        <p:tgtEl>
                                          <p:spTgt spid="2">
                                            <p:txEl>
                                              <p:pRg st="5" end="5"/>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2">
                                            <p:txEl>
                                              <p:pRg st="4" end="4"/>
                                            </p:txEl>
                                          </p:spTgt>
                                        </p:tgtEl>
                                        <p:attrNameLst>
                                          <p:attrName>style.visibility</p:attrName>
                                        </p:attrNameLst>
                                      </p:cBhvr>
                                      <p:to>
                                        <p:strVal val="visible"/>
                                      </p:to>
                                    </p:set>
                                    <p:animEffect transition="in" filter="fade">
                                      <p:cBhvr>
                                        <p:cTn id="21" dur="500"/>
                                        <p:tgtEl>
                                          <p:spTgt spid="2">
                                            <p:txEl>
                                              <p:pRg st="4" end="4"/>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2">
                                            <p:txEl>
                                              <p:pRg st="6" end="6"/>
                                            </p:txEl>
                                          </p:spTgt>
                                        </p:tgtEl>
                                        <p:attrNameLst>
                                          <p:attrName>style.visibility</p:attrName>
                                        </p:attrNameLst>
                                      </p:cBhvr>
                                      <p:to>
                                        <p:strVal val="visible"/>
                                      </p:to>
                                    </p:set>
                                    <p:animEffect transition="in" filter="fade">
                                      <p:cBhvr>
                                        <p:cTn id="24" dur="5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94FC12C-0847-4F32-A054-FCEDE6157B30}"/>
              </a:ext>
            </a:extLst>
          </p:cNvPr>
          <p:cNvSpPr/>
          <p:nvPr/>
        </p:nvSpPr>
        <p:spPr>
          <a:xfrm>
            <a:off x="0" y="0"/>
            <a:ext cx="1564477" cy="6858000"/>
          </a:xfrm>
          <a:prstGeom prst="rect">
            <a:avLst/>
          </a:prstGeom>
          <a:solidFill>
            <a:srgbClr val="C9E2E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D7E9F1"/>
              </a:solidFill>
            </a:endParaRPr>
          </a:p>
        </p:txBody>
      </p:sp>
      <p:sp>
        <p:nvSpPr>
          <p:cNvPr id="4" name="Rectangle 3">
            <a:extLst>
              <a:ext uri="{FF2B5EF4-FFF2-40B4-BE49-F238E27FC236}">
                <a16:creationId xmlns:a16="http://schemas.microsoft.com/office/drawing/2014/main" id="{1AA970F3-24F2-4EA2-8BFE-1CF58C1FB340}"/>
              </a:ext>
            </a:extLst>
          </p:cNvPr>
          <p:cNvSpPr/>
          <p:nvPr/>
        </p:nvSpPr>
        <p:spPr>
          <a:xfrm>
            <a:off x="1564478" y="0"/>
            <a:ext cx="7579522" cy="6858000"/>
          </a:xfrm>
          <a:prstGeom prst="rect">
            <a:avLst/>
          </a:prstGeom>
          <a:solidFill>
            <a:srgbClr val="2C698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A40ABDAE-4275-4A74-8F56-864466B88B2A}"/>
              </a:ext>
            </a:extLst>
          </p:cNvPr>
          <p:cNvSpPr txBox="1"/>
          <p:nvPr/>
        </p:nvSpPr>
        <p:spPr>
          <a:xfrm rot="16200000">
            <a:off x="-2404231" y="2705725"/>
            <a:ext cx="6858001" cy="1446550"/>
          </a:xfrm>
          <a:prstGeom prst="rect">
            <a:avLst/>
          </a:prstGeom>
          <a:noFill/>
        </p:spPr>
        <p:txBody>
          <a:bodyPr wrap="square" rtlCol="0">
            <a:spAutoFit/>
          </a:bodyPr>
          <a:lstStyle/>
          <a:p>
            <a:pPr algn="ctr"/>
            <a:r>
              <a:rPr lang="en-US" sz="4400" b="1" dirty="0">
                <a:solidFill>
                  <a:srgbClr val="2C6983"/>
                </a:solidFill>
                <a:latin typeface="Century Gothic" panose="020B0502020202020204" pitchFamily="34" charset="0"/>
              </a:rPr>
              <a:t>COLLEGE</a:t>
            </a:r>
          </a:p>
          <a:p>
            <a:pPr algn="ctr"/>
            <a:r>
              <a:rPr lang="en-US" sz="4400" b="1" dirty="0">
                <a:solidFill>
                  <a:srgbClr val="2C6983"/>
                </a:solidFill>
                <a:latin typeface="Century Gothic" panose="020B0502020202020204" pitchFamily="34" charset="0"/>
              </a:rPr>
              <a:t>SUSTAINABILITY</a:t>
            </a:r>
          </a:p>
        </p:txBody>
      </p:sp>
      <p:sp>
        <p:nvSpPr>
          <p:cNvPr id="9" name="TextBox 8">
            <a:extLst>
              <a:ext uri="{FF2B5EF4-FFF2-40B4-BE49-F238E27FC236}">
                <a16:creationId xmlns:a16="http://schemas.microsoft.com/office/drawing/2014/main" id="{6ED01FC0-D7C9-4472-A0BE-EF6888CD419B}"/>
              </a:ext>
            </a:extLst>
          </p:cNvPr>
          <p:cNvSpPr txBox="1"/>
          <p:nvPr/>
        </p:nvSpPr>
        <p:spPr>
          <a:xfrm>
            <a:off x="1847088" y="1069848"/>
            <a:ext cx="6999218" cy="461665"/>
          </a:xfrm>
          <a:prstGeom prst="rect">
            <a:avLst/>
          </a:prstGeom>
          <a:noFill/>
        </p:spPr>
        <p:txBody>
          <a:bodyPr wrap="square" rtlCol="0">
            <a:spAutoFit/>
          </a:bodyPr>
          <a:lstStyle/>
          <a:p>
            <a:pPr algn="ctr"/>
            <a:r>
              <a:rPr lang="en-US" sz="2400" b="1" dirty="0">
                <a:solidFill>
                  <a:schemeClr val="bg1"/>
                </a:solidFill>
                <a:latin typeface="Century Gothic" panose="020B0502020202020204" pitchFamily="34" charset="0"/>
                <a:ea typeface="DengXian" panose="02010600030101010101" pitchFamily="2" charset="-122"/>
                <a:cs typeface="Times New Roman" panose="02020603050405020304" pitchFamily="18" charset="0"/>
              </a:rPr>
              <a:t>Employee Turnover</a:t>
            </a:r>
          </a:p>
        </p:txBody>
      </p:sp>
      <p:sp>
        <p:nvSpPr>
          <p:cNvPr id="7" name="TextBox 6">
            <a:extLst>
              <a:ext uri="{FF2B5EF4-FFF2-40B4-BE49-F238E27FC236}">
                <a16:creationId xmlns:a16="http://schemas.microsoft.com/office/drawing/2014/main" id="{85857E6E-AC2D-4804-ABE4-763C73A6F022}"/>
              </a:ext>
            </a:extLst>
          </p:cNvPr>
          <p:cNvSpPr txBox="1"/>
          <p:nvPr/>
        </p:nvSpPr>
        <p:spPr>
          <a:xfrm>
            <a:off x="3623998" y="4885157"/>
            <a:ext cx="3448050" cy="371475"/>
          </a:xfrm>
          <a:prstGeom prst="rect">
            <a:avLst/>
          </a:prstGeom>
          <a:noFill/>
        </p:spPr>
        <p:txBody>
          <a:bodyPr wrap="square" rtlCol="0">
            <a:spAutoFit/>
          </a:bodyPr>
          <a:lstStyle/>
          <a:p>
            <a:pPr algn="ctr"/>
            <a:r>
              <a:rPr lang="en-US" b="1" dirty="0">
                <a:solidFill>
                  <a:schemeClr val="bg1"/>
                </a:solidFill>
                <a:latin typeface="Century Gothic" panose="020B0502020202020204" pitchFamily="34" charset="0"/>
              </a:rPr>
              <a:t>Target</a:t>
            </a:r>
          </a:p>
        </p:txBody>
      </p:sp>
      <p:graphicFrame>
        <p:nvGraphicFramePr>
          <p:cNvPr id="10" name="Table 9">
            <a:extLst>
              <a:ext uri="{FF2B5EF4-FFF2-40B4-BE49-F238E27FC236}">
                <a16:creationId xmlns:a16="http://schemas.microsoft.com/office/drawing/2014/main" id="{4E54421C-6902-4ECD-B487-23F4679809B8}"/>
              </a:ext>
            </a:extLst>
          </p:cNvPr>
          <p:cNvGraphicFramePr>
            <a:graphicFrameLocks noGrp="1"/>
          </p:cNvGraphicFramePr>
          <p:nvPr>
            <p:extLst>
              <p:ext uri="{D42A27DB-BD31-4B8C-83A1-F6EECF244321}">
                <p14:modId xmlns:p14="http://schemas.microsoft.com/office/powerpoint/2010/main" val="3860394167"/>
              </p:ext>
            </p:extLst>
          </p:nvPr>
        </p:nvGraphicFramePr>
        <p:xfrm>
          <a:off x="2477397" y="5369052"/>
          <a:ext cx="5937250" cy="731520"/>
        </p:xfrm>
        <a:graphic>
          <a:graphicData uri="http://schemas.openxmlformats.org/drawingml/2006/table">
            <a:tbl>
              <a:tblPr firstRow="1" firstCol="1" bandRow="1">
                <a:tableStyleId>{5C22544A-7EE6-4342-B048-85BDC9FD1C3A}</a:tableStyleId>
              </a:tblPr>
              <a:tblGrid>
                <a:gridCol w="1025525">
                  <a:extLst>
                    <a:ext uri="{9D8B030D-6E8A-4147-A177-3AD203B41FA5}">
                      <a16:colId xmlns:a16="http://schemas.microsoft.com/office/drawing/2014/main" val="3987587265"/>
                    </a:ext>
                  </a:extLst>
                </a:gridCol>
                <a:gridCol w="1322705">
                  <a:extLst>
                    <a:ext uri="{9D8B030D-6E8A-4147-A177-3AD203B41FA5}">
                      <a16:colId xmlns:a16="http://schemas.microsoft.com/office/drawing/2014/main" val="1316560127"/>
                    </a:ext>
                  </a:extLst>
                </a:gridCol>
                <a:gridCol w="1322705">
                  <a:extLst>
                    <a:ext uri="{9D8B030D-6E8A-4147-A177-3AD203B41FA5}">
                      <a16:colId xmlns:a16="http://schemas.microsoft.com/office/drawing/2014/main" val="1092282989"/>
                    </a:ext>
                  </a:extLst>
                </a:gridCol>
                <a:gridCol w="1126490">
                  <a:extLst>
                    <a:ext uri="{9D8B030D-6E8A-4147-A177-3AD203B41FA5}">
                      <a16:colId xmlns:a16="http://schemas.microsoft.com/office/drawing/2014/main" val="2748248467"/>
                    </a:ext>
                  </a:extLst>
                </a:gridCol>
                <a:gridCol w="1139825">
                  <a:extLst>
                    <a:ext uri="{9D8B030D-6E8A-4147-A177-3AD203B41FA5}">
                      <a16:colId xmlns:a16="http://schemas.microsoft.com/office/drawing/2014/main" val="3235901409"/>
                    </a:ext>
                  </a:extLst>
                </a:gridCol>
              </a:tblGrid>
              <a:tr h="0">
                <a:tc>
                  <a:txBody>
                    <a:bodyPr/>
                    <a:lstStyle/>
                    <a:p>
                      <a:pPr marL="0" marR="0">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9525" cap="flat" cmpd="sng" algn="ctr">
                      <a:solidFill>
                        <a:schemeClr val="bg1">
                          <a:lumMod val="65000"/>
                        </a:schemeClr>
                      </a:solidFill>
                      <a:prstDash val="solid"/>
                      <a:round/>
                      <a:headEnd type="none" w="med" len="med"/>
                      <a:tailEnd type="none" w="med" len="med"/>
                    </a:lnL>
                    <a:lnR w="9525" cap="flat" cmpd="sng" algn="ctr">
                      <a:solidFill>
                        <a:schemeClr val="bg1">
                          <a:lumMod val="65000"/>
                        </a:schemeClr>
                      </a:solidFill>
                      <a:prstDash val="solid"/>
                      <a:round/>
                      <a:headEnd type="none" w="med" len="med"/>
                      <a:tailEnd type="none" w="med" len="med"/>
                    </a:lnR>
                    <a:lnT w="9525" cap="flat" cmpd="sng" algn="ctr">
                      <a:solidFill>
                        <a:schemeClr val="bg1">
                          <a:lumMod val="65000"/>
                        </a:schemeClr>
                      </a:solidFill>
                      <a:prstDash val="solid"/>
                      <a:round/>
                      <a:headEnd type="none" w="med" len="med"/>
                      <a:tailEnd type="none" w="med" len="med"/>
                    </a:lnT>
                    <a:lnB w="952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2C6983"/>
                    </a:solidFill>
                  </a:tcPr>
                </a:tc>
                <a:tc>
                  <a:txBody>
                    <a:bodyPr/>
                    <a:lstStyle/>
                    <a:p>
                      <a:pPr marL="0" marR="0" algn="ctr">
                        <a:spcBef>
                          <a:spcPts val="0"/>
                        </a:spcBef>
                        <a:spcAft>
                          <a:spcPts val="0"/>
                        </a:spcAft>
                      </a:pPr>
                      <a:r>
                        <a:rPr lang="en-US" sz="1200" dirty="0">
                          <a:effectLst/>
                          <a:latin typeface="Century Gothic" panose="020B0502020202020204" pitchFamily="34" charset="0"/>
                        </a:rPr>
                        <a:t>2023-24</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9525" cap="flat" cmpd="sng" algn="ctr">
                      <a:solidFill>
                        <a:schemeClr val="bg1">
                          <a:lumMod val="65000"/>
                        </a:schemeClr>
                      </a:solidFill>
                      <a:prstDash val="solid"/>
                      <a:round/>
                      <a:headEnd type="none" w="med" len="med"/>
                      <a:tailEnd type="none" w="med" len="med"/>
                    </a:lnL>
                    <a:lnR w="9525" cap="flat" cmpd="sng" algn="ctr">
                      <a:solidFill>
                        <a:schemeClr val="bg1">
                          <a:lumMod val="65000"/>
                        </a:schemeClr>
                      </a:solidFill>
                      <a:prstDash val="solid"/>
                      <a:round/>
                      <a:headEnd type="none" w="med" len="med"/>
                      <a:tailEnd type="none" w="med" len="med"/>
                    </a:lnR>
                    <a:lnT w="9525" cap="flat" cmpd="sng" algn="ctr">
                      <a:solidFill>
                        <a:schemeClr val="bg1">
                          <a:lumMod val="65000"/>
                        </a:schemeClr>
                      </a:solidFill>
                      <a:prstDash val="solid"/>
                      <a:round/>
                      <a:headEnd type="none" w="med" len="med"/>
                      <a:tailEnd type="none" w="med" len="med"/>
                    </a:lnT>
                    <a:lnB w="952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2C6983"/>
                    </a:solidFill>
                  </a:tcPr>
                </a:tc>
                <a:tc>
                  <a:txBody>
                    <a:bodyPr/>
                    <a:lstStyle/>
                    <a:p>
                      <a:pPr marL="0" marR="0" algn="ctr">
                        <a:spcBef>
                          <a:spcPts val="0"/>
                        </a:spcBef>
                        <a:spcAft>
                          <a:spcPts val="0"/>
                        </a:spcAft>
                      </a:pPr>
                      <a:r>
                        <a:rPr lang="en-US" sz="1200" dirty="0">
                          <a:effectLst/>
                          <a:latin typeface="Century Gothic" panose="020B0502020202020204" pitchFamily="34" charset="0"/>
                        </a:rPr>
                        <a:t>2024-25</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9525" cap="flat" cmpd="sng" algn="ctr">
                      <a:solidFill>
                        <a:schemeClr val="bg1">
                          <a:lumMod val="65000"/>
                        </a:schemeClr>
                      </a:solidFill>
                      <a:prstDash val="solid"/>
                      <a:round/>
                      <a:headEnd type="none" w="med" len="med"/>
                      <a:tailEnd type="none" w="med" len="med"/>
                    </a:lnL>
                    <a:lnR w="9525" cap="flat" cmpd="sng" algn="ctr">
                      <a:solidFill>
                        <a:schemeClr val="bg1">
                          <a:lumMod val="65000"/>
                        </a:schemeClr>
                      </a:solidFill>
                      <a:prstDash val="solid"/>
                      <a:round/>
                      <a:headEnd type="none" w="med" len="med"/>
                      <a:tailEnd type="none" w="med" len="med"/>
                    </a:lnR>
                    <a:lnT w="9525" cap="flat" cmpd="sng" algn="ctr">
                      <a:solidFill>
                        <a:schemeClr val="bg1">
                          <a:lumMod val="65000"/>
                        </a:schemeClr>
                      </a:solidFill>
                      <a:prstDash val="solid"/>
                      <a:round/>
                      <a:headEnd type="none" w="med" len="med"/>
                      <a:tailEnd type="none" w="med" len="med"/>
                    </a:lnT>
                    <a:lnB w="952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2C6983"/>
                    </a:solidFill>
                  </a:tcPr>
                </a:tc>
                <a:tc>
                  <a:txBody>
                    <a:bodyPr/>
                    <a:lstStyle/>
                    <a:p>
                      <a:pPr marL="0" marR="0" algn="ctr">
                        <a:spcBef>
                          <a:spcPts val="0"/>
                        </a:spcBef>
                        <a:spcAft>
                          <a:spcPts val="0"/>
                        </a:spcAft>
                      </a:pPr>
                      <a:r>
                        <a:rPr lang="en-US" sz="1200" dirty="0">
                          <a:effectLst/>
                          <a:latin typeface="Century Gothic" panose="020B0502020202020204" pitchFamily="34" charset="0"/>
                        </a:rPr>
                        <a:t>2025-26</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9525" cap="flat" cmpd="sng" algn="ctr">
                      <a:solidFill>
                        <a:schemeClr val="bg1">
                          <a:lumMod val="65000"/>
                        </a:schemeClr>
                      </a:solidFill>
                      <a:prstDash val="solid"/>
                      <a:round/>
                      <a:headEnd type="none" w="med" len="med"/>
                      <a:tailEnd type="none" w="med" len="med"/>
                    </a:lnL>
                    <a:lnR w="9525" cap="flat" cmpd="sng" algn="ctr">
                      <a:solidFill>
                        <a:schemeClr val="bg1">
                          <a:lumMod val="65000"/>
                        </a:schemeClr>
                      </a:solidFill>
                      <a:prstDash val="solid"/>
                      <a:round/>
                      <a:headEnd type="none" w="med" len="med"/>
                      <a:tailEnd type="none" w="med" len="med"/>
                    </a:lnR>
                    <a:lnT w="9525" cap="flat" cmpd="sng" algn="ctr">
                      <a:solidFill>
                        <a:schemeClr val="bg1">
                          <a:lumMod val="65000"/>
                        </a:schemeClr>
                      </a:solidFill>
                      <a:prstDash val="solid"/>
                      <a:round/>
                      <a:headEnd type="none" w="med" len="med"/>
                      <a:tailEnd type="none" w="med" len="med"/>
                    </a:lnT>
                    <a:lnB w="952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2C6983"/>
                    </a:solidFill>
                  </a:tcPr>
                </a:tc>
                <a:tc>
                  <a:txBody>
                    <a:bodyPr/>
                    <a:lstStyle/>
                    <a:p>
                      <a:pPr marL="0" marR="0" algn="ctr">
                        <a:spcBef>
                          <a:spcPts val="0"/>
                        </a:spcBef>
                        <a:spcAft>
                          <a:spcPts val="0"/>
                        </a:spcAft>
                      </a:pPr>
                      <a:r>
                        <a:rPr lang="en-US" sz="1200" dirty="0">
                          <a:effectLst/>
                          <a:latin typeface="Century Gothic" panose="020B0502020202020204" pitchFamily="34" charset="0"/>
                        </a:rPr>
                        <a:t>2026-27</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9525" cap="flat" cmpd="sng" algn="ctr">
                      <a:solidFill>
                        <a:schemeClr val="bg1">
                          <a:lumMod val="65000"/>
                        </a:schemeClr>
                      </a:solidFill>
                      <a:prstDash val="solid"/>
                      <a:round/>
                      <a:headEnd type="none" w="med" len="med"/>
                      <a:tailEnd type="none" w="med" len="med"/>
                    </a:lnL>
                    <a:lnR w="9525" cap="flat" cmpd="sng" algn="ctr">
                      <a:solidFill>
                        <a:schemeClr val="bg1">
                          <a:lumMod val="65000"/>
                        </a:schemeClr>
                      </a:solidFill>
                      <a:prstDash val="solid"/>
                      <a:round/>
                      <a:headEnd type="none" w="med" len="med"/>
                      <a:tailEnd type="none" w="med" len="med"/>
                    </a:lnR>
                    <a:lnT w="9525" cap="flat" cmpd="sng" algn="ctr">
                      <a:solidFill>
                        <a:schemeClr val="bg1">
                          <a:lumMod val="65000"/>
                        </a:schemeClr>
                      </a:solidFill>
                      <a:prstDash val="solid"/>
                      <a:round/>
                      <a:headEnd type="none" w="med" len="med"/>
                      <a:tailEnd type="none" w="med" len="med"/>
                    </a:lnT>
                    <a:lnB w="952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2C6983"/>
                    </a:solidFill>
                  </a:tcPr>
                </a:tc>
                <a:extLst>
                  <a:ext uri="{0D108BD9-81ED-4DB2-BD59-A6C34878D82A}">
                    <a16:rowId xmlns:a16="http://schemas.microsoft.com/office/drawing/2014/main" val="718551426"/>
                  </a:ext>
                </a:extLst>
              </a:tr>
              <a:tr h="0">
                <a:tc>
                  <a:txBody>
                    <a:bodyPr/>
                    <a:lstStyle/>
                    <a:p>
                      <a:pPr marL="0" marR="0">
                        <a:spcBef>
                          <a:spcPts val="0"/>
                        </a:spcBef>
                        <a:spcAft>
                          <a:spcPts val="0"/>
                        </a:spcAft>
                      </a:pPr>
                      <a:r>
                        <a:rPr lang="en-US" sz="1200" dirty="0">
                          <a:effectLst/>
                          <a:latin typeface="Century Gothic" panose="020B0502020202020204" pitchFamily="34" charset="0"/>
                        </a:rPr>
                        <a:t>Met</a:t>
                      </a:r>
                    </a:p>
                  </a:txBody>
                  <a:tcPr marL="68580" marR="68580" marT="0" marB="0">
                    <a:lnL w="9525" cap="flat" cmpd="sng" algn="ctr">
                      <a:solidFill>
                        <a:schemeClr val="bg1">
                          <a:lumMod val="65000"/>
                        </a:schemeClr>
                      </a:solidFill>
                      <a:prstDash val="solid"/>
                      <a:round/>
                      <a:headEnd type="none" w="med" len="med"/>
                      <a:tailEnd type="none" w="med" len="med"/>
                    </a:lnL>
                    <a:lnR w="9525" cap="flat" cmpd="sng" algn="ctr">
                      <a:solidFill>
                        <a:schemeClr val="bg1">
                          <a:lumMod val="65000"/>
                        </a:schemeClr>
                      </a:solidFill>
                      <a:prstDash val="solid"/>
                      <a:round/>
                      <a:headEnd type="none" w="med" len="med"/>
                      <a:tailEnd type="none" w="med" len="med"/>
                    </a:lnR>
                    <a:lnT w="9525" cap="flat" cmpd="sng" algn="ctr">
                      <a:solidFill>
                        <a:schemeClr val="bg1">
                          <a:lumMod val="65000"/>
                        </a:schemeClr>
                      </a:solidFill>
                      <a:prstDash val="solid"/>
                      <a:round/>
                      <a:headEnd type="none" w="med" len="med"/>
                      <a:tailEnd type="none" w="med" len="med"/>
                    </a:lnT>
                    <a:lnB w="952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2C6983"/>
                    </a:solidFill>
                  </a:tcPr>
                </a:tc>
                <a:tc>
                  <a:txBody>
                    <a:bodyPr/>
                    <a:lstStyle/>
                    <a:p>
                      <a:pPr marL="0" marR="0" algn="ctr">
                        <a:spcBef>
                          <a:spcPts val="0"/>
                        </a:spcBef>
                        <a:spcAft>
                          <a:spcPts val="0"/>
                        </a:spcAft>
                      </a:pPr>
                      <a:r>
                        <a:rPr lang="en-US" sz="1200" dirty="0">
                          <a:effectLst/>
                          <a:latin typeface="Century Gothic" panose="020B0502020202020204" pitchFamily="34" charset="0"/>
                        </a:rPr>
                        <a:t>14% or less</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9525" cap="flat" cmpd="sng" algn="ctr">
                      <a:solidFill>
                        <a:schemeClr val="bg1">
                          <a:lumMod val="65000"/>
                        </a:schemeClr>
                      </a:solidFill>
                      <a:prstDash val="solid"/>
                      <a:round/>
                      <a:headEnd type="none" w="med" len="med"/>
                      <a:tailEnd type="none" w="med" len="med"/>
                    </a:lnL>
                    <a:lnR w="9525" cap="flat" cmpd="sng" algn="ctr">
                      <a:solidFill>
                        <a:schemeClr val="bg1">
                          <a:lumMod val="65000"/>
                        </a:schemeClr>
                      </a:solidFill>
                      <a:prstDash val="solid"/>
                      <a:round/>
                      <a:headEnd type="none" w="med" len="med"/>
                      <a:tailEnd type="none" w="med" len="med"/>
                    </a:lnR>
                    <a:lnT w="9525" cap="flat" cmpd="sng" algn="ctr">
                      <a:solidFill>
                        <a:schemeClr val="bg1">
                          <a:lumMod val="65000"/>
                        </a:schemeClr>
                      </a:solidFill>
                      <a:prstDash val="solid"/>
                      <a:round/>
                      <a:headEnd type="none" w="med" len="med"/>
                      <a:tailEnd type="none" w="med" len="med"/>
                    </a:lnT>
                    <a:lnB w="952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tc>
                  <a:txBody>
                    <a:bodyPr/>
                    <a:lstStyle/>
                    <a:p>
                      <a:pPr marL="0" marR="0" algn="ctr">
                        <a:spcBef>
                          <a:spcPts val="0"/>
                        </a:spcBef>
                        <a:spcAft>
                          <a:spcPts val="0"/>
                        </a:spcAft>
                      </a:pPr>
                      <a:r>
                        <a:rPr lang="en-US" sz="1200" dirty="0">
                          <a:effectLst/>
                          <a:latin typeface="Century Gothic" panose="020B0502020202020204" pitchFamily="34" charset="0"/>
                        </a:rPr>
                        <a:t>14% or less</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9525" cap="flat" cmpd="sng" algn="ctr">
                      <a:solidFill>
                        <a:schemeClr val="bg1">
                          <a:lumMod val="65000"/>
                        </a:schemeClr>
                      </a:solidFill>
                      <a:prstDash val="solid"/>
                      <a:round/>
                      <a:headEnd type="none" w="med" len="med"/>
                      <a:tailEnd type="none" w="med" len="med"/>
                    </a:lnL>
                    <a:lnR w="9525" cap="flat" cmpd="sng" algn="ctr">
                      <a:solidFill>
                        <a:schemeClr val="bg1">
                          <a:lumMod val="65000"/>
                        </a:schemeClr>
                      </a:solidFill>
                      <a:prstDash val="solid"/>
                      <a:round/>
                      <a:headEnd type="none" w="med" len="med"/>
                      <a:tailEnd type="none" w="med" len="med"/>
                    </a:lnR>
                    <a:lnT w="9525" cap="flat" cmpd="sng" algn="ctr">
                      <a:solidFill>
                        <a:schemeClr val="bg1">
                          <a:lumMod val="65000"/>
                        </a:schemeClr>
                      </a:solidFill>
                      <a:prstDash val="solid"/>
                      <a:round/>
                      <a:headEnd type="none" w="med" len="med"/>
                      <a:tailEnd type="none" w="med" len="med"/>
                    </a:lnT>
                    <a:lnB w="952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tc>
                  <a:txBody>
                    <a:bodyPr/>
                    <a:lstStyle/>
                    <a:p>
                      <a:pPr marL="0" marR="0" algn="ctr">
                        <a:spcBef>
                          <a:spcPts val="0"/>
                        </a:spcBef>
                        <a:spcAft>
                          <a:spcPts val="0"/>
                        </a:spcAft>
                      </a:pPr>
                      <a:r>
                        <a:rPr lang="en-US" sz="1200" dirty="0">
                          <a:effectLst/>
                          <a:latin typeface="Century Gothic" panose="020B0502020202020204" pitchFamily="34" charset="0"/>
                        </a:rPr>
                        <a:t>13% or less</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9525" cap="flat" cmpd="sng" algn="ctr">
                      <a:solidFill>
                        <a:schemeClr val="bg1">
                          <a:lumMod val="65000"/>
                        </a:schemeClr>
                      </a:solidFill>
                      <a:prstDash val="solid"/>
                      <a:round/>
                      <a:headEnd type="none" w="med" len="med"/>
                      <a:tailEnd type="none" w="med" len="med"/>
                    </a:lnL>
                    <a:lnR w="9525" cap="flat" cmpd="sng" algn="ctr">
                      <a:solidFill>
                        <a:schemeClr val="bg1">
                          <a:lumMod val="65000"/>
                        </a:schemeClr>
                      </a:solidFill>
                      <a:prstDash val="solid"/>
                      <a:round/>
                      <a:headEnd type="none" w="med" len="med"/>
                      <a:tailEnd type="none" w="med" len="med"/>
                    </a:lnR>
                    <a:lnT w="9525" cap="flat" cmpd="sng" algn="ctr">
                      <a:solidFill>
                        <a:schemeClr val="bg1">
                          <a:lumMod val="65000"/>
                        </a:schemeClr>
                      </a:solidFill>
                      <a:prstDash val="solid"/>
                      <a:round/>
                      <a:headEnd type="none" w="med" len="med"/>
                      <a:tailEnd type="none" w="med" len="med"/>
                    </a:lnT>
                    <a:lnB w="952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tc>
                  <a:txBody>
                    <a:bodyPr/>
                    <a:lstStyle/>
                    <a:p>
                      <a:pPr marL="0" marR="0" algn="ctr">
                        <a:spcBef>
                          <a:spcPts val="0"/>
                        </a:spcBef>
                        <a:spcAft>
                          <a:spcPts val="0"/>
                        </a:spcAft>
                      </a:pPr>
                      <a:r>
                        <a:rPr lang="en-US" sz="1200">
                          <a:effectLst/>
                          <a:latin typeface="Century Gothic" panose="020B0502020202020204" pitchFamily="34" charset="0"/>
                        </a:rPr>
                        <a:t>12% or less</a:t>
                      </a:r>
                      <a:endParaRPr lang="en-US" sz="12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9525" cap="flat" cmpd="sng" algn="ctr">
                      <a:solidFill>
                        <a:schemeClr val="bg1">
                          <a:lumMod val="65000"/>
                        </a:schemeClr>
                      </a:solidFill>
                      <a:prstDash val="solid"/>
                      <a:round/>
                      <a:headEnd type="none" w="med" len="med"/>
                      <a:tailEnd type="none" w="med" len="med"/>
                    </a:lnL>
                    <a:lnR w="9525" cap="flat" cmpd="sng" algn="ctr">
                      <a:solidFill>
                        <a:schemeClr val="bg1">
                          <a:lumMod val="65000"/>
                        </a:schemeClr>
                      </a:solidFill>
                      <a:prstDash val="solid"/>
                      <a:round/>
                      <a:headEnd type="none" w="med" len="med"/>
                      <a:tailEnd type="none" w="med" len="med"/>
                    </a:lnR>
                    <a:lnT w="9525" cap="flat" cmpd="sng" algn="ctr">
                      <a:solidFill>
                        <a:schemeClr val="bg1">
                          <a:lumMod val="65000"/>
                        </a:schemeClr>
                      </a:solidFill>
                      <a:prstDash val="solid"/>
                      <a:round/>
                      <a:headEnd type="none" w="med" len="med"/>
                      <a:tailEnd type="none" w="med" len="med"/>
                    </a:lnT>
                    <a:lnB w="952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extLst>
                  <a:ext uri="{0D108BD9-81ED-4DB2-BD59-A6C34878D82A}">
                    <a16:rowId xmlns:a16="http://schemas.microsoft.com/office/drawing/2014/main" val="3184814688"/>
                  </a:ext>
                </a:extLst>
              </a:tr>
              <a:tr h="0">
                <a:tc>
                  <a:txBody>
                    <a:bodyPr/>
                    <a:lstStyle/>
                    <a:p>
                      <a:pPr marL="0" marR="0">
                        <a:spcBef>
                          <a:spcPts val="0"/>
                        </a:spcBef>
                        <a:spcAft>
                          <a:spcPts val="0"/>
                        </a:spcAft>
                      </a:pPr>
                      <a:r>
                        <a:rPr lang="en-US" sz="1200" dirty="0">
                          <a:effectLst/>
                          <a:latin typeface="Century Gothic" panose="020B0502020202020204" pitchFamily="34" charset="0"/>
                        </a:rPr>
                        <a:t>Almost Met</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9525" cap="flat" cmpd="sng" algn="ctr">
                      <a:solidFill>
                        <a:schemeClr val="bg1">
                          <a:lumMod val="65000"/>
                        </a:schemeClr>
                      </a:solidFill>
                      <a:prstDash val="solid"/>
                      <a:round/>
                      <a:headEnd type="none" w="med" len="med"/>
                      <a:tailEnd type="none" w="med" len="med"/>
                    </a:lnL>
                    <a:lnR w="9525" cap="flat" cmpd="sng" algn="ctr">
                      <a:solidFill>
                        <a:schemeClr val="bg1">
                          <a:lumMod val="65000"/>
                        </a:schemeClr>
                      </a:solidFill>
                      <a:prstDash val="solid"/>
                      <a:round/>
                      <a:headEnd type="none" w="med" len="med"/>
                      <a:tailEnd type="none" w="med" len="med"/>
                    </a:lnR>
                    <a:lnT w="9525" cap="flat" cmpd="sng" algn="ctr">
                      <a:solidFill>
                        <a:schemeClr val="bg1">
                          <a:lumMod val="65000"/>
                        </a:schemeClr>
                      </a:solidFill>
                      <a:prstDash val="solid"/>
                      <a:round/>
                      <a:headEnd type="none" w="med" len="med"/>
                      <a:tailEnd type="none" w="med" len="med"/>
                    </a:lnT>
                    <a:lnB w="952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2C6983"/>
                    </a:solidFill>
                  </a:tcPr>
                </a:tc>
                <a:tc>
                  <a:txBody>
                    <a:bodyPr/>
                    <a:lstStyle/>
                    <a:p>
                      <a:pPr marL="0" marR="0" algn="ctr">
                        <a:spcBef>
                          <a:spcPts val="0"/>
                        </a:spcBef>
                        <a:spcAft>
                          <a:spcPts val="0"/>
                        </a:spcAft>
                      </a:pPr>
                      <a:r>
                        <a:rPr lang="en-US" sz="1200">
                          <a:effectLst/>
                          <a:latin typeface="Century Gothic" panose="020B0502020202020204" pitchFamily="34" charset="0"/>
                        </a:rPr>
                        <a:t>14 – 16%</a:t>
                      </a:r>
                      <a:endParaRPr lang="en-US" sz="12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9525" cap="flat" cmpd="sng" algn="ctr">
                      <a:solidFill>
                        <a:schemeClr val="bg1">
                          <a:lumMod val="65000"/>
                        </a:schemeClr>
                      </a:solidFill>
                      <a:prstDash val="solid"/>
                      <a:round/>
                      <a:headEnd type="none" w="med" len="med"/>
                      <a:tailEnd type="none" w="med" len="med"/>
                    </a:lnL>
                    <a:lnR w="9525" cap="flat" cmpd="sng" algn="ctr">
                      <a:solidFill>
                        <a:schemeClr val="bg1">
                          <a:lumMod val="65000"/>
                        </a:schemeClr>
                      </a:solidFill>
                      <a:prstDash val="solid"/>
                      <a:round/>
                      <a:headEnd type="none" w="med" len="med"/>
                      <a:tailEnd type="none" w="med" len="med"/>
                    </a:lnR>
                    <a:lnT w="9525" cap="flat" cmpd="sng" algn="ctr">
                      <a:solidFill>
                        <a:schemeClr val="bg1">
                          <a:lumMod val="65000"/>
                        </a:schemeClr>
                      </a:solidFill>
                      <a:prstDash val="solid"/>
                      <a:round/>
                      <a:headEnd type="none" w="med" len="med"/>
                      <a:tailEnd type="none" w="med" len="med"/>
                    </a:lnT>
                    <a:lnB w="952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tc>
                  <a:txBody>
                    <a:bodyPr/>
                    <a:lstStyle/>
                    <a:p>
                      <a:pPr marL="0" marR="0" algn="ctr">
                        <a:spcBef>
                          <a:spcPts val="0"/>
                        </a:spcBef>
                        <a:spcAft>
                          <a:spcPts val="0"/>
                        </a:spcAft>
                      </a:pPr>
                      <a:r>
                        <a:rPr lang="en-US" sz="1200" dirty="0">
                          <a:effectLst/>
                          <a:latin typeface="Century Gothic" panose="020B0502020202020204" pitchFamily="34" charset="0"/>
                        </a:rPr>
                        <a:t>14 – 16%</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9525" cap="flat" cmpd="sng" algn="ctr">
                      <a:solidFill>
                        <a:schemeClr val="bg1">
                          <a:lumMod val="65000"/>
                        </a:schemeClr>
                      </a:solidFill>
                      <a:prstDash val="solid"/>
                      <a:round/>
                      <a:headEnd type="none" w="med" len="med"/>
                      <a:tailEnd type="none" w="med" len="med"/>
                    </a:lnL>
                    <a:lnR w="9525" cap="flat" cmpd="sng" algn="ctr">
                      <a:solidFill>
                        <a:schemeClr val="bg1">
                          <a:lumMod val="65000"/>
                        </a:schemeClr>
                      </a:solidFill>
                      <a:prstDash val="solid"/>
                      <a:round/>
                      <a:headEnd type="none" w="med" len="med"/>
                      <a:tailEnd type="none" w="med" len="med"/>
                    </a:lnR>
                    <a:lnT w="9525" cap="flat" cmpd="sng" algn="ctr">
                      <a:solidFill>
                        <a:schemeClr val="bg1">
                          <a:lumMod val="65000"/>
                        </a:schemeClr>
                      </a:solidFill>
                      <a:prstDash val="solid"/>
                      <a:round/>
                      <a:headEnd type="none" w="med" len="med"/>
                      <a:tailEnd type="none" w="med" len="med"/>
                    </a:lnT>
                    <a:lnB w="952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tc>
                  <a:txBody>
                    <a:bodyPr/>
                    <a:lstStyle/>
                    <a:p>
                      <a:pPr marL="0" marR="0" algn="ctr">
                        <a:spcBef>
                          <a:spcPts val="0"/>
                        </a:spcBef>
                        <a:spcAft>
                          <a:spcPts val="0"/>
                        </a:spcAft>
                      </a:pPr>
                      <a:r>
                        <a:rPr lang="en-US" sz="1200" dirty="0">
                          <a:effectLst/>
                          <a:latin typeface="Century Gothic" panose="020B0502020202020204" pitchFamily="34" charset="0"/>
                        </a:rPr>
                        <a:t>13 – 15%</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9525" cap="flat" cmpd="sng" algn="ctr">
                      <a:solidFill>
                        <a:schemeClr val="bg1">
                          <a:lumMod val="65000"/>
                        </a:schemeClr>
                      </a:solidFill>
                      <a:prstDash val="solid"/>
                      <a:round/>
                      <a:headEnd type="none" w="med" len="med"/>
                      <a:tailEnd type="none" w="med" len="med"/>
                    </a:lnL>
                    <a:lnR w="9525" cap="flat" cmpd="sng" algn="ctr">
                      <a:solidFill>
                        <a:schemeClr val="bg1">
                          <a:lumMod val="65000"/>
                        </a:schemeClr>
                      </a:solidFill>
                      <a:prstDash val="solid"/>
                      <a:round/>
                      <a:headEnd type="none" w="med" len="med"/>
                      <a:tailEnd type="none" w="med" len="med"/>
                    </a:lnR>
                    <a:lnT w="9525" cap="flat" cmpd="sng" algn="ctr">
                      <a:solidFill>
                        <a:schemeClr val="bg1">
                          <a:lumMod val="65000"/>
                        </a:schemeClr>
                      </a:solidFill>
                      <a:prstDash val="solid"/>
                      <a:round/>
                      <a:headEnd type="none" w="med" len="med"/>
                      <a:tailEnd type="none" w="med" len="med"/>
                    </a:lnT>
                    <a:lnB w="952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tc>
                  <a:txBody>
                    <a:bodyPr/>
                    <a:lstStyle/>
                    <a:p>
                      <a:pPr marL="0" marR="0" algn="ctr">
                        <a:spcBef>
                          <a:spcPts val="0"/>
                        </a:spcBef>
                        <a:spcAft>
                          <a:spcPts val="0"/>
                        </a:spcAft>
                      </a:pPr>
                      <a:r>
                        <a:rPr lang="en-US" sz="1200" dirty="0">
                          <a:effectLst/>
                          <a:latin typeface="Century Gothic" panose="020B0502020202020204" pitchFamily="34" charset="0"/>
                        </a:rPr>
                        <a:t>12 – 13%</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9525" cap="flat" cmpd="sng" algn="ctr">
                      <a:solidFill>
                        <a:schemeClr val="bg1">
                          <a:lumMod val="65000"/>
                        </a:schemeClr>
                      </a:solidFill>
                      <a:prstDash val="solid"/>
                      <a:round/>
                      <a:headEnd type="none" w="med" len="med"/>
                      <a:tailEnd type="none" w="med" len="med"/>
                    </a:lnL>
                    <a:lnR w="9525" cap="flat" cmpd="sng" algn="ctr">
                      <a:solidFill>
                        <a:schemeClr val="bg1">
                          <a:lumMod val="65000"/>
                        </a:schemeClr>
                      </a:solidFill>
                      <a:prstDash val="solid"/>
                      <a:round/>
                      <a:headEnd type="none" w="med" len="med"/>
                      <a:tailEnd type="none" w="med" len="med"/>
                    </a:lnR>
                    <a:lnT w="9525" cap="flat" cmpd="sng" algn="ctr">
                      <a:solidFill>
                        <a:schemeClr val="bg1">
                          <a:lumMod val="65000"/>
                        </a:schemeClr>
                      </a:solidFill>
                      <a:prstDash val="solid"/>
                      <a:round/>
                      <a:headEnd type="none" w="med" len="med"/>
                      <a:tailEnd type="none" w="med" len="med"/>
                    </a:lnT>
                    <a:lnB w="952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extLst>
                  <a:ext uri="{0D108BD9-81ED-4DB2-BD59-A6C34878D82A}">
                    <a16:rowId xmlns:a16="http://schemas.microsoft.com/office/drawing/2014/main" val="2258447605"/>
                  </a:ext>
                </a:extLst>
              </a:tr>
              <a:tr h="0">
                <a:tc>
                  <a:txBody>
                    <a:bodyPr/>
                    <a:lstStyle/>
                    <a:p>
                      <a:pPr marL="0" marR="0">
                        <a:spcBef>
                          <a:spcPts val="0"/>
                        </a:spcBef>
                        <a:spcAft>
                          <a:spcPts val="0"/>
                        </a:spcAft>
                      </a:pPr>
                      <a:r>
                        <a:rPr lang="en-US" sz="1200" dirty="0">
                          <a:effectLst/>
                          <a:latin typeface="Century Gothic" panose="020B0502020202020204" pitchFamily="34" charset="0"/>
                        </a:rPr>
                        <a:t>Not Met</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9525" cap="flat" cmpd="sng" algn="ctr">
                      <a:solidFill>
                        <a:schemeClr val="bg1">
                          <a:lumMod val="65000"/>
                        </a:schemeClr>
                      </a:solidFill>
                      <a:prstDash val="solid"/>
                      <a:round/>
                      <a:headEnd type="none" w="med" len="med"/>
                      <a:tailEnd type="none" w="med" len="med"/>
                    </a:lnL>
                    <a:lnR w="9525" cap="flat" cmpd="sng" algn="ctr">
                      <a:solidFill>
                        <a:schemeClr val="bg1">
                          <a:lumMod val="65000"/>
                        </a:schemeClr>
                      </a:solidFill>
                      <a:prstDash val="solid"/>
                      <a:round/>
                      <a:headEnd type="none" w="med" len="med"/>
                      <a:tailEnd type="none" w="med" len="med"/>
                    </a:lnR>
                    <a:lnT w="9525" cap="flat" cmpd="sng" algn="ctr">
                      <a:solidFill>
                        <a:schemeClr val="bg1">
                          <a:lumMod val="65000"/>
                        </a:schemeClr>
                      </a:solidFill>
                      <a:prstDash val="solid"/>
                      <a:round/>
                      <a:headEnd type="none" w="med" len="med"/>
                      <a:tailEnd type="none" w="med" len="med"/>
                    </a:lnT>
                    <a:lnB w="952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2C6983"/>
                    </a:solidFill>
                  </a:tcPr>
                </a:tc>
                <a:tc>
                  <a:txBody>
                    <a:bodyPr/>
                    <a:lstStyle/>
                    <a:p>
                      <a:pPr marL="0" marR="0" algn="ctr">
                        <a:spcBef>
                          <a:spcPts val="0"/>
                        </a:spcBef>
                        <a:spcAft>
                          <a:spcPts val="0"/>
                        </a:spcAft>
                      </a:pPr>
                      <a:r>
                        <a:rPr lang="en-US" sz="1200">
                          <a:effectLst/>
                          <a:latin typeface="Century Gothic" panose="020B0502020202020204" pitchFamily="34" charset="0"/>
                        </a:rPr>
                        <a:t>16% or greater</a:t>
                      </a:r>
                      <a:endParaRPr lang="en-US" sz="12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9525" cap="flat" cmpd="sng" algn="ctr">
                      <a:solidFill>
                        <a:schemeClr val="bg1">
                          <a:lumMod val="65000"/>
                        </a:schemeClr>
                      </a:solidFill>
                      <a:prstDash val="solid"/>
                      <a:round/>
                      <a:headEnd type="none" w="med" len="med"/>
                      <a:tailEnd type="none" w="med" len="med"/>
                    </a:lnL>
                    <a:lnR w="9525" cap="flat" cmpd="sng" algn="ctr">
                      <a:solidFill>
                        <a:schemeClr val="bg1">
                          <a:lumMod val="65000"/>
                        </a:schemeClr>
                      </a:solidFill>
                      <a:prstDash val="solid"/>
                      <a:round/>
                      <a:headEnd type="none" w="med" len="med"/>
                      <a:tailEnd type="none" w="med" len="med"/>
                    </a:lnR>
                    <a:lnT w="9525" cap="flat" cmpd="sng" algn="ctr">
                      <a:solidFill>
                        <a:schemeClr val="bg1">
                          <a:lumMod val="65000"/>
                        </a:schemeClr>
                      </a:solidFill>
                      <a:prstDash val="solid"/>
                      <a:round/>
                      <a:headEnd type="none" w="med" len="med"/>
                      <a:tailEnd type="none" w="med" len="med"/>
                    </a:lnT>
                    <a:lnB w="952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tc>
                  <a:txBody>
                    <a:bodyPr/>
                    <a:lstStyle/>
                    <a:p>
                      <a:pPr marL="0" marR="0" algn="ctr">
                        <a:spcBef>
                          <a:spcPts val="0"/>
                        </a:spcBef>
                        <a:spcAft>
                          <a:spcPts val="0"/>
                        </a:spcAft>
                      </a:pPr>
                      <a:r>
                        <a:rPr lang="en-US" sz="1200">
                          <a:effectLst/>
                          <a:latin typeface="Century Gothic" panose="020B0502020202020204" pitchFamily="34" charset="0"/>
                        </a:rPr>
                        <a:t>16 or greater</a:t>
                      </a:r>
                      <a:endParaRPr lang="en-US" sz="12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9525" cap="flat" cmpd="sng" algn="ctr">
                      <a:solidFill>
                        <a:schemeClr val="bg1">
                          <a:lumMod val="65000"/>
                        </a:schemeClr>
                      </a:solidFill>
                      <a:prstDash val="solid"/>
                      <a:round/>
                      <a:headEnd type="none" w="med" len="med"/>
                      <a:tailEnd type="none" w="med" len="med"/>
                    </a:lnL>
                    <a:lnR w="9525" cap="flat" cmpd="sng" algn="ctr">
                      <a:solidFill>
                        <a:schemeClr val="bg1">
                          <a:lumMod val="65000"/>
                        </a:schemeClr>
                      </a:solidFill>
                      <a:prstDash val="solid"/>
                      <a:round/>
                      <a:headEnd type="none" w="med" len="med"/>
                      <a:tailEnd type="none" w="med" len="med"/>
                    </a:lnR>
                    <a:lnT w="9525" cap="flat" cmpd="sng" algn="ctr">
                      <a:solidFill>
                        <a:schemeClr val="bg1">
                          <a:lumMod val="65000"/>
                        </a:schemeClr>
                      </a:solidFill>
                      <a:prstDash val="solid"/>
                      <a:round/>
                      <a:headEnd type="none" w="med" len="med"/>
                      <a:tailEnd type="none" w="med" len="med"/>
                    </a:lnT>
                    <a:lnB w="952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tc>
                  <a:txBody>
                    <a:bodyPr/>
                    <a:lstStyle/>
                    <a:p>
                      <a:pPr marL="0" marR="0" algn="ctr">
                        <a:spcBef>
                          <a:spcPts val="0"/>
                        </a:spcBef>
                        <a:spcAft>
                          <a:spcPts val="0"/>
                        </a:spcAft>
                      </a:pPr>
                      <a:r>
                        <a:rPr lang="en-US" sz="1200" dirty="0">
                          <a:effectLst/>
                          <a:latin typeface="Century Gothic" panose="020B0502020202020204" pitchFamily="34" charset="0"/>
                        </a:rPr>
                        <a:t>15 or greater</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9525" cap="flat" cmpd="sng" algn="ctr">
                      <a:solidFill>
                        <a:schemeClr val="bg1">
                          <a:lumMod val="65000"/>
                        </a:schemeClr>
                      </a:solidFill>
                      <a:prstDash val="solid"/>
                      <a:round/>
                      <a:headEnd type="none" w="med" len="med"/>
                      <a:tailEnd type="none" w="med" len="med"/>
                    </a:lnL>
                    <a:lnR w="9525" cap="flat" cmpd="sng" algn="ctr">
                      <a:solidFill>
                        <a:schemeClr val="bg1">
                          <a:lumMod val="65000"/>
                        </a:schemeClr>
                      </a:solidFill>
                      <a:prstDash val="solid"/>
                      <a:round/>
                      <a:headEnd type="none" w="med" len="med"/>
                      <a:tailEnd type="none" w="med" len="med"/>
                    </a:lnR>
                    <a:lnT w="9525" cap="flat" cmpd="sng" algn="ctr">
                      <a:solidFill>
                        <a:schemeClr val="bg1">
                          <a:lumMod val="65000"/>
                        </a:schemeClr>
                      </a:solidFill>
                      <a:prstDash val="solid"/>
                      <a:round/>
                      <a:headEnd type="none" w="med" len="med"/>
                      <a:tailEnd type="none" w="med" len="med"/>
                    </a:lnT>
                    <a:lnB w="952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tc>
                  <a:txBody>
                    <a:bodyPr/>
                    <a:lstStyle/>
                    <a:p>
                      <a:pPr marL="0" marR="0" algn="ctr">
                        <a:spcBef>
                          <a:spcPts val="0"/>
                        </a:spcBef>
                        <a:spcAft>
                          <a:spcPts val="0"/>
                        </a:spcAft>
                      </a:pPr>
                      <a:r>
                        <a:rPr lang="en-US" sz="1200" dirty="0">
                          <a:effectLst/>
                          <a:latin typeface="Century Gothic" panose="020B0502020202020204" pitchFamily="34" charset="0"/>
                        </a:rPr>
                        <a:t>13 or greater</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9525" cap="flat" cmpd="sng" algn="ctr">
                      <a:solidFill>
                        <a:schemeClr val="bg1">
                          <a:lumMod val="65000"/>
                        </a:schemeClr>
                      </a:solidFill>
                      <a:prstDash val="solid"/>
                      <a:round/>
                      <a:headEnd type="none" w="med" len="med"/>
                      <a:tailEnd type="none" w="med" len="med"/>
                    </a:lnL>
                    <a:lnR w="9525" cap="flat" cmpd="sng" algn="ctr">
                      <a:solidFill>
                        <a:schemeClr val="bg1">
                          <a:lumMod val="65000"/>
                        </a:schemeClr>
                      </a:solidFill>
                      <a:prstDash val="solid"/>
                      <a:round/>
                      <a:headEnd type="none" w="med" len="med"/>
                      <a:tailEnd type="none" w="med" len="med"/>
                    </a:lnR>
                    <a:lnT w="9525" cap="flat" cmpd="sng" algn="ctr">
                      <a:solidFill>
                        <a:schemeClr val="bg1">
                          <a:lumMod val="65000"/>
                        </a:schemeClr>
                      </a:solidFill>
                      <a:prstDash val="solid"/>
                      <a:round/>
                      <a:headEnd type="none" w="med" len="med"/>
                      <a:tailEnd type="none" w="med" len="med"/>
                    </a:lnT>
                    <a:lnB w="952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extLst>
                  <a:ext uri="{0D108BD9-81ED-4DB2-BD59-A6C34878D82A}">
                    <a16:rowId xmlns:a16="http://schemas.microsoft.com/office/drawing/2014/main" val="3321053696"/>
                  </a:ext>
                </a:extLst>
              </a:tr>
            </a:tbl>
          </a:graphicData>
        </a:graphic>
      </p:graphicFrame>
      <p:graphicFrame>
        <p:nvGraphicFramePr>
          <p:cNvPr id="12" name="Chart 11">
            <a:extLst>
              <a:ext uri="{FF2B5EF4-FFF2-40B4-BE49-F238E27FC236}">
                <a16:creationId xmlns:a16="http://schemas.microsoft.com/office/drawing/2014/main" id="{B12D850A-0BB6-4669-A79D-46EF3C7DC9CE}"/>
              </a:ext>
            </a:extLst>
          </p:cNvPr>
          <p:cNvGraphicFramePr>
            <a:graphicFrameLocks/>
          </p:cNvGraphicFramePr>
          <p:nvPr>
            <p:extLst>
              <p:ext uri="{D42A27DB-BD31-4B8C-83A1-F6EECF244321}">
                <p14:modId xmlns:p14="http://schemas.microsoft.com/office/powerpoint/2010/main" val="1891555667"/>
              </p:ext>
            </p:extLst>
          </p:nvPr>
        </p:nvGraphicFramePr>
        <p:xfrm>
          <a:off x="3058714" y="1749777"/>
          <a:ext cx="4591050" cy="2936002"/>
        </p:xfrm>
        <a:graphic>
          <a:graphicData uri="http://schemas.openxmlformats.org/drawingml/2006/chart">
            <c:chart xmlns:c="http://schemas.openxmlformats.org/drawingml/2006/chart" xmlns:r="http://schemas.openxmlformats.org/officeDocument/2006/relationships" r:id="rId4"/>
          </a:graphicData>
        </a:graphic>
      </p:graphicFrame>
    </p:spTree>
    <p:custDataLst>
      <p:tags r:id="rId1"/>
    </p:custDataLst>
    <p:extLst>
      <p:ext uri="{BB962C8B-B14F-4D97-AF65-F5344CB8AC3E}">
        <p14:creationId xmlns:p14="http://schemas.microsoft.com/office/powerpoint/2010/main" val="4343750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par>
                                <p:cTn id="13" presetID="10" presetClass="entr" presetSubtype="0" fill="hold" nodeType="with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fade">
                                      <p:cBhvr>
                                        <p:cTn id="15"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7"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94FC12C-0847-4F32-A054-FCEDE6157B30}"/>
              </a:ext>
            </a:extLst>
          </p:cNvPr>
          <p:cNvSpPr/>
          <p:nvPr/>
        </p:nvSpPr>
        <p:spPr>
          <a:xfrm>
            <a:off x="0" y="0"/>
            <a:ext cx="1564477" cy="6858000"/>
          </a:xfrm>
          <a:prstGeom prst="rect">
            <a:avLst/>
          </a:prstGeom>
          <a:solidFill>
            <a:srgbClr val="C9E2E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D7E9F1"/>
              </a:solidFill>
            </a:endParaRPr>
          </a:p>
        </p:txBody>
      </p:sp>
      <p:sp>
        <p:nvSpPr>
          <p:cNvPr id="4" name="Rectangle 3">
            <a:extLst>
              <a:ext uri="{FF2B5EF4-FFF2-40B4-BE49-F238E27FC236}">
                <a16:creationId xmlns:a16="http://schemas.microsoft.com/office/drawing/2014/main" id="{1AA970F3-24F2-4EA2-8BFE-1CF58C1FB340}"/>
              </a:ext>
            </a:extLst>
          </p:cNvPr>
          <p:cNvSpPr/>
          <p:nvPr/>
        </p:nvSpPr>
        <p:spPr>
          <a:xfrm>
            <a:off x="1564478" y="0"/>
            <a:ext cx="7579522" cy="6858000"/>
          </a:xfrm>
          <a:prstGeom prst="rect">
            <a:avLst/>
          </a:prstGeom>
          <a:solidFill>
            <a:srgbClr val="2C698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A40ABDAE-4275-4A74-8F56-864466B88B2A}"/>
              </a:ext>
            </a:extLst>
          </p:cNvPr>
          <p:cNvSpPr txBox="1"/>
          <p:nvPr/>
        </p:nvSpPr>
        <p:spPr>
          <a:xfrm rot="16200000">
            <a:off x="-2409357" y="2705726"/>
            <a:ext cx="6858001" cy="1446550"/>
          </a:xfrm>
          <a:prstGeom prst="rect">
            <a:avLst/>
          </a:prstGeom>
          <a:noFill/>
        </p:spPr>
        <p:txBody>
          <a:bodyPr wrap="square" rtlCol="0">
            <a:spAutoFit/>
          </a:bodyPr>
          <a:lstStyle/>
          <a:p>
            <a:pPr algn="ctr"/>
            <a:r>
              <a:rPr lang="en-US" sz="4400" b="1" dirty="0">
                <a:solidFill>
                  <a:srgbClr val="2C6983"/>
                </a:solidFill>
                <a:latin typeface="Century Gothic" panose="020B0502020202020204" pitchFamily="34" charset="0"/>
              </a:rPr>
              <a:t>COLLEGE</a:t>
            </a:r>
          </a:p>
          <a:p>
            <a:pPr algn="ctr"/>
            <a:r>
              <a:rPr lang="en-US" sz="4400" b="1" dirty="0">
                <a:solidFill>
                  <a:srgbClr val="2C6983"/>
                </a:solidFill>
                <a:latin typeface="Century Gothic" panose="020B0502020202020204" pitchFamily="34" charset="0"/>
              </a:rPr>
              <a:t>SUSTAINABILITY</a:t>
            </a:r>
          </a:p>
        </p:txBody>
      </p:sp>
      <p:sp>
        <p:nvSpPr>
          <p:cNvPr id="9" name="TextBox 8">
            <a:extLst>
              <a:ext uri="{FF2B5EF4-FFF2-40B4-BE49-F238E27FC236}">
                <a16:creationId xmlns:a16="http://schemas.microsoft.com/office/drawing/2014/main" id="{6ED01FC0-D7C9-4472-A0BE-EF6888CD419B}"/>
              </a:ext>
            </a:extLst>
          </p:cNvPr>
          <p:cNvSpPr txBox="1"/>
          <p:nvPr/>
        </p:nvSpPr>
        <p:spPr>
          <a:xfrm>
            <a:off x="1847088" y="1069848"/>
            <a:ext cx="6999218" cy="461665"/>
          </a:xfrm>
          <a:prstGeom prst="rect">
            <a:avLst/>
          </a:prstGeom>
          <a:noFill/>
        </p:spPr>
        <p:txBody>
          <a:bodyPr wrap="square" rtlCol="0">
            <a:spAutoFit/>
          </a:bodyPr>
          <a:lstStyle/>
          <a:p>
            <a:pPr algn="ctr"/>
            <a:r>
              <a:rPr lang="en-US" sz="2400" b="1" dirty="0">
                <a:solidFill>
                  <a:schemeClr val="bg1"/>
                </a:solidFill>
                <a:latin typeface="Century Gothic" panose="020B0502020202020204" pitchFamily="34" charset="0"/>
                <a:ea typeface="DengXian" panose="02010600030101010101" pitchFamily="2" charset="-122"/>
                <a:cs typeface="Times New Roman" panose="02020603050405020304" pitchFamily="18" charset="0"/>
              </a:rPr>
              <a:t>Employee Turnover</a:t>
            </a:r>
          </a:p>
        </p:txBody>
      </p:sp>
      <p:sp>
        <p:nvSpPr>
          <p:cNvPr id="2" name="TextBox 1">
            <a:extLst>
              <a:ext uri="{FF2B5EF4-FFF2-40B4-BE49-F238E27FC236}">
                <a16:creationId xmlns:a16="http://schemas.microsoft.com/office/drawing/2014/main" id="{7B7171E9-7BFF-4909-B386-DBDABCFEDC52}"/>
              </a:ext>
            </a:extLst>
          </p:cNvPr>
          <p:cNvSpPr txBox="1"/>
          <p:nvPr/>
        </p:nvSpPr>
        <p:spPr>
          <a:xfrm>
            <a:off x="2039287" y="2274838"/>
            <a:ext cx="6076950" cy="2862322"/>
          </a:xfrm>
          <a:prstGeom prst="rect">
            <a:avLst/>
          </a:prstGeom>
          <a:noFill/>
        </p:spPr>
        <p:txBody>
          <a:bodyPr wrap="square" rtlCol="0">
            <a:spAutoFit/>
          </a:bodyPr>
          <a:lstStyle/>
          <a:p>
            <a:r>
              <a:rPr lang="en-US" b="1" dirty="0">
                <a:solidFill>
                  <a:schemeClr val="bg1"/>
                </a:solidFill>
                <a:latin typeface="Century Gothic" panose="020B0502020202020204" pitchFamily="34" charset="0"/>
              </a:rPr>
              <a:t>Peer Institution Data: </a:t>
            </a:r>
            <a:r>
              <a:rPr lang="en-US" dirty="0">
                <a:solidFill>
                  <a:schemeClr val="bg1"/>
                </a:solidFill>
                <a:latin typeface="Century Gothic" panose="020B0502020202020204" pitchFamily="34" charset="0"/>
              </a:rPr>
              <a:t> </a:t>
            </a:r>
          </a:p>
          <a:p>
            <a:pPr marL="285750" indent="-285750">
              <a:buFont typeface="Arial" panose="020B0604020202020204" pitchFamily="34" charset="0"/>
              <a:buChar char="•"/>
            </a:pPr>
            <a:r>
              <a:rPr lang="en-US" dirty="0">
                <a:solidFill>
                  <a:schemeClr val="bg1"/>
                </a:solidFill>
                <a:latin typeface="Century Gothic" panose="020B0502020202020204" pitchFamily="34" charset="0"/>
              </a:rPr>
              <a:t>No peer institution data available</a:t>
            </a:r>
          </a:p>
          <a:p>
            <a:endParaRPr lang="en-US" b="1" dirty="0">
              <a:solidFill>
                <a:schemeClr val="bg1"/>
              </a:solidFill>
              <a:latin typeface="Century Gothic" panose="020B0502020202020204" pitchFamily="34" charset="0"/>
            </a:endParaRPr>
          </a:p>
          <a:p>
            <a:r>
              <a:rPr lang="en-US" b="1" dirty="0">
                <a:solidFill>
                  <a:schemeClr val="bg1"/>
                </a:solidFill>
                <a:latin typeface="Century Gothic" panose="020B0502020202020204" pitchFamily="34" charset="0"/>
              </a:rPr>
              <a:t>Observations:</a:t>
            </a:r>
            <a:r>
              <a:rPr lang="en-US" dirty="0">
                <a:solidFill>
                  <a:schemeClr val="bg1"/>
                </a:solidFill>
                <a:latin typeface="Century Gothic" panose="020B0502020202020204" pitchFamily="34" charset="0"/>
              </a:rPr>
              <a:t> </a:t>
            </a:r>
          </a:p>
          <a:p>
            <a:pPr marL="285750" indent="-285750">
              <a:buFont typeface="Arial" panose="020B0604020202020204" pitchFamily="34" charset="0"/>
              <a:buChar char="•"/>
            </a:pPr>
            <a:r>
              <a:rPr lang="en-US" dirty="0">
                <a:solidFill>
                  <a:schemeClr val="bg1"/>
                </a:solidFill>
                <a:latin typeface="Century Gothic" panose="020B0502020202020204" pitchFamily="34" charset="0"/>
              </a:rPr>
              <a:t>2021-22 was COVID recovery</a:t>
            </a:r>
          </a:p>
          <a:p>
            <a:pPr marL="285750" indent="-285750">
              <a:buFont typeface="Arial" panose="020B0604020202020204" pitchFamily="34" charset="0"/>
              <a:buChar char="•"/>
            </a:pPr>
            <a:r>
              <a:rPr lang="en-US" dirty="0">
                <a:solidFill>
                  <a:schemeClr val="bg1"/>
                </a:solidFill>
                <a:latin typeface="Century Gothic" panose="020B0502020202020204" pitchFamily="34" charset="0"/>
              </a:rPr>
              <a:t>COCC benefits continuing to improve</a:t>
            </a:r>
          </a:p>
          <a:p>
            <a:pPr marL="285750" indent="-285750">
              <a:buFont typeface="Arial" panose="020B0604020202020204" pitchFamily="34" charset="0"/>
              <a:buChar char="•"/>
            </a:pPr>
            <a:r>
              <a:rPr lang="en-US" dirty="0">
                <a:solidFill>
                  <a:schemeClr val="bg1"/>
                </a:solidFill>
                <a:latin typeface="Century Gothic" panose="020B0502020202020204" pitchFamily="34" charset="0"/>
              </a:rPr>
              <a:t>COCC is a premier employer in Central Oregon</a:t>
            </a:r>
          </a:p>
          <a:p>
            <a:pPr marL="285750" indent="-285750">
              <a:buFont typeface="Arial" panose="020B0604020202020204" pitchFamily="34" charset="0"/>
              <a:buChar char="•"/>
            </a:pPr>
            <a:r>
              <a:rPr lang="en-US" dirty="0">
                <a:solidFill>
                  <a:schemeClr val="bg1"/>
                </a:solidFill>
                <a:latin typeface="Century Gothic" panose="020B0502020202020204" pitchFamily="34" charset="0"/>
              </a:rPr>
              <a:t>Labor market changes positively influencing retention</a:t>
            </a:r>
          </a:p>
          <a:p>
            <a:endParaRPr lang="en-US" b="1" dirty="0">
              <a:solidFill>
                <a:schemeClr val="bg1"/>
              </a:solidFill>
              <a:latin typeface="Century Gothic" panose="020B0502020202020204" pitchFamily="34" charset="0"/>
            </a:endParaRPr>
          </a:p>
        </p:txBody>
      </p:sp>
    </p:spTree>
    <p:custDataLst>
      <p:tags r:id="rId1"/>
    </p:custDataLst>
    <p:extLst>
      <p:ext uri="{BB962C8B-B14F-4D97-AF65-F5344CB8AC3E}">
        <p14:creationId xmlns:p14="http://schemas.microsoft.com/office/powerpoint/2010/main" val="25350714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2">
                                            <p:txEl>
                                              <p:pRg st="1" end="1"/>
                                            </p:txEl>
                                          </p:spTgt>
                                        </p:tgtEl>
                                        <p:attrNameLst>
                                          <p:attrName>style.visibility</p:attrName>
                                        </p:attrNameLst>
                                      </p:cBhvr>
                                      <p:to>
                                        <p:strVal val="visible"/>
                                      </p:to>
                                    </p:set>
                                    <p:animEffect transition="in" filter="fade">
                                      <p:cBhvr>
                                        <p:cTn id="10" dur="500"/>
                                        <p:tgtEl>
                                          <p:spTgt spid="2">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animEffect transition="in" filter="fade">
                                      <p:cBhvr>
                                        <p:cTn id="15"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94FC12C-0847-4F32-A054-FCEDE6157B30}"/>
              </a:ext>
            </a:extLst>
          </p:cNvPr>
          <p:cNvSpPr/>
          <p:nvPr/>
        </p:nvSpPr>
        <p:spPr>
          <a:xfrm>
            <a:off x="0" y="0"/>
            <a:ext cx="1564477" cy="6858000"/>
          </a:xfrm>
          <a:prstGeom prst="rect">
            <a:avLst/>
          </a:prstGeom>
          <a:solidFill>
            <a:srgbClr val="C9E2E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23B1A5"/>
              </a:solidFill>
            </a:endParaRPr>
          </a:p>
        </p:txBody>
      </p:sp>
      <p:sp>
        <p:nvSpPr>
          <p:cNvPr id="4" name="Rectangle 3">
            <a:extLst>
              <a:ext uri="{FF2B5EF4-FFF2-40B4-BE49-F238E27FC236}">
                <a16:creationId xmlns:a16="http://schemas.microsoft.com/office/drawing/2014/main" id="{1AA970F3-24F2-4EA2-8BFE-1CF58C1FB340}"/>
              </a:ext>
            </a:extLst>
          </p:cNvPr>
          <p:cNvSpPr/>
          <p:nvPr/>
        </p:nvSpPr>
        <p:spPr>
          <a:xfrm>
            <a:off x="1564478" y="0"/>
            <a:ext cx="7579522" cy="6858000"/>
          </a:xfrm>
          <a:prstGeom prst="rect">
            <a:avLst/>
          </a:prstGeom>
          <a:solidFill>
            <a:srgbClr val="2C698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A40ABDAE-4275-4A74-8F56-864466B88B2A}"/>
              </a:ext>
            </a:extLst>
          </p:cNvPr>
          <p:cNvSpPr txBox="1"/>
          <p:nvPr/>
        </p:nvSpPr>
        <p:spPr>
          <a:xfrm rot="16200000">
            <a:off x="-1967004" y="3058566"/>
            <a:ext cx="6657975" cy="769441"/>
          </a:xfrm>
          <a:prstGeom prst="rect">
            <a:avLst/>
          </a:prstGeom>
          <a:noFill/>
        </p:spPr>
        <p:txBody>
          <a:bodyPr wrap="square" rtlCol="0">
            <a:spAutoFit/>
          </a:bodyPr>
          <a:lstStyle/>
          <a:p>
            <a:pPr algn="ctr"/>
            <a:r>
              <a:rPr lang="en-US" sz="4400" b="1" dirty="0">
                <a:solidFill>
                  <a:srgbClr val="2C6983"/>
                </a:solidFill>
                <a:latin typeface="Century Gothic" panose="020B0502020202020204" pitchFamily="34" charset="0"/>
              </a:rPr>
              <a:t>MISSION FULFILLMENT</a:t>
            </a:r>
            <a:endParaRPr lang="en-US" sz="3600" b="1" dirty="0">
              <a:solidFill>
                <a:srgbClr val="2C6983"/>
              </a:solidFill>
              <a:latin typeface="Century Gothic" panose="020B0502020202020204" pitchFamily="34" charset="0"/>
            </a:endParaRPr>
          </a:p>
        </p:txBody>
      </p:sp>
      <p:sp>
        <p:nvSpPr>
          <p:cNvPr id="9" name="TextBox 8">
            <a:extLst>
              <a:ext uri="{FF2B5EF4-FFF2-40B4-BE49-F238E27FC236}">
                <a16:creationId xmlns:a16="http://schemas.microsoft.com/office/drawing/2014/main" id="{6ED01FC0-D7C9-4472-A0BE-EF6888CD419B}"/>
              </a:ext>
            </a:extLst>
          </p:cNvPr>
          <p:cNvSpPr txBox="1"/>
          <p:nvPr/>
        </p:nvSpPr>
        <p:spPr>
          <a:xfrm>
            <a:off x="1926247" y="2632116"/>
            <a:ext cx="6855983" cy="1384995"/>
          </a:xfrm>
          <a:prstGeom prst="rect">
            <a:avLst/>
          </a:prstGeom>
          <a:noFill/>
        </p:spPr>
        <p:txBody>
          <a:bodyPr wrap="square" rtlCol="0">
            <a:spAutoFit/>
          </a:bodyPr>
          <a:lstStyle/>
          <a:p>
            <a:r>
              <a:rPr lang="en-US" sz="2800" dirty="0">
                <a:solidFill>
                  <a:schemeClr val="bg1"/>
                </a:solidFill>
                <a:latin typeface="Century Gothic" panose="020B0502020202020204" pitchFamily="34" charset="0"/>
              </a:rPr>
              <a:t>Making positive progress towards goals – and a plan for improvement where progress is not being made.</a:t>
            </a:r>
          </a:p>
        </p:txBody>
      </p:sp>
    </p:spTree>
    <p:extLst>
      <p:ext uri="{BB962C8B-B14F-4D97-AF65-F5344CB8AC3E}">
        <p14:creationId xmlns:p14="http://schemas.microsoft.com/office/powerpoint/2010/main" val="24004408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94FC12C-0847-4F32-A054-FCEDE6157B30}"/>
              </a:ext>
            </a:extLst>
          </p:cNvPr>
          <p:cNvSpPr/>
          <p:nvPr/>
        </p:nvSpPr>
        <p:spPr>
          <a:xfrm>
            <a:off x="0" y="0"/>
            <a:ext cx="1564477" cy="6858000"/>
          </a:xfrm>
          <a:prstGeom prst="rect">
            <a:avLst/>
          </a:prstGeom>
          <a:solidFill>
            <a:srgbClr val="C9E2E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D7E9F1"/>
              </a:solidFill>
            </a:endParaRPr>
          </a:p>
        </p:txBody>
      </p:sp>
      <p:sp>
        <p:nvSpPr>
          <p:cNvPr id="4" name="Rectangle 3">
            <a:extLst>
              <a:ext uri="{FF2B5EF4-FFF2-40B4-BE49-F238E27FC236}">
                <a16:creationId xmlns:a16="http://schemas.microsoft.com/office/drawing/2014/main" id="{1AA970F3-24F2-4EA2-8BFE-1CF58C1FB340}"/>
              </a:ext>
            </a:extLst>
          </p:cNvPr>
          <p:cNvSpPr/>
          <p:nvPr/>
        </p:nvSpPr>
        <p:spPr>
          <a:xfrm>
            <a:off x="1564478" y="0"/>
            <a:ext cx="7579522" cy="6858000"/>
          </a:xfrm>
          <a:prstGeom prst="rect">
            <a:avLst/>
          </a:prstGeom>
          <a:solidFill>
            <a:srgbClr val="2C698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A40ABDAE-4275-4A74-8F56-864466B88B2A}"/>
              </a:ext>
            </a:extLst>
          </p:cNvPr>
          <p:cNvSpPr txBox="1"/>
          <p:nvPr/>
        </p:nvSpPr>
        <p:spPr>
          <a:xfrm rot="16200000">
            <a:off x="-2404231" y="2705725"/>
            <a:ext cx="6858001" cy="1446550"/>
          </a:xfrm>
          <a:prstGeom prst="rect">
            <a:avLst/>
          </a:prstGeom>
          <a:noFill/>
        </p:spPr>
        <p:txBody>
          <a:bodyPr wrap="square" rtlCol="0">
            <a:spAutoFit/>
          </a:bodyPr>
          <a:lstStyle/>
          <a:p>
            <a:pPr algn="ctr"/>
            <a:r>
              <a:rPr lang="en-US" sz="4400" b="1" dirty="0">
                <a:solidFill>
                  <a:srgbClr val="2C6983"/>
                </a:solidFill>
                <a:latin typeface="Century Gothic" panose="020B0502020202020204" pitchFamily="34" charset="0"/>
              </a:rPr>
              <a:t>COLLEGE</a:t>
            </a:r>
          </a:p>
          <a:p>
            <a:pPr algn="ctr"/>
            <a:r>
              <a:rPr lang="en-US" sz="4400" b="1" dirty="0">
                <a:solidFill>
                  <a:srgbClr val="2C6983"/>
                </a:solidFill>
                <a:latin typeface="Century Gothic" panose="020B0502020202020204" pitchFamily="34" charset="0"/>
              </a:rPr>
              <a:t>SUSTAINABILITY</a:t>
            </a:r>
          </a:p>
        </p:txBody>
      </p:sp>
      <p:sp>
        <p:nvSpPr>
          <p:cNvPr id="9" name="TextBox 8">
            <a:extLst>
              <a:ext uri="{FF2B5EF4-FFF2-40B4-BE49-F238E27FC236}">
                <a16:creationId xmlns:a16="http://schemas.microsoft.com/office/drawing/2014/main" id="{6ED01FC0-D7C9-4472-A0BE-EF6888CD419B}"/>
              </a:ext>
            </a:extLst>
          </p:cNvPr>
          <p:cNvSpPr txBox="1"/>
          <p:nvPr/>
        </p:nvSpPr>
        <p:spPr>
          <a:xfrm>
            <a:off x="1865971" y="613202"/>
            <a:ext cx="6999218" cy="830997"/>
          </a:xfrm>
          <a:prstGeom prst="rect">
            <a:avLst/>
          </a:prstGeom>
          <a:noFill/>
        </p:spPr>
        <p:txBody>
          <a:bodyPr wrap="square" rtlCol="0">
            <a:spAutoFit/>
          </a:bodyPr>
          <a:lstStyle/>
          <a:p>
            <a:pPr algn="ctr"/>
            <a:r>
              <a:rPr lang="en-US" sz="2400" b="1" dirty="0">
                <a:solidFill>
                  <a:schemeClr val="bg1"/>
                </a:solidFill>
                <a:latin typeface="Century Gothic" panose="020B0502020202020204" pitchFamily="34" charset="0"/>
                <a:ea typeface="DengXian" panose="02010600030101010101" pitchFamily="2" charset="-122"/>
                <a:cs typeface="Times New Roman" panose="02020603050405020304" pitchFamily="18" charset="0"/>
              </a:rPr>
              <a:t>Employee Awards, Recognitions, Celebrations and Professional Development</a:t>
            </a:r>
          </a:p>
        </p:txBody>
      </p:sp>
      <p:sp>
        <p:nvSpPr>
          <p:cNvPr id="7" name="TextBox 6">
            <a:extLst>
              <a:ext uri="{FF2B5EF4-FFF2-40B4-BE49-F238E27FC236}">
                <a16:creationId xmlns:a16="http://schemas.microsoft.com/office/drawing/2014/main" id="{99D583C4-54AA-4368-9E48-71C0572944C6}"/>
              </a:ext>
            </a:extLst>
          </p:cNvPr>
          <p:cNvSpPr txBox="1"/>
          <p:nvPr/>
        </p:nvSpPr>
        <p:spPr>
          <a:xfrm>
            <a:off x="3641555" y="4710858"/>
            <a:ext cx="3448050" cy="369332"/>
          </a:xfrm>
          <a:prstGeom prst="rect">
            <a:avLst/>
          </a:prstGeom>
          <a:noFill/>
        </p:spPr>
        <p:txBody>
          <a:bodyPr wrap="square" rtlCol="0">
            <a:spAutoFit/>
          </a:bodyPr>
          <a:lstStyle/>
          <a:p>
            <a:pPr algn="ctr"/>
            <a:r>
              <a:rPr lang="en-US" b="1" dirty="0">
                <a:solidFill>
                  <a:schemeClr val="bg1"/>
                </a:solidFill>
                <a:latin typeface="Century Gothic" panose="020B0502020202020204" pitchFamily="34" charset="0"/>
              </a:rPr>
              <a:t>Target</a:t>
            </a:r>
          </a:p>
        </p:txBody>
      </p:sp>
      <p:graphicFrame>
        <p:nvGraphicFramePr>
          <p:cNvPr id="12" name="Table 11">
            <a:extLst>
              <a:ext uri="{FF2B5EF4-FFF2-40B4-BE49-F238E27FC236}">
                <a16:creationId xmlns:a16="http://schemas.microsoft.com/office/drawing/2014/main" id="{E773A02D-D634-4901-9727-D7FA3A3DF0BA}"/>
              </a:ext>
            </a:extLst>
          </p:cNvPr>
          <p:cNvGraphicFramePr>
            <a:graphicFrameLocks noGrp="1"/>
          </p:cNvGraphicFramePr>
          <p:nvPr>
            <p:extLst>
              <p:ext uri="{D42A27DB-BD31-4B8C-83A1-F6EECF244321}">
                <p14:modId xmlns:p14="http://schemas.microsoft.com/office/powerpoint/2010/main" val="627494289"/>
              </p:ext>
            </p:extLst>
          </p:nvPr>
        </p:nvGraphicFramePr>
        <p:xfrm>
          <a:off x="2529091" y="5188374"/>
          <a:ext cx="5672978" cy="1097280"/>
        </p:xfrm>
        <a:graphic>
          <a:graphicData uri="http://schemas.openxmlformats.org/drawingml/2006/table">
            <a:tbl>
              <a:tblPr firstRow="1" firstCol="1" bandRow="1">
                <a:tableStyleId>{5C22544A-7EE6-4342-B048-85BDC9FD1C3A}</a:tableStyleId>
              </a:tblPr>
              <a:tblGrid>
                <a:gridCol w="1234328">
                  <a:extLst>
                    <a:ext uri="{9D8B030D-6E8A-4147-A177-3AD203B41FA5}">
                      <a16:colId xmlns:a16="http://schemas.microsoft.com/office/drawing/2014/main" val="806450830"/>
                    </a:ext>
                  </a:extLst>
                </a:gridCol>
                <a:gridCol w="4438650">
                  <a:extLst>
                    <a:ext uri="{9D8B030D-6E8A-4147-A177-3AD203B41FA5}">
                      <a16:colId xmlns:a16="http://schemas.microsoft.com/office/drawing/2014/main" val="4235729860"/>
                    </a:ext>
                  </a:extLst>
                </a:gridCol>
              </a:tblGrid>
              <a:tr h="178283">
                <a:tc>
                  <a:txBody>
                    <a:bodyPr/>
                    <a:lstStyle/>
                    <a:p>
                      <a:pPr marL="0" marR="0">
                        <a:spcBef>
                          <a:spcPts val="0"/>
                        </a:spcBef>
                        <a:spcAft>
                          <a:spcPts val="0"/>
                        </a:spcAft>
                      </a:pPr>
                      <a:r>
                        <a:rPr lang="en-US" sz="1200" dirty="0">
                          <a:effectLst/>
                          <a:latin typeface="Century Gothic" panose="020B0502020202020204" pitchFamily="34" charset="0"/>
                        </a:rPr>
                        <a:t>Baseline Data</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45720" marR="45720" anchor="ctr">
                    <a:lnL w="9525" cap="flat" cmpd="sng" algn="ctr">
                      <a:solidFill>
                        <a:schemeClr val="bg1">
                          <a:lumMod val="65000"/>
                        </a:schemeClr>
                      </a:solidFill>
                      <a:prstDash val="solid"/>
                      <a:round/>
                      <a:headEnd type="none" w="med" len="med"/>
                      <a:tailEnd type="none" w="med" len="med"/>
                    </a:lnL>
                    <a:lnR w="9525" cap="flat" cmpd="sng" algn="ctr">
                      <a:solidFill>
                        <a:schemeClr val="bg1">
                          <a:lumMod val="65000"/>
                        </a:schemeClr>
                      </a:solidFill>
                      <a:prstDash val="solid"/>
                      <a:round/>
                      <a:headEnd type="none" w="med" len="med"/>
                      <a:tailEnd type="none" w="med" len="med"/>
                    </a:lnR>
                    <a:lnT w="9525" cap="flat" cmpd="sng" algn="ctr">
                      <a:solidFill>
                        <a:schemeClr val="bg1">
                          <a:lumMod val="65000"/>
                        </a:schemeClr>
                      </a:solidFill>
                      <a:prstDash val="solid"/>
                      <a:round/>
                      <a:headEnd type="none" w="med" len="med"/>
                      <a:tailEnd type="none" w="med" len="med"/>
                    </a:lnT>
                    <a:lnB w="952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2C6983"/>
                    </a:solidFill>
                  </a:tcPr>
                </a:tc>
                <a:tc>
                  <a:txBody>
                    <a:bodyPr/>
                    <a:lstStyle/>
                    <a:p>
                      <a:pPr marL="0" marR="0" algn="ctr">
                        <a:spcBef>
                          <a:spcPts val="0"/>
                        </a:spcBef>
                        <a:spcAft>
                          <a:spcPts val="0"/>
                        </a:spcAft>
                      </a:pPr>
                      <a:r>
                        <a:rPr lang="en-US" sz="1200" dirty="0">
                          <a:effectLst/>
                          <a:latin typeface="Century Gothic" panose="020B0502020202020204" pitchFamily="34" charset="0"/>
                        </a:rPr>
                        <a:t>2026-2027</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45720" marR="45720" anchor="ctr">
                    <a:lnL w="9525" cap="flat" cmpd="sng" algn="ctr">
                      <a:solidFill>
                        <a:schemeClr val="bg1">
                          <a:lumMod val="65000"/>
                        </a:schemeClr>
                      </a:solidFill>
                      <a:prstDash val="solid"/>
                      <a:round/>
                      <a:headEnd type="none" w="med" len="med"/>
                      <a:tailEnd type="none" w="med" len="med"/>
                    </a:lnL>
                    <a:lnR w="9525" cap="flat" cmpd="sng" algn="ctr">
                      <a:solidFill>
                        <a:schemeClr val="bg1">
                          <a:lumMod val="65000"/>
                        </a:schemeClr>
                      </a:solidFill>
                      <a:prstDash val="solid"/>
                      <a:round/>
                      <a:headEnd type="none" w="med" len="med"/>
                      <a:tailEnd type="none" w="med" len="med"/>
                    </a:lnR>
                    <a:lnT w="9525" cap="flat" cmpd="sng" algn="ctr">
                      <a:solidFill>
                        <a:schemeClr val="bg1">
                          <a:lumMod val="65000"/>
                        </a:schemeClr>
                      </a:solidFill>
                      <a:prstDash val="solid"/>
                      <a:round/>
                      <a:headEnd type="none" w="med" len="med"/>
                      <a:tailEnd type="none" w="med" len="med"/>
                    </a:lnT>
                    <a:lnB w="952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2C6983"/>
                    </a:solidFill>
                  </a:tcPr>
                </a:tc>
                <a:extLst>
                  <a:ext uri="{0D108BD9-81ED-4DB2-BD59-A6C34878D82A}">
                    <a16:rowId xmlns:a16="http://schemas.microsoft.com/office/drawing/2014/main" val="3582829507"/>
                  </a:ext>
                </a:extLst>
              </a:tr>
              <a:tr h="197877">
                <a:tc>
                  <a:txBody>
                    <a:bodyPr/>
                    <a:lstStyle/>
                    <a:p>
                      <a:pPr marL="0" marR="0">
                        <a:spcBef>
                          <a:spcPts val="0"/>
                        </a:spcBef>
                        <a:spcAft>
                          <a:spcPts val="0"/>
                        </a:spcAft>
                      </a:pPr>
                      <a:r>
                        <a:rPr lang="en-US" sz="1200" dirty="0">
                          <a:effectLst/>
                          <a:latin typeface="Century Gothic" panose="020B0502020202020204" pitchFamily="34" charset="0"/>
                        </a:rPr>
                        <a:t>Met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45720" marR="45720" anchor="ctr">
                    <a:lnL w="9525" cap="flat" cmpd="sng" algn="ctr">
                      <a:solidFill>
                        <a:schemeClr val="bg1">
                          <a:lumMod val="65000"/>
                        </a:schemeClr>
                      </a:solidFill>
                      <a:prstDash val="solid"/>
                      <a:round/>
                      <a:headEnd type="none" w="med" len="med"/>
                      <a:tailEnd type="none" w="med" len="med"/>
                    </a:lnL>
                    <a:lnR w="9525" cap="flat" cmpd="sng" algn="ctr">
                      <a:solidFill>
                        <a:schemeClr val="bg1">
                          <a:lumMod val="65000"/>
                        </a:schemeClr>
                      </a:solidFill>
                      <a:prstDash val="solid"/>
                      <a:round/>
                      <a:headEnd type="none" w="med" len="med"/>
                      <a:tailEnd type="none" w="med" len="med"/>
                    </a:lnR>
                    <a:lnT w="9525" cap="flat" cmpd="sng" algn="ctr">
                      <a:solidFill>
                        <a:schemeClr val="bg1">
                          <a:lumMod val="65000"/>
                        </a:schemeClr>
                      </a:solidFill>
                      <a:prstDash val="solid"/>
                      <a:round/>
                      <a:headEnd type="none" w="med" len="med"/>
                      <a:tailEnd type="none" w="med" len="med"/>
                    </a:lnT>
                    <a:lnB w="952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2C6983"/>
                    </a:solidFill>
                  </a:tcPr>
                </a:tc>
                <a:tc>
                  <a:txBody>
                    <a:bodyPr/>
                    <a:lstStyle/>
                    <a:p>
                      <a:pPr marL="0" marR="0">
                        <a:spcBef>
                          <a:spcPts val="0"/>
                        </a:spcBef>
                        <a:spcAft>
                          <a:spcPts val="0"/>
                        </a:spcAft>
                      </a:pPr>
                      <a:r>
                        <a:rPr lang="en-US" sz="1200" dirty="0">
                          <a:effectLst/>
                          <a:latin typeface="Century Gothic" panose="020B0502020202020204" pitchFamily="34" charset="0"/>
                        </a:rPr>
                        <a:t>3 or more questions in the “Good” or greater category</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45720" marR="45720" anchor="ctr">
                    <a:lnL w="9525" cap="flat" cmpd="sng" algn="ctr">
                      <a:solidFill>
                        <a:schemeClr val="bg1">
                          <a:lumMod val="65000"/>
                        </a:schemeClr>
                      </a:solidFill>
                      <a:prstDash val="solid"/>
                      <a:round/>
                      <a:headEnd type="none" w="med" len="med"/>
                      <a:tailEnd type="none" w="med" len="med"/>
                    </a:lnL>
                    <a:lnR w="9525" cap="flat" cmpd="sng" algn="ctr">
                      <a:solidFill>
                        <a:schemeClr val="bg1">
                          <a:lumMod val="65000"/>
                        </a:schemeClr>
                      </a:solidFill>
                      <a:prstDash val="solid"/>
                      <a:round/>
                      <a:headEnd type="none" w="med" len="med"/>
                      <a:tailEnd type="none" w="med" len="med"/>
                    </a:lnR>
                    <a:lnT w="9525" cap="flat" cmpd="sng" algn="ctr">
                      <a:solidFill>
                        <a:schemeClr val="bg1">
                          <a:lumMod val="65000"/>
                        </a:schemeClr>
                      </a:solidFill>
                      <a:prstDash val="solid"/>
                      <a:round/>
                      <a:headEnd type="none" w="med" len="med"/>
                      <a:tailEnd type="none" w="med" len="med"/>
                    </a:lnT>
                    <a:lnB w="952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D7E9F1"/>
                    </a:solidFill>
                  </a:tcPr>
                </a:tc>
                <a:extLst>
                  <a:ext uri="{0D108BD9-81ED-4DB2-BD59-A6C34878D82A}">
                    <a16:rowId xmlns:a16="http://schemas.microsoft.com/office/drawing/2014/main" val="2473322597"/>
                  </a:ext>
                </a:extLst>
              </a:tr>
              <a:tr h="141272">
                <a:tc>
                  <a:txBody>
                    <a:bodyPr/>
                    <a:lstStyle/>
                    <a:p>
                      <a:pPr marL="0" marR="0">
                        <a:spcBef>
                          <a:spcPts val="0"/>
                        </a:spcBef>
                        <a:spcAft>
                          <a:spcPts val="0"/>
                        </a:spcAft>
                      </a:pPr>
                      <a:r>
                        <a:rPr lang="en-US" sz="1200" dirty="0">
                          <a:effectLst/>
                          <a:latin typeface="Century Gothic" panose="020B0502020202020204" pitchFamily="34" charset="0"/>
                        </a:rPr>
                        <a:t>Almost Met</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45720" marR="45720" anchor="ctr">
                    <a:lnL w="9525" cap="flat" cmpd="sng" algn="ctr">
                      <a:solidFill>
                        <a:schemeClr val="bg1">
                          <a:lumMod val="65000"/>
                        </a:schemeClr>
                      </a:solidFill>
                      <a:prstDash val="solid"/>
                      <a:round/>
                      <a:headEnd type="none" w="med" len="med"/>
                      <a:tailEnd type="none" w="med" len="med"/>
                    </a:lnL>
                    <a:lnR w="9525" cap="flat" cmpd="sng" algn="ctr">
                      <a:solidFill>
                        <a:schemeClr val="bg1">
                          <a:lumMod val="65000"/>
                        </a:schemeClr>
                      </a:solidFill>
                      <a:prstDash val="solid"/>
                      <a:round/>
                      <a:headEnd type="none" w="med" len="med"/>
                      <a:tailEnd type="none" w="med" len="med"/>
                    </a:lnR>
                    <a:lnT w="9525" cap="flat" cmpd="sng" algn="ctr">
                      <a:solidFill>
                        <a:schemeClr val="bg1">
                          <a:lumMod val="65000"/>
                        </a:schemeClr>
                      </a:solidFill>
                      <a:prstDash val="solid"/>
                      <a:round/>
                      <a:headEnd type="none" w="med" len="med"/>
                      <a:tailEnd type="none" w="med" len="med"/>
                    </a:lnT>
                    <a:lnB w="952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2C6983"/>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2 questions in the “Good” or greater category</a:t>
                      </a:r>
                      <a:endParaRPr kumimoji="0" lang="en-US" sz="1200" b="0" i="0" u="none" strike="noStrike" kern="1200" cap="none" spc="0" normalizeH="0" baseline="0" noProof="0" dirty="0">
                        <a:ln>
                          <a:noFill/>
                        </a:ln>
                        <a:solidFill>
                          <a:prstClr val="black"/>
                        </a:solidFill>
                        <a:effectLst/>
                        <a:uLnTx/>
                        <a:uFillTx/>
                        <a:latin typeface="Century Gothic" panose="020B0502020202020204" pitchFamily="34" charset="0"/>
                        <a:ea typeface="Calibri" panose="020F0502020204030204" pitchFamily="34" charset="0"/>
                        <a:cs typeface="Times New Roman" panose="02020603050405020304" pitchFamily="18" charset="0"/>
                      </a:endParaRPr>
                    </a:p>
                  </a:txBody>
                  <a:tcPr marL="45720" marR="45720" anchor="ctr">
                    <a:lnL w="9525" cap="flat" cmpd="sng" algn="ctr">
                      <a:solidFill>
                        <a:schemeClr val="bg1">
                          <a:lumMod val="65000"/>
                        </a:schemeClr>
                      </a:solidFill>
                      <a:prstDash val="solid"/>
                      <a:round/>
                      <a:headEnd type="none" w="med" len="med"/>
                      <a:tailEnd type="none" w="med" len="med"/>
                    </a:lnL>
                    <a:lnR w="9525" cap="flat" cmpd="sng" algn="ctr">
                      <a:solidFill>
                        <a:schemeClr val="bg1">
                          <a:lumMod val="65000"/>
                        </a:schemeClr>
                      </a:solidFill>
                      <a:prstDash val="solid"/>
                      <a:round/>
                      <a:headEnd type="none" w="med" len="med"/>
                      <a:tailEnd type="none" w="med" len="med"/>
                    </a:lnR>
                    <a:lnT w="9525" cap="flat" cmpd="sng" algn="ctr">
                      <a:solidFill>
                        <a:schemeClr val="bg1">
                          <a:lumMod val="65000"/>
                        </a:schemeClr>
                      </a:solidFill>
                      <a:prstDash val="solid"/>
                      <a:round/>
                      <a:headEnd type="none" w="med" len="med"/>
                      <a:tailEnd type="none" w="med" len="med"/>
                    </a:lnT>
                    <a:lnB w="952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D7E9F1"/>
                    </a:solidFill>
                  </a:tcPr>
                </a:tc>
                <a:extLst>
                  <a:ext uri="{0D108BD9-81ED-4DB2-BD59-A6C34878D82A}">
                    <a16:rowId xmlns:a16="http://schemas.microsoft.com/office/drawing/2014/main" val="178780302"/>
                  </a:ext>
                </a:extLst>
              </a:tr>
              <a:tr h="0">
                <a:tc>
                  <a:txBody>
                    <a:bodyPr/>
                    <a:lstStyle/>
                    <a:p>
                      <a:pPr marL="0" marR="0">
                        <a:spcBef>
                          <a:spcPts val="0"/>
                        </a:spcBef>
                        <a:spcAft>
                          <a:spcPts val="0"/>
                        </a:spcAft>
                      </a:pPr>
                      <a:r>
                        <a:rPr lang="en-US" sz="1200" dirty="0">
                          <a:effectLst/>
                          <a:latin typeface="Century Gothic" panose="020B0502020202020204" pitchFamily="34" charset="0"/>
                        </a:rPr>
                        <a:t>Not Met</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45720" marR="45720" anchor="ctr">
                    <a:lnL w="9525" cap="flat" cmpd="sng" algn="ctr">
                      <a:solidFill>
                        <a:schemeClr val="bg1">
                          <a:lumMod val="65000"/>
                        </a:schemeClr>
                      </a:solidFill>
                      <a:prstDash val="solid"/>
                      <a:round/>
                      <a:headEnd type="none" w="med" len="med"/>
                      <a:tailEnd type="none" w="med" len="med"/>
                    </a:lnL>
                    <a:lnR w="9525" cap="flat" cmpd="sng" algn="ctr">
                      <a:solidFill>
                        <a:schemeClr val="bg1">
                          <a:lumMod val="65000"/>
                        </a:schemeClr>
                      </a:solidFill>
                      <a:prstDash val="solid"/>
                      <a:round/>
                      <a:headEnd type="none" w="med" len="med"/>
                      <a:tailEnd type="none" w="med" len="med"/>
                    </a:lnR>
                    <a:lnT w="9525" cap="flat" cmpd="sng" algn="ctr">
                      <a:solidFill>
                        <a:schemeClr val="bg1">
                          <a:lumMod val="65000"/>
                        </a:schemeClr>
                      </a:solidFill>
                      <a:prstDash val="solid"/>
                      <a:round/>
                      <a:headEnd type="none" w="med" len="med"/>
                      <a:tailEnd type="none" w="med" len="med"/>
                    </a:lnT>
                    <a:lnB w="952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2C6983"/>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1 or fewer questions in the “Good” or greater category</a:t>
                      </a:r>
                      <a:endParaRPr kumimoji="0" lang="en-US" sz="1200" b="0" i="0" u="none" strike="noStrike" kern="1200" cap="none" spc="0" normalizeH="0" baseline="0" noProof="0" dirty="0">
                        <a:ln>
                          <a:noFill/>
                        </a:ln>
                        <a:solidFill>
                          <a:prstClr val="black"/>
                        </a:solidFill>
                        <a:effectLst/>
                        <a:uLnTx/>
                        <a:uFillTx/>
                        <a:latin typeface="Century Gothic" panose="020B0502020202020204" pitchFamily="34" charset="0"/>
                        <a:ea typeface="Calibri" panose="020F0502020204030204" pitchFamily="34" charset="0"/>
                        <a:cs typeface="Times New Roman" panose="02020603050405020304" pitchFamily="18" charset="0"/>
                      </a:endParaRPr>
                    </a:p>
                  </a:txBody>
                  <a:tcPr marL="45720" marR="45720" anchor="ctr">
                    <a:lnL w="9525" cap="flat" cmpd="sng" algn="ctr">
                      <a:solidFill>
                        <a:schemeClr val="bg1">
                          <a:lumMod val="65000"/>
                        </a:schemeClr>
                      </a:solidFill>
                      <a:prstDash val="solid"/>
                      <a:round/>
                      <a:headEnd type="none" w="med" len="med"/>
                      <a:tailEnd type="none" w="med" len="med"/>
                    </a:lnL>
                    <a:lnR w="9525" cap="flat" cmpd="sng" algn="ctr">
                      <a:solidFill>
                        <a:schemeClr val="bg1">
                          <a:lumMod val="65000"/>
                        </a:schemeClr>
                      </a:solidFill>
                      <a:prstDash val="solid"/>
                      <a:round/>
                      <a:headEnd type="none" w="med" len="med"/>
                      <a:tailEnd type="none" w="med" len="med"/>
                    </a:lnR>
                    <a:lnT w="9525" cap="flat" cmpd="sng" algn="ctr">
                      <a:solidFill>
                        <a:schemeClr val="bg1">
                          <a:lumMod val="65000"/>
                        </a:schemeClr>
                      </a:solidFill>
                      <a:prstDash val="solid"/>
                      <a:round/>
                      <a:headEnd type="none" w="med" len="med"/>
                      <a:tailEnd type="none" w="med" len="med"/>
                    </a:lnT>
                    <a:lnB w="952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D7E9F1"/>
                    </a:solidFill>
                  </a:tcPr>
                </a:tc>
                <a:extLst>
                  <a:ext uri="{0D108BD9-81ED-4DB2-BD59-A6C34878D82A}">
                    <a16:rowId xmlns:a16="http://schemas.microsoft.com/office/drawing/2014/main" val="1328022507"/>
                  </a:ext>
                </a:extLst>
              </a:tr>
            </a:tbl>
          </a:graphicData>
        </a:graphic>
      </p:graphicFrame>
      <p:graphicFrame>
        <p:nvGraphicFramePr>
          <p:cNvPr id="2" name="Table 1">
            <a:extLst>
              <a:ext uri="{FF2B5EF4-FFF2-40B4-BE49-F238E27FC236}">
                <a16:creationId xmlns:a16="http://schemas.microsoft.com/office/drawing/2014/main" id="{60C9AD04-4FE5-4245-A5E8-A9220F64AAB1}"/>
              </a:ext>
            </a:extLst>
          </p:cNvPr>
          <p:cNvGraphicFramePr>
            <a:graphicFrameLocks noGrp="1"/>
          </p:cNvGraphicFramePr>
          <p:nvPr>
            <p:extLst>
              <p:ext uri="{D42A27DB-BD31-4B8C-83A1-F6EECF244321}">
                <p14:modId xmlns:p14="http://schemas.microsoft.com/office/powerpoint/2010/main" val="2619941375"/>
              </p:ext>
            </p:extLst>
          </p:nvPr>
        </p:nvGraphicFramePr>
        <p:xfrm>
          <a:off x="2113835" y="1972843"/>
          <a:ext cx="6235508" cy="2346960"/>
        </p:xfrm>
        <a:graphic>
          <a:graphicData uri="http://schemas.openxmlformats.org/drawingml/2006/table">
            <a:tbl>
              <a:tblPr firstRow="1" firstCol="1" bandRow="1">
                <a:tableStyleId>{5C22544A-7EE6-4342-B048-85BDC9FD1C3A}</a:tableStyleId>
              </a:tblPr>
              <a:tblGrid>
                <a:gridCol w="3754395">
                  <a:extLst>
                    <a:ext uri="{9D8B030D-6E8A-4147-A177-3AD203B41FA5}">
                      <a16:colId xmlns:a16="http://schemas.microsoft.com/office/drawing/2014/main" val="3515599087"/>
                    </a:ext>
                  </a:extLst>
                </a:gridCol>
                <a:gridCol w="965643">
                  <a:extLst>
                    <a:ext uri="{9D8B030D-6E8A-4147-A177-3AD203B41FA5}">
                      <a16:colId xmlns:a16="http://schemas.microsoft.com/office/drawing/2014/main" val="77147805"/>
                    </a:ext>
                  </a:extLst>
                </a:gridCol>
                <a:gridCol w="780440">
                  <a:extLst>
                    <a:ext uri="{9D8B030D-6E8A-4147-A177-3AD203B41FA5}">
                      <a16:colId xmlns:a16="http://schemas.microsoft.com/office/drawing/2014/main" val="3954026610"/>
                    </a:ext>
                  </a:extLst>
                </a:gridCol>
                <a:gridCol w="735030">
                  <a:extLst>
                    <a:ext uri="{9D8B030D-6E8A-4147-A177-3AD203B41FA5}">
                      <a16:colId xmlns:a16="http://schemas.microsoft.com/office/drawing/2014/main" val="1532893507"/>
                    </a:ext>
                  </a:extLst>
                </a:gridCol>
              </a:tblGrid>
              <a:tr h="0">
                <a:tc>
                  <a:txBody>
                    <a:bodyPr/>
                    <a:lstStyle/>
                    <a:p>
                      <a:pPr marL="0" marR="0">
                        <a:spcBef>
                          <a:spcPts val="0"/>
                        </a:spcBef>
                        <a:spcAft>
                          <a:spcPts val="0"/>
                        </a:spcAft>
                      </a:pPr>
                      <a:r>
                        <a:rPr lang="en-US" sz="1400" dirty="0">
                          <a:solidFill>
                            <a:sysClr val="windowText" lastClr="000000"/>
                          </a:solidFill>
                          <a:effectLst/>
                          <a:latin typeface="Century Gothic" panose="020B0502020202020204" pitchFamily="34" charset="0"/>
                        </a:rPr>
                        <a:t> </a:t>
                      </a:r>
                      <a:endParaRPr lang="en-US" sz="14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mpd="sng">
                      <a:noFill/>
                    </a:lnL>
                    <a:lnR w="12700" cap="flat" cmpd="sng" algn="ctr">
                      <a:noFill/>
                      <a:prstDash val="solid"/>
                      <a:round/>
                      <a:headEnd type="none" w="med" len="med"/>
                      <a:tailEnd type="none" w="med" len="med"/>
                    </a:lnR>
                    <a:lnT w="12700" cmpd="sng">
                      <a:noFill/>
                    </a:lnT>
                    <a:lnB w="38100" cmpd="sng">
                      <a:noFill/>
                    </a:lnB>
                    <a:lnTlToBr w="12700" cmpd="sng">
                      <a:noFill/>
                      <a:prstDash val="solid"/>
                    </a:lnTlToBr>
                    <a:lnBlToTr w="12700" cmpd="sng">
                      <a:noFill/>
                      <a:prstDash val="solid"/>
                    </a:lnBlToTr>
                    <a:solidFill>
                      <a:srgbClr val="2C6983"/>
                    </a:solidFill>
                  </a:tcPr>
                </a:tc>
                <a:tc gridSpan="3">
                  <a:txBody>
                    <a:bodyPr/>
                    <a:lstStyle/>
                    <a:p>
                      <a:pPr marL="0" marR="0" algn="ctr">
                        <a:spcBef>
                          <a:spcPts val="0"/>
                        </a:spcBef>
                        <a:spcAft>
                          <a:spcPts val="0"/>
                        </a:spcAft>
                      </a:pPr>
                      <a:r>
                        <a:rPr lang="en-US" sz="1400" dirty="0">
                          <a:solidFill>
                            <a:sysClr val="windowText" lastClr="000000"/>
                          </a:solidFill>
                          <a:effectLst/>
                          <a:latin typeface="Century Gothic" panose="020B0502020202020204" pitchFamily="34" charset="0"/>
                        </a:rPr>
                        <a:t>% Strongly Agree or Agree</a:t>
                      </a:r>
                      <a:endParaRPr lang="en-US" sz="14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C9E2ED"/>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400579959"/>
                  </a:ext>
                </a:extLst>
              </a:tr>
              <a:tr h="0">
                <a:tc>
                  <a:txBody>
                    <a:bodyPr/>
                    <a:lstStyle/>
                    <a:p>
                      <a:pPr marL="0" marR="0">
                        <a:spcBef>
                          <a:spcPts val="0"/>
                        </a:spcBef>
                        <a:spcAft>
                          <a:spcPts val="0"/>
                        </a:spcAft>
                      </a:pPr>
                      <a:r>
                        <a:rPr lang="en-US" sz="1400" dirty="0">
                          <a:solidFill>
                            <a:sysClr val="windowText" lastClr="000000"/>
                          </a:solidFill>
                          <a:effectLst/>
                          <a:latin typeface="Century Gothic" panose="020B0502020202020204" pitchFamily="34" charset="0"/>
                        </a:rPr>
                        <a:t> </a:t>
                      </a:r>
                      <a:endParaRPr lang="en-US" sz="14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mpd="sng">
                      <a:noFill/>
                    </a:lnL>
                    <a:lnR w="12700" cap="flat" cmpd="sng" algn="ctr">
                      <a:noFill/>
                      <a:prstDash val="solid"/>
                      <a:round/>
                      <a:headEnd type="none" w="med" len="med"/>
                      <a:tailEnd type="none" w="med" len="med"/>
                    </a:lnR>
                    <a:lnT w="38100" cmpd="sng">
                      <a:noFill/>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2C6983"/>
                    </a:solidFill>
                  </a:tcPr>
                </a:tc>
                <a:tc>
                  <a:txBody>
                    <a:bodyPr/>
                    <a:lstStyle/>
                    <a:p>
                      <a:pPr marL="0" marR="0" algn="ctr">
                        <a:spcBef>
                          <a:spcPts val="0"/>
                        </a:spcBef>
                        <a:spcAft>
                          <a:spcPts val="0"/>
                        </a:spcAft>
                      </a:pPr>
                      <a:r>
                        <a:rPr lang="en-US" sz="1400" dirty="0">
                          <a:solidFill>
                            <a:sysClr val="windowText" lastClr="000000"/>
                          </a:solidFill>
                          <a:effectLst/>
                          <a:latin typeface="Century Gothic" panose="020B0502020202020204" pitchFamily="34" charset="0"/>
                        </a:rPr>
                        <a:t>2021 Baseline</a:t>
                      </a:r>
                      <a:endParaRPr lang="en-US" sz="14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no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C9E2ED"/>
                    </a:solidFill>
                  </a:tcPr>
                </a:tc>
                <a:tc>
                  <a:txBody>
                    <a:bodyPr/>
                    <a:lstStyle/>
                    <a:p>
                      <a:pPr marL="0" marR="0" algn="ctr">
                        <a:spcBef>
                          <a:spcPts val="0"/>
                        </a:spcBef>
                        <a:spcAft>
                          <a:spcPts val="0"/>
                        </a:spcAft>
                      </a:pPr>
                      <a:r>
                        <a:rPr lang="en-US" sz="1400" dirty="0">
                          <a:solidFill>
                            <a:sysClr val="windowText" lastClr="000000"/>
                          </a:solidFill>
                          <a:effectLst/>
                          <a:latin typeface="Century Gothic" panose="020B0502020202020204" pitchFamily="34" charset="0"/>
                        </a:rPr>
                        <a:t>Target</a:t>
                      </a:r>
                      <a:endParaRPr lang="en-US" sz="14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C9E2ED"/>
                    </a:solidFill>
                  </a:tcPr>
                </a:tc>
                <a:tc>
                  <a:txBody>
                    <a:bodyPr/>
                    <a:lstStyle/>
                    <a:p>
                      <a:pPr marL="0" marR="0" algn="ctr">
                        <a:spcBef>
                          <a:spcPts val="0"/>
                        </a:spcBef>
                        <a:spcAft>
                          <a:spcPts val="0"/>
                        </a:spcAft>
                      </a:pPr>
                      <a:r>
                        <a:rPr lang="en-US" sz="1400" dirty="0">
                          <a:solidFill>
                            <a:sysClr val="windowText" lastClr="000000"/>
                          </a:solidFill>
                          <a:effectLst/>
                          <a:latin typeface="Century Gothic" panose="020B0502020202020204" pitchFamily="34" charset="0"/>
                        </a:rPr>
                        <a:t>2024</a:t>
                      </a:r>
                      <a:endParaRPr lang="en-US" sz="14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C9E2ED"/>
                    </a:solidFill>
                  </a:tcPr>
                </a:tc>
                <a:extLst>
                  <a:ext uri="{0D108BD9-81ED-4DB2-BD59-A6C34878D82A}">
                    <a16:rowId xmlns:a16="http://schemas.microsoft.com/office/drawing/2014/main" val="2579270241"/>
                  </a:ext>
                </a:extLst>
              </a:tr>
              <a:tr h="0">
                <a:tc>
                  <a:txBody>
                    <a:bodyPr/>
                    <a:lstStyle/>
                    <a:p>
                      <a:pPr marL="0" marR="0">
                        <a:spcBef>
                          <a:spcPts val="0"/>
                        </a:spcBef>
                        <a:spcAft>
                          <a:spcPts val="0"/>
                        </a:spcAft>
                      </a:pPr>
                      <a:r>
                        <a:rPr lang="en-US" sz="1400" b="0" dirty="0">
                          <a:solidFill>
                            <a:sysClr val="windowText" lastClr="000000"/>
                          </a:solidFill>
                          <a:effectLst/>
                          <a:latin typeface="Century Gothic" panose="020B0502020202020204" pitchFamily="34" charset="0"/>
                        </a:rPr>
                        <a:t>I am regularly recognized for my contributions.</a:t>
                      </a:r>
                      <a:endParaRPr lang="en-US" sz="1400" b="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400" dirty="0">
                          <a:solidFill>
                            <a:sysClr val="windowText" lastClr="000000"/>
                          </a:solidFill>
                          <a:effectLst/>
                          <a:latin typeface="Century Gothic" panose="020B0502020202020204" pitchFamily="34" charset="0"/>
                        </a:rPr>
                        <a:t>59%</a:t>
                      </a:r>
                      <a:endParaRPr lang="en-US" sz="14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400" dirty="0">
                          <a:solidFill>
                            <a:sysClr val="windowText" lastClr="000000"/>
                          </a:solidFill>
                          <a:effectLst/>
                          <a:latin typeface="Century Gothic" panose="020B0502020202020204" pitchFamily="34" charset="0"/>
                        </a:rPr>
                        <a:t>65%</a:t>
                      </a:r>
                      <a:endParaRPr lang="en-US" sz="14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400" dirty="0">
                          <a:solidFill>
                            <a:sysClr val="windowText" lastClr="000000"/>
                          </a:solidFill>
                          <a:effectLst/>
                          <a:latin typeface="Century Gothic" panose="020B0502020202020204" pitchFamily="34" charset="0"/>
                        </a:rPr>
                        <a:t>67%</a:t>
                      </a:r>
                      <a:endParaRPr lang="en-US" sz="14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181521070"/>
                  </a:ext>
                </a:extLst>
              </a:tr>
              <a:tr h="0">
                <a:tc>
                  <a:txBody>
                    <a:bodyPr/>
                    <a:lstStyle/>
                    <a:p>
                      <a:pPr marL="0" marR="0">
                        <a:spcBef>
                          <a:spcPts val="0"/>
                        </a:spcBef>
                        <a:spcAft>
                          <a:spcPts val="0"/>
                        </a:spcAft>
                      </a:pPr>
                      <a:r>
                        <a:rPr lang="en-US" sz="1400" b="0" dirty="0">
                          <a:solidFill>
                            <a:sysClr val="windowText" lastClr="000000"/>
                          </a:solidFill>
                          <a:effectLst/>
                          <a:latin typeface="Century Gothic" panose="020B0502020202020204" pitchFamily="34" charset="0"/>
                        </a:rPr>
                        <a:t>Our recognition and awards programs are meaningful to me.</a:t>
                      </a:r>
                      <a:endParaRPr lang="en-US" sz="1400" b="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400" dirty="0">
                          <a:solidFill>
                            <a:sysClr val="windowText" lastClr="000000"/>
                          </a:solidFill>
                          <a:effectLst/>
                          <a:latin typeface="Century Gothic" panose="020B0502020202020204" pitchFamily="34" charset="0"/>
                        </a:rPr>
                        <a:t>37%</a:t>
                      </a:r>
                      <a:endParaRPr lang="en-US" sz="14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400" dirty="0">
                          <a:solidFill>
                            <a:sysClr val="windowText" lastClr="000000"/>
                          </a:solidFill>
                          <a:effectLst/>
                          <a:latin typeface="Century Gothic" panose="020B0502020202020204" pitchFamily="34" charset="0"/>
                        </a:rPr>
                        <a:t>65%</a:t>
                      </a:r>
                      <a:endParaRPr lang="en-US" sz="14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400" dirty="0">
                          <a:solidFill>
                            <a:sysClr val="windowText" lastClr="000000"/>
                          </a:solidFill>
                          <a:effectLst/>
                          <a:latin typeface="Century Gothic" panose="020B0502020202020204" pitchFamily="34" charset="0"/>
                        </a:rPr>
                        <a:t>47%</a:t>
                      </a:r>
                      <a:endParaRPr lang="en-US" sz="14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626550297"/>
                  </a:ext>
                </a:extLst>
              </a:tr>
              <a:tr h="0">
                <a:tc>
                  <a:txBody>
                    <a:bodyPr/>
                    <a:lstStyle/>
                    <a:p>
                      <a:pPr marL="0" marR="0">
                        <a:spcBef>
                          <a:spcPts val="0"/>
                        </a:spcBef>
                        <a:spcAft>
                          <a:spcPts val="0"/>
                        </a:spcAft>
                      </a:pPr>
                      <a:r>
                        <a:rPr lang="en-US" sz="1400" b="0" dirty="0">
                          <a:solidFill>
                            <a:sysClr val="windowText" lastClr="000000"/>
                          </a:solidFill>
                          <a:effectLst/>
                          <a:latin typeface="Century Gothic" panose="020B0502020202020204" pitchFamily="34" charset="0"/>
                        </a:rPr>
                        <a:t>I am given the opportunity to develop my skills at this institution.</a:t>
                      </a:r>
                      <a:endParaRPr lang="en-US" sz="1400" b="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400" dirty="0">
                          <a:solidFill>
                            <a:sysClr val="windowText" lastClr="000000"/>
                          </a:solidFill>
                          <a:effectLst/>
                          <a:latin typeface="Century Gothic" panose="020B0502020202020204" pitchFamily="34" charset="0"/>
                        </a:rPr>
                        <a:t>82%</a:t>
                      </a:r>
                      <a:endParaRPr lang="en-US" sz="14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400" dirty="0">
                          <a:solidFill>
                            <a:sysClr val="windowText" lastClr="000000"/>
                          </a:solidFill>
                          <a:effectLst/>
                          <a:latin typeface="Century Gothic" panose="020B0502020202020204" pitchFamily="34" charset="0"/>
                        </a:rPr>
                        <a:t>65%</a:t>
                      </a:r>
                      <a:endParaRPr lang="en-US" sz="14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400" dirty="0">
                          <a:solidFill>
                            <a:sysClr val="windowText" lastClr="000000"/>
                          </a:solidFill>
                          <a:effectLst/>
                          <a:latin typeface="Century Gothic" panose="020B0502020202020204" pitchFamily="34" charset="0"/>
                        </a:rPr>
                        <a:t>76%</a:t>
                      </a:r>
                      <a:endParaRPr lang="en-US" sz="14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1001249"/>
                  </a:ext>
                </a:extLst>
              </a:tr>
              <a:tr h="0">
                <a:tc>
                  <a:txBody>
                    <a:bodyPr/>
                    <a:lstStyle/>
                    <a:p>
                      <a:pPr marL="0" marR="0">
                        <a:spcBef>
                          <a:spcPts val="0"/>
                        </a:spcBef>
                        <a:spcAft>
                          <a:spcPts val="0"/>
                        </a:spcAft>
                      </a:pPr>
                      <a:r>
                        <a:rPr lang="en-US" sz="1400" b="0" dirty="0">
                          <a:solidFill>
                            <a:sysClr val="windowText" lastClr="000000"/>
                          </a:solidFill>
                          <a:effectLst/>
                          <a:latin typeface="Century Gothic" panose="020B0502020202020204" pitchFamily="34" charset="0"/>
                        </a:rPr>
                        <a:t>I have access to the training I need to do my job well.</a:t>
                      </a:r>
                      <a:endParaRPr lang="en-US" sz="1400" b="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400">
                          <a:solidFill>
                            <a:sysClr val="windowText" lastClr="000000"/>
                          </a:solidFill>
                          <a:effectLst/>
                          <a:latin typeface="Century Gothic" panose="020B0502020202020204" pitchFamily="34" charset="0"/>
                        </a:rPr>
                        <a:t>70%</a:t>
                      </a:r>
                      <a:endParaRPr lang="en-US" sz="140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400" dirty="0">
                          <a:solidFill>
                            <a:sysClr val="windowText" lastClr="000000"/>
                          </a:solidFill>
                          <a:effectLst/>
                          <a:latin typeface="Century Gothic" panose="020B0502020202020204" pitchFamily="34" charset="0"/>
                        </a:rPr>
                        <a:t>65%</a:t>
                      </a:r>
                      <a:endParaRPr lang="en-US" sz="14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400" dirty="0">
                          <a:solidFill>
                            <a:sysClr val="windowText" lastClr="000000"/>
                          </a:solidFill>
                          <a:effectLst/>
                          <a:latin typeface="Century Gothic" panose="020B0502020202020204" pitchFamily="34" charset="0"/>
                        </a:rPr>
                        <a:t>69%</a:t>
                      </a:r>
                      <a:endParaRPr lang="en-US" sz="14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086517251"/>
                  </a:ext>
                </a:extLst>
              </a:tr>
            </a:tbl>
          </a:graphicData>
        </a:graphic>
      </p:graphicFrame>
    </p:spTree>
    <p:custDataLst>
      <p:tags r:id="rId1"/>
    </p:custDataLst>
    <p:extLst>
      <p:ext uri="{BB962C8B-B14F-4D97-AF65-F5344CB8AC3E}">
        <p14:creationId xmlns:p14="http://schemas.microsoft.com/office/powerpoint/2010/main" val="14354861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par>
                                <p:cTn id="13" presetID="10" presetClass="entr" presetSubtype="0" fill="hold" nodeType="withEffect">
                                  <p:stCondLst>
                                    <p:cond delay="0"/>
                                  </p:stCondLst>
                                  <p:childTnLst>
                                    <p:set>
                                      <p:cBhvr>
                                        <p:cTn id="14" dur="1" fill="hold">
                                          <p:stCondLst>
                                            <p:cond delay="0"/>
                                          </p:stCondLst>
                                        </p:cTn>
                                        <p:tgtEl>
                                          <p:spTgt spid="12"/>
                                        </p:tgtEl>
                                        <p:attrNameLst>
                                          <p:attrName>style.visibility</p:attrName>
                                        </p:attrNameLst>
                                      </p:cBhvr>
                                      <p:to>
                                        <p:strVal val="visible"/>
                                      </p:to>
                                    </p:set>
                                    <p:animEffect transition="in" filter="fade">
                                      <p:cBhvr>
                                        <p:cTn id="15"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94FC12C-0847-4F32-A054-FCEDE6157B30}"/>
              </a:ext>
            </a:extLst>
          </p:cNvPr>
          <p:cNvSpPr/>
          <p:nvPr/>
        </p:nvSpPr>
        <p:spPr>
          <a:xfrm>
            <a:off x="0" y="0"/>
            <a:ext cx="1564477" cy="6858000"/>
          </a:xfrm>
          <a:prstGeom prst="rect">
            <a:avLst/>
          </a:prstGeom>
          <a:solidFill>
            <a:srgbClr val="C9E2E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D7E9F1"/>
              </a:solidFill>
            </a:endParaRPr>
          </a:p>
        </p:txBody>
      </p:sp>
      <p:sp>
        <p:nvSpPr>
          <p:cNvPr id="4" name="Rectangle 3">
            <a:extLst>
              <a:ext uri="{FF2B5EF4-FFF2-40B4-BE49-F238E27FC236}">
                <a16:creationId xmlns:a16="http://schemas.microsoft.com/office/drawing/2014/main" id="{1AA970F3-24F2-4EA2-8BFE-1CF58C1FB340}"/>
              </a:ext>
            </a:extLst>
          </p:cNvPr>
          <p:cNvSpPr/>
          <p:nvPr/>
        </p:nvSpPr>
        <p:spPr>
          <a:xfrm>
            <a:off x="1564478" y="0"/>
            <a:ext cx="7579522" cy="6858000"/>
          </a:xfrm>
          <a:prstGeom prst="rect">
            <a:avLst/>
          </a:prstGeom>
          <a:solidFill>
            <a:srgbClr val="2C698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A40ABDAE-4275-4A74-8F56-864466B88B2A}"/>
              </a:ext>
            </a:extLst>
          </p:cNvPr>
          <p:cNvSpPr txBox="1"/>
          <p:nvPr/>
        </p:nvSpPr>
        <p:spPr>
          <a:xfrm rot="16200000">
            <a:off x="-2409357" y="2705726"/>
            <a:ext cx="6858001" cy="1446550"/>
          </a:xfrm>
          <a:prstGeom prst="rect">
            <a:avLst/>
          </a:prstGeom>
          <a:noFill/>
        </p:spPr>
        <p:txBody>
          <a:bodyPr wrap="square" rtlCol="0">
            <a:spAutoFit/>
          </a:bodyPr>
          <a:lstStyle/>
          <a:p>
            <a:pPr algn="ctr"/>
            <a:r>
              <a:rPr lang="en-US" sz="4400" b="1" dirty="0">
                <a:solidFill>
                  <a:srgbClr val="2C6983"/>
                </a:solidFill>
                <a:latin typeface="Century Gothic" panose="020B0502020202020204" pitchFamily="34" charset="0"/>
              </a:rPr>
              <a:t>COLLEGE</a:t>
            </a:r>
          </a:p>
          <a:p>
            <a:pPr algn="ctr"/>
            <a:r>
              <a:rPr lang="en-US" sz="4400" b="1" dirty="0">
                <a:solidFill>
                  <a:srgbClr val="2C6983"/>
                </a:solidFill>
                <a:latin typeface="Century Gothic" panose="020B0502020202020204" pitchFamily="34" charset="0"/>
              </a:rPr>
              <a:t>SUSTAINABILITY</a:t>
            </a:r>
          </a:p>
        </p:txBody>
      </p:sp>
      <p:sp>
        <p:nvSpPr>
          <p:cNvPr id="9" name="TextBox 8">
            <a:extLst>
              <a:ext uri="{FF2B5EF4-FFF2-40B4-BE49-F238E27FC236}">
                <a16:creationId xmlns:a16="http://schemas.microsoft.com/office/drawing/2014/main" id="{6ED01FC0-D7C9-4472-A0BE-EF6888CD419B}"/>
              </a:ext>
            </a:extLst>
          </p:cNvPr>
          <p:cNvSpPr txBox="1"/>
          <p:nvPr/>
        </p:nvSpPr>
        <p:spPr>
          <a:xfrm>
            <a:off x="1847088" y="1069848"/>
            <a:ext cx="6999218" cy="830997"/>
          </a:xfrm>
          <a:prstGeom prst="rect">
            <a:avLst/>
          </a:prstGeom>
          <a:noFill/>
        </p:spPr>
        <p:txBody>
          <a:bodyPr wrap="square" rtlCol="0">
            <a:spAutoFit/>
          </a:bodyPr>
          <a:lstStyle/>
          <a:p>
            <a:pPr algn="ctr"/>
            <a:r>
              <a:rPr lang="en-US" sz="2400" b="1" dirty="0">
                <a:solidFill>
                  <a:schemeClr val="bg1"/>
                </a:solidFill>
                <a:latin typeface="Century Gothic" panose="020B0502020202020204" pitchFamily="34" charset="0"/>
                <a:ea typeface="DengXian" panose="02010600030101010101" pitchFamily="2" charset="-122"/>
                <a:cs typeface="Times New Roman" panose="02020603050405020304" pitchFamily="18" charset="0"/>
              </a:rPr>
              <a:t>Employee Awards, Recognitions, Celebrations and Professional Development</a:t>
            </a:r>
          </a:p>
        </p:txBody>
      </p:sp>
      <p:sp>
        <p:nvSpPr>
          <p:cNvPr id="2" name="TextBox 1">
            <a:extLst>
              <a:ext uri="{FF2B5EF4-FFF2-40B4-BE49-F238E27FC236}">
                <a16:creationId xmlns:a16="http://schemas.microsoft.com/office/drawing/2014/main" id="{7B7171E9-7BFF-4909-B386-DBDABCFEDC52}"/>
              </a:ext>
            </a:extLst>
          </p:cNvPr>
          <p:cNvSpPr txBox="1"/>
          <p:nvPr/>
        </p:nvSpPr>
        <p:spPr>
          <a:xfrm>
            <a:off x="2039287" y="2551837"/>
            <a:ext cx="6076950" cy="2862322"/>
          </a:xfrm>
          <a:prstGeom prst="rect">
            <a:avLst/>
          </a:prstGeom>
          <a:noFill/>
        </p:spPr>
        <p:txBody>
          <a:bodyPr wrap="square" rtlCol="0">
            <a:spAutoFit/>
          </a:bodyPr>
          <a:lstStyle/>
          <a:p>
            <a:r>
              <a:rPr lang="en-US" b="1" dirty="0">
                <a:solidFill>
                  <a:schemeClr val="bg1"/>
                </a:solidFill>
                <a:latin typeface="Century Gothic" panose="020B0502020202020204" pitchFamily="34" charset="0"/>
              </a:rPr>
              <a:t>Peer Institution Data </a:t>
            </a:r>
            <a:r>
              <a:rPr lang="en-US" dirty="0">
                <a:solidFill>
                  <a:schemeClr val="bg1"/>
                </a:solidFill>
                <a:latin typeface="Century Gothic" panose="020B0502020202020204" pitchFamily="34" charset="0"/>
              </a:rPr>
              <a:t> </a:t>
            </a:r>
          </a:p>
          <a:p>
            <a:pPr marL="285750" indent="-285750">
              <a:buFont typeface="Arial" panose="020B0604020202020204" pitchFamily="34" charset="0"/>
              <a:buChar char="•"/>
            </a:pPr>
            <a:r>
              <a:rPr lang="en-US" dirty="0">
                <a:solidFill>
                  <a:schemeClr val="bg1"/>
                </a:solidFill>
                <a:latin typeface="Century Gothic" panose="020B0502020202020204" pitchFamily="34" charset="0"/>
              </a:rPr>
              <a:t>No peer institution data available</a:t>
            </a:r>
          </a:p>
          <a:p>
            <a:endParaRPr lang="en-US" b="1" dirty="0">
              <a:solidFill>
                <a:schemeClr val="bg1"/>
              </a:solidFill>
              <a:latin typeface="Century Gothic" panose="020B0502020202020204" pitchFamily="34" charset="0"/>
            </a:endParaRPr>
          </a:p>
          <a:p>
            <a:r>
              <a:rPr lang="en-US" b="1" dirty="0">
                <a:solidFill>
                  <a:schemeClr val="bg1"/>
                </a:solidFill>
                <a:latin typeface="Century Gothic" panose="020B0502020202020204" pitchFamily="34" charset="0"/>
              </a:rPr>
              <a:t>Observations</a:t>
            </a:r>
            <a:r>
              <a:rPr lang="en-US" dirty="0">
                <a:solidFill>
                  <a:schemeClr val="bg1"/>
                </a:solidFill>
                <a:latin typeface="Century Gothic" panose="020B0502020202020204" pitchFamily="34" charset="0"/>
              </a:rPr>
              <a:t> </a:t>
            </a:r>
          </a:p>
          <a:p>
            <a:pPr marL="285750" indent="-285750">
              <a:buFont typeface="Arial" panose="020B0604020202020204" pitchFamily="34" charset="0"/>
              <a:buChar char="•"/>
            </a:pPr>
            <a:r>
              <a:rPr lang="en-US" dirty="0">
                <a:solidFill>
                  <a:schemeClr val="bg1"/>
                </a:solidFill>
                <a:latin typeface="Century Gothic" panose="020B0502020202020204" pitchFamily="34" charset="0"/>
              </a:rPr>
              <a:t>COCC is improving our ratings since 2021</a:t>
            </a:r>
          </a:p>
          <a:p>
            <a:pPr marL="285750" indent="-285750">
              <a:buFont typeface="Arial" panose="020B0604020202020204" pitchFamily="34" charset="0"/>
              <a:buChar char="•"/>
            </a:pPr>
            <a:r>
              <a:rPr lang="en-US" dirty="0">
                <a:solidFill>
                  <a:schemeClr val="bg1"/>
                </a:solidFill>
                <a:latin typeface="Century Gothic" panose="020B0502020202020204" pitchFamily="34" charset="0"/>
              </a:rPr>
              <a:t>SP Action Team is developing awards and recognition options to address lower employee ratings</a:t>
            </a:r>
          </a:p>
          <a:p>
            <a:pPr marL="285750" indent="-285750">
              <a:buFont typeface="Arial" panose="020B0604020202020204" pitchFamily="34" charset="0"/>
              <a:buChar char="•"/>
            </a:pPr>
            <a:r>
              <a:rPr lang="en-US" dirty="0">
                <a:solidFill>
                  <a:schemeClr val="bg1"/>
                </a:solidFill>
                <a:latin typeface="Century Gothic" panose="020B0502020202020204" pitchFamily="34" charset="0"/>
              </a:rPr>
              <a:t>Survey is administered every three years, with next scheduled for 2027</a:t>
            </a:r>
          </a:p>
        </p:txBody>
      </p:sp>
    </p:spTree>
    <p:custDataLst>
      <p:tags r:id="rId1"/>
    </p:custDataLst>
    <p:extLst>
      <p:ext uri="{BB962C8B-B14F-4D97-AF65-F5344CB8AC3E}">
        <p14:creationId xmlns:p14="http://schemas.microsoft.com/office/powerpoint/2010/main" val="40827190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2">
                                            <p:txEl>
                                              <p:pRg st="1" end="1"/>
                                            </p:txEl>
                                          </p:spTgt>
                                        </p:tgtEl>
                                        <p:attrNameLst>
                                          <p:attrName>style.visibility</p:attrName>
                                        </p:attrNameLst>
                                      </p:cBhvr>
                                      <p:to>
                                        <p:strVal val="visible"/>
                                      </p:to>
                                    </p:set>
                                    <p:animEffect transition="in" filter="fade">
                                      <p:cBhvr>
                                        <p:cTn id="10" dur="500"/>
                                        <p:tgtEl>
                                          <p:spTgt spid="2">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animEffect transition="in" filter="fade">
                                      <p:cBhvr>
                                        <p:cTn id="15"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94FC12C-0847-4F32-A054-FCEDE6157B30}"/>
              </a:ext>
            </a:extLst>
          </p:cNvPr>
          <p:cNvSpPr/>
          <p:nvPr/>
        </p:nvSpPr>
        <p:spPr>
          <a:xfrm>
            <a:off x="0" y="0"/>
            <a:ext cx="1564477" cy="6858000"/>
          </a:xfrm>
          <a:prstGeom prst="rect">
            <a:avLst/>
          </a:prstGeom>
          <a:solidFill>
            <a:srgbClr val="C9E2E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23B1A5"/>
              </a:solidFill>
            </a:endParaRPr>
          </a:p>
        </p:txBody>
      </p:sp>
      <p:sp>
        <p:nvSpPr>
          <p:cNvPr id="4" name="Rectangle 3">
            <a:extLst>
              <a:ext uri="{FF2B5EF4-FFF2-40B4-BE49-F238E27FC236}">
                <a16:creationId xmlns:a16="http://schemas.microsoft.com/office/drawing/2014/main" id="{1AA970F3-24F2-4EA2-8BFE-1CF58C1FB340}"/>
              </a:ext>
            </a:extLst>
          </p:cNvPr>
          <p:cNvSpPr/>
          <p:nvPr/>
        </p:nvSpPr>
        <p:spPr>
          <a:xfrm>
            <a:off x="1564478" y="0"/>
            <a:ext cx="7579522" cy="6858000"/>
          </a:xfrm>
          <a:prstGeom prst="rect">
            <a:avLst/>
          </a:prstGeom>
          <a:solidFill>
            <a:srgbClr val="2C698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A40ABDAE-4275-4A74-8F56-864466B88B2A}"/>
              </a:ext>
            </a:extLst>
          </p:cNvPr>
          <p:cNvSpPr txBox="1"/>
          <p:nvPr/>
        </p:nvSpPr>
        <p:spPr>
          <a:xfrm rot="16200000">
            <a:off x="-1581456" y="3089702"/>
            <a:ext cx="5829301" cy="830997"/>
          </a:xfrm>
          <a:prstGeom prst="rect">
            <a:avLst/>
          </a:prstGeom>
          <a:noFill/>
        </p:spPr>
        <p:txBody>
          <a:bodyPr wrap="square" rtlCol="0">
            <a:spAutoFit/>
          </a:bodyPr>
          <a:lstStyle/>
          <a:p>
            <a:pPr algn="ctr"/>
            <a:r>
              <a:rPr lang="en-US" sz="4800" b="1" dirty="0">
                <a:solidFill>
                  <a:srgbClr val="2C6983"/>
                </a:solidFill>
                <a:latin typeface="Century Gothic" panose="020B0502020202020204" pitchFamily="34" charset="0"/>
              </a:rPr>
              <a:t>INDICATORS</a:t>
            </a:r>
          </a:p>
        </p:txBody>
      </p:sp>
      <p:sp>
        <p:nvSpPr>
          <p:cNvPr id="9" name="TextBox 8">
            <a:extLst>
              <a:ext uri="{FF2B5EF4-FFF2-40B4-BE49-F238E27FC236}">
                <a16:creationId xmlns:a16="http://schemas.microsoft.com/office/drawing/2014/main" id="{6ED01FC0-D7C9-4472-A0BE-EF6888CD419B}"/>
              </a:ext>
            </a:extLst>
          </p:cNvPr>
          <p:cNvSpPr txBox="1"/>
          <p:nvPr/>
        </p:nvSpPr>
        <p:spPr>
          <a:xfrm>
            <a:off x="1830138" y="1131897"/>
            <a:ext cx="6999218" cy="3816429"/>
          </a:xfrm>
          <a:prstGeom prst="rect">
            <a:avLst/>
          </a:prstGeom>
          <a:noFill/>
        </p:spPr>
        <p:txBody>
          <a:bodyPr wrap="square" rtlCol="0">
            <a:spAutoFit/>
          </a:bodyPr>
          <a:lstStyle/>
          <a:p>
            <a:pPr algn="ctr">
              <a:spcAft>
                <a:spcPts val="1200"/>
              </a:spcAft>
            </a:pPr>
            <a:r>
              <a:rPr lang="en-US" sz="2400" b="1" dirty="0">
                <a:solidFill>
                  <a:schemeClr val="bg1"/>
                </a:solidFill>
                <a:effectLst/>
                <a:latin typeface="Century Gothic" panose="020B0502020202020204" pitchFamily="34" charset="0"/>
                <a:ea typeface="DengXian" panose="02010600030101010101" pitchFamily="2" charset="-122"/>
                <a:cs typeface="Times New Roman" panose="02020603050405020304" pitchFamily="18" charset="0"/>
              </a:rPr>
              <a:t>Strategic Plan Dashboard</a:t>
            </a:r>
          </a:p>
          <a:p>
            <a:endParaRPr lang="en-US" sz="3200" dirty="0">
              <a:solidFill>
                <a:schemeClr val="bg1"/>
              </a:solidFill>
              <a:latin typeface="Century Gothic" panose="020B0502020202020204" pitchFamily="34" charset="0"/>
              <a:ea typeface="DengXian" panose="02010600030101010101" pitchFamily="2" charset="-122"/>
              <a:cs typeface="Times New Roman" panose="02020603050405020304" pitchFamily="18" charset="0"/>
            </a:endParaRPr>
          </a:p>
          <a:p>
            <a:r>
              <a:rPr lang="en-US" sz="2400" dirty="0">
                <a:solidFill>
                  <a:schemeClr val="bg1"/>
                </a:solidFill>
                <a:latin typeface="Century Gothic" panose="020B0502020202020204" pitchFamily="34" charset="0"/>
                <a:ea typeface="DengXian" panose="02010600030101010101" pitchFamily="2" charset="-122"/>
                <a:cs typeface="Times New Roman" panose="02020603050405020304" pitchFamily="18" charset="0"/>
              </a:rPr>
              <a:t>cocc.edu </a:t>
            </a:r>
          </a:p>
          <a:p>
            <a:r>
              <a:rPr lang="en-US" sz="2400" dirty="0">
                <a:solidFill>
                  <a:schemeClr val="bg1"/>
                </a:solidFill>
                <a:latin typeface="Century Gothic" panose="020B0502020202020204" pitchFamily="34" charset="0"/>
                <a:ea typeface="DengXian" panose="02010600030101010101" pitchFamily="2" charset="-122"/>
                <a:cs typeface="Times New Roman" panose="02020603050405020304" pitchFamily="18" charset="0"/>
                <a:sym typeface="Wingdings" panose="05000000000000000000" pitchFamily="2" charset="2"/>
              </a:rPr>
              <a:t>	 About COCC </a:t>
            </a:r>
          </a:p>
          <a:p>
            <a:r>
              <a:rPr lang="en-US" sz="2400" dirty="0">
                <a:solidFill>
                  <a:schemeClr val="bg1"/>
                </a:solidFill>
                <a:effectLst/>
                <a:latin typeface="Century Gothic" panose="020B0502020202020204" pitchFamily="34" charset="0"/>
                <a:ea typeface="DengXian" panose="02010600030101010101" pitchFamily="2" charset="-122"/>
                <a:cs typeface="Times New Roman" panose="02020603050405020304" pitchFamily="18" charset="0"/>
                <a:sym typeface="Wingdings" panose="05000000000000000000" pitchFamily="2" charset="2"/>
              </a:rPr>
              <a:t>	</a:t>
            </a:r>
            <a:r>
              <a:rPr lang="en-US" sz="2400" dirty="0">
                <a:solidFill>
                  <a:schemeClr val="bg1"/>
                </a:solidFill>
                <a:latin typeface="Century Gothic" panose="020B0502020202020204" pitchFamily="34" charset="0"/>
                <a:ea typeface="DengXian" panose="02010600030101010101" pitchFamily="2" charset="-122"/>
                <a:cs typeface="Times New Roman" panose="02020603050405020304" pitchFamily="18" charset="0"/>
                <a:sym typeface="Wingdings" panose="05000000000000000000" pitchFamily="2" charset="2"/>
              </a:rPr>
              <a:t> College Planning &amp; Assessment</a:t>
            </a:r>
          </a:p>
          <a:p>
            <a:r>
              <a:rPr lang="en-US" sz="2400" dirty="0">
                <a:solidFill>
                  <a:schemeClr val="bg1"/>
                </a:solidFill>
                <a:latin typeface="Century Gothic" panose="020B0502020202020204" pitchFamily="34" charset="0"/>
                <a:ea typeface="DengXian" panose="02010600030101010101" pitchFamily="2" charset="-122"/>
                <a:cs typeface="Times New Roman" panose="02020603050405020304" pitchFamily="18" charset="0"/>
                <a:sym typeface="Wingdings" panose="05000000000000000000" pitchFamily="2" charset="2"/>
              </a:rPr>
              <a:t>	 Strategic Planning</a:t>
            </a:r>
          </a:p>
          <a:p>
            <a:r>
              <a:rPr lang="en-US" sz="2400" dirty="0">
                <a:solidFill>
                  <a:schemeClr val="bg1"/>
                </a:solidFill>
                <a:latin typeface="Century Gothic" panose="020B0502020202020204" pitchFamily="34" charset="0"/>
                <a:ea typeface="DengXian" panose="02010600030101010101" pitchFamily="2" charset="-122"/>
                <a:cs typeface="Times New Roman" panose="02020603050405020304" pitchFamily="18" charset="0"/>
                <a:sym typeface="Wingdings" panose="05000000000000000000" pitchFamily="2" charset="2"/>
              </a:rPr>
              <a:t>	 Assessment </a:t>
            </a:r>
          </a:p>
          <a:p>
            <a:endParaRPr lang="en-US" sz="2800" dirty="0">
              <a:solidFill>
                <a:schemeClr val="bg1"/>
              </a:solidFill>
              <a:effectLst/>
              <a:latin typeface="Century Gothic" panose="020B0502020202020204" pitchFamily="34" charset="0"/>
              <a:ea typeface="DengXian" panose="02010600030101010101" pitchFamily="2" charset="-122"/>
              <a:cs typeface="Times New Roman" panose="02020603050405020304" pitchFamily="18" charset="0"/>
              <a:sym typeface="Wingdings" panose="05000000000000000000" pitchFamily="2" charset="2"/>
            </a:endParaRPr>
          </a:p>
          <a:p>
            <a:pPr algn="ctr"/>
            <a:r>
              <a:rPr lang="en-US" sz="2400" dirty="0">
                <a:solidFill>
                  <a:schemeClr val="bg1"/>
                </a:solidFill>
                <a:latin typeface="Century Gothic" panose="020B0502020202020204" pitchFamily="34" charset="0"/>
                <a:ea typeface="DengXian" panose="02010600030101010101" pitchFamily="2" charset="-122"/>
                <a:cs typeface="Times New Roman" panose="02020603050405020304" pitchFamily="18" charset="0"/>
                <a:sym typeface="Wingdings" panose="05000000000000000000" pitchFamily="2" charset="2"/>
                <a:hlinkClick r:id="rId3">
                  <a:extLst>
                    <a:ext uri="{A12FA001-AC4F-418D-AE19-62706E023703}">
                      <ahyp:hlinkClr xmlns:ahyp="http://schemas.microsoft.com/office/drawing/2018/hyperlinkcolor" val="tx"/>
                    </a:ext>
                  </a:extLst>
                </a:hlinkClick>
              </a:rPr>
              <a:t>link</a:t>
            </a:r>
            <a:endParaRPr lang="en-US" sz="2400" dirty="0">
              <a:solidFill>
                <a:schemeClr val="bg1"/>
              </a:solidFill>
              <a:effectLst/>
              <a:latin typeface="Century Gothic" panose="020B0502020202020204" pitchFamily="34" charset="0"/>
              <a:ea typeface="DengXian"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22704563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9">
                                            <p:txEl>
                                              <p:pRg st="2" end="2"/>
                                            </p:txEl>
                                          </p:spTgt>
                                        </p:tgtEl>
                                        <p:attrNameLst>
                                          <p:attrName>style.visibility</p:attrName>
                                        </p:attrNameLst>
                                      </p:cBhvr>
                                      <p:to>
                                        <p:strVal val="visible"/>
                                      </p:to>
                                    </p:set>
                                    <p:animEffect transition="in" filter="fade">
                                      <p:cBhvr>
                                        <p:cTn id="11" dur="500"/>
                                        <p:tgtEl>
                                          <p:spTgt spid="9">
                                            <p:txEl>
                                              <p:pRg st="2" end="2"/>
                                            </p:txEl>
                                          </p:spTgt>
                                        </p:tgtEl>
                                      </p:cBhvr>
                                    </p:animEffect>
                                  </p:childTnLst>
                                </p:cTn>
                              </p:par>
                            </p:childTnLst>
                          </p:cTn>
                        </p:par>
                        <p:par>
                          <p:cTn id="12" fill="hold">
                            <p:stCondLst>
                              <p:cond delay="1000"/>
                            </p:stCondLst>
                            <p:childTnLst>
                              <p:par>
                                <p:cTn id="13" presetID="10" presetClass="entr" presetSubtype="0" fill="hold" nodeType="afterEffect">
                                  <p:stCondLst>
                                    <p:cond delay="0"/>
                                  </p:stCondLst>
                                  <p:childTnLst>
                                    <p:set>
                                      <p:cBhvr>
                                        <p:cTn id="14" dur="1" fill="hold">
                                          <p:stCondLst>
                                            <p:cond delay="0"/>
                                          </p:stCondLst>
                                        </p:cTn>
                                        <p:tgtEl>
                                          <p:spTgt spid="9">
                                            <p:txEl>
                                              <p:pRg st="3" end="3"/>
                                            </p:txEl>
                                          </p:spTgt>
                                        </p:tgtEl>
                                        <p:attrNameLst>
                                          <p:attrName>style.visibility</p:attrName>
                                        </p:attrNameLst>
                                      </p:cBhvr>
                                      <p:to>
                                        <p:strVal val="visible"/>
                                      </p:to>
                                    </p:set>
                                    <p:animEffect transition="in" filter="fade">
                                      <p:cBhvr>
                                        <p:cTn id="15" dur="500"/>
                                        <p:tgtEl>
                                          <p:spTgt spid="9">
                                            <p:txEl>
                                              <p:pRg st="3" end="3"/>
                                            </p:txEl>
                                          </p:spTgt>
                                        </p:tgtEl>
                                      </p:cBhvr>
                                    </p:animEffect>
                                  </p:childTnLst>
                                </p:cTn>
                              </p:par>
                            </p:childTnLst>
                          </p:cTn>
                        </p:par>
                        <p:par>
                          <p:cTn id="16" fill="hold">
                            <p:stCondLst>
                              <p:cond delay="1500"/>
                            </p:stCondLst>
                            <p:childTnLst>
                              <p:par>
                                <p:cTn id="17" presetID="10" presetClass="entr" presetSubtype="0" fill="hold" nodeType="afterEffect">
                                  <p:stCondLst>
                                    <p:cond delay="0"/>
                                  </p:stCondLst>
                                  <p:childTnLst>
                                    <p:set>
                                      <p:cBhvr>
                                        <p:cTn id="18" dur="1" fill="hold">
                                          <p:stCondLst>
                                            <p:cond delay="0"/>
                                          </p:stCondLst>
                                        </p:cTn>
                                        <p:tgtEl>
                                          <p:spTgt spid="9">
                                            <p:txEl>
                                              <p:pRg st="4" end="4"/>
                                            </p:txEl>
                                          </p:spTgt>
                                        </p:tgtEl>
                                        <p:attrNameLst>
                                          <p:attrName>style.visibility</p:attrName>
                                        </p:attrNameLst>
                                      </p:cBhvr>
                                      <p:to>
                                        <p:strVal val="visible"/>
                                      </p:to>
                                    </p:set>
                                    <p:animEffect transition="in" filter="fade">
                                      <p:cBhvr>
                                        <p:cTn id="19" dur="500"/>
                                        <p:tgtEl>
                                          <p:spTgt spid="9">
                                            <p:txEl>
                                              <p:pRg st="4" end="4"/>
                                            </p:txEl>
                                          </p:spTgt>
                                        </p:tgtEl>
                                      </p:cBhvr>
                                    </p:animEffect>
                                  </p:childTnLst>
                                </p:cTn>
                              </p:par>
                            </p:childTnLst>
                          </p:cTn>
                        </p:par>
                        <p:par>
                          <p:cTn id="20" fill="hold">
                            <p:stCondLst>
                              <p:cond delay="2000"/>
                            </p:stCondLst>
                            <p:childTnLst>
                              <p:par>
                                <p:cTn id="21" presetID="10" presetClass="entr" presetSubtype="0" fill="hold" nodeType="afterEffect">
                                  <p:stCondLst>
                                    <p:cond delay="0"/>
                                  </p:stCondLst>
                                  <p:childTnLst>
                                    <p:set>
                                      <p:cBhvr>
                                        <p:cTn id="22" dur="1" fill="hold">
                                          <p:stCondLst>
                                            <p:cond delay="0"/>
                                          </p:stCondLst>
                                        </p:cTn>
                                        <p:tgtEl>
                                          <p:spTgt spid="9">
                                            <p:txEl>
                                              <p:pRg st="5" end="5"/>
                                            </p:txEl>
                                          </p:spTgt>
                                        </p:tgtEl>
                                        <p:attrNameLst>
                                          <p:attrName>style.visibility</p:attrName>
                                        </p:attrNameLst>
                                      </p:cBhvr>
                                      <p:to>
                                        <p:strVal val="visible"/>
                                      </p:to>
                                    </p:set>
                                    <p:animEffect transition="in" filter="fade">
                                      <p:cBhvr>
                                        <p:cTn id="23" dur="500"/>
                                        <p:tgtEl>
                                          <p:spTgt spid="9">
                                            <p:txEl>
                                              <p:pRg st="5" end="5"/>
                                            </p:txEl>
                                          </p:spTgt>
                                        </p:tgtEl>
                                      </p:cBhvr>
                                    </p:animEffect>
                                  </p:childTnLst>
                                </p:cTn>
                              </p:par>
                            </p:childTnLst>
                          </p:cTn>
                        </p:par>
                        <p:par>
                          <p:cTn id="24" fill="hold">
                            <p:stCondLst>
                              <p:cond delay="2500"/>
                            </p:stCondLst>
                            <p:childTnLst>
                              <p:par>
                                <p:cTn id="25" presetID="10" presetClass="entr" presetSubtype="0" fill="hold" nodeType="afterEffect">
                                  <p:stCondLst>
                                    <p:cond delay="0"/>
                                  </p:stCondLst>
                                  <p:childTnLst>
                                    <p:set>
                                      <p:cBhvr>
                                        <p:cTn id="26" dur="1" fill="hold">
                                          <p:stCondLst>
                                            <p:cond delay="0"/>
                                          </p:stCondLst>
                                        </p:cTn>
                                        <p:tgtEl>
                                          <p:spTgt spid="9">
                                            <p:txEl>
                                              <p:pRg st="6" end="6"/>
                                            </p:txEl>
                                          </p:spTgt>
                                        </p:tgtEl>
                                        <p:attrNameLst>
                                          <p:attrName>style.visibility</p:attrName>
                                        </p:attrNameLst>
                                      </p:cBhvr>
                                      <p:to>
                                        <p:strVal val="visible"/>
                                      </p:to>
                                    </p:set>
                                    <p:animEffect transition="in" filter="fade">
                                      <p:cBhvr>
                                        <p:cTn id="27" dur="500"/>
                                        <p:tgtEl>
                                          <p:spTgt spid="9">
                                            <p:txEl>
                                              <p:pRg st="6" end="6"/>
                                            </p:txEl>
                                          </p:spTgt>
                                        </p:tgtEl>
                                      </p:cBhvr>
                                    </p:animEffect>
                                  </p:childTnLst>
                                </p:cTn>
                              </p:par>
                            </p:childTnLst>
                          </p:cTn>
                        </p:par>
                        <p:par>
                          <p:cTn id="28" fill="hold">
                            <p:stCondLst>
                              <p:cond delay="3000"/>
                            </p:stCondLst>
                            <p:childTnLst>
                              <p:par>
                                <p:cTn id="29" presetID="10" presetClass="entr" presetSubtype="0" fill="hold" nodeType="afterEffect">
                                  <p:stCondLst>
                                    <p:cond delay="0"/>
                                  </p:stCondLst>
                                  <p:childTnLst>
                                    <p:set>
                                      <p:cBhvr>
                                        <p:cTn id="30" dur="1" fill="hold">
                                          <p:stCondLst>
                                            <p:cond delay="0"/>
                                          </p:stCondLst>
                                        </p:cTn>
                                        <p:tgtEl>
                                          <p:spTgt spid="9">
                                            <p:txEl>
                                              <p:pRg st="8" end="8"/>
                                            </p:txEl>
                                          </p:spTgt>
                                        </p:tgtEl>
                                        <p:attrNameLst>
                                          <p:attrName>style.visibility</p:attrName>
                                        </p:attrNameLst>
                                      </p:cBhvr>
                                      <p:to>
                                        <p:strVal val="visible"/>
                                      </p:to>
                                    </p:set>
                                    <p:animEffect transition="in" filter="fade">
                                      <p:cBhvr>
                                        <p:cTn id="31" dur="500"/>
                                        <p:tgtEl>
                                          <p:spTgt spid="9">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COCC_pp_slide_2020_blueback_circles.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TextBox 2">
            <a:extLst>
              <a:ext uri="{FF2B5EF4-FFF2-40B4-BE49-F238E27FC236}">
                <a16:creationId xmlns:a16="http://schemas.microsoft.com/office/drawing/2014/main" id="{B71C5299-834B-40F3-9245-3F3BDD2FA13B}"/>
              </a:ext>
            </a:extLst>
          </p:cNvPr>
          <p:cNvSpPr txBox="1"/>
          <p:nvPr/>
        </p:nvSpPr>
        <p:spPr>
          <a:xfrm>
            <a:off x="1569243" y="2882325"/>
            <a:ext cx="6005513" cy="707886"/>
          </a:xfrm>
          <a:prstGeom prst="rect">
            <a:avLst/>
          </a:prstGeom>
          <a:noFill/>
        </p:spPr>
        <p:txBody>
          <a:bodyPr wrap="square" rtlCol="0">
            <a:spAutoFit/>
          </a:bodyPr>
          <a:lstStyle/>
          <a:p>
            <a:pPr algn="ctr"/>
            <a:r>
              <a:rPr lang="en-US" sz="4000" b="1" dirty="0">
                <a:solidFill>
                  <a:schemeClr val="bg1"/>
                </a:solidFill>
                <a:latin typeface="Century Gothic" panose="020B0502020202020204" pitchFamily="34" charset="0"/>
              </a:rPr>
              <a:t>Reporting Schedule</a:t>
            </a:r>
          </a:p>
        </p:txBody>
      </p:sp>
    </p:spTree>
    <p:extLst>
      <p:ext uri="{BB962C8B-B14F-4D97-AF65-F5344CB8AC3E}">
        <p14:creationId xmlns:p14="http://schemas.microsoft.com/office/powerpoint/2010/main" val="28962130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94FC12C-0847-4F32-A054-FCEDE6157B30}"/>
              </a:ext>
            </a:extLst>
          </p:cNvPr>
          <p:cNvSpPr/>
          <p:nvPr/>
        </p:nvSpPr>
        <p:spPr>
          <a:xfrm>
            <a:off x="0" y="0"/>
            <a:ext cx="1564477" cy="6858000"/>
          </a:xfrm>
          <a:prstGeom prst="rect">
            <a:avLst/>
          </a:prstGeom>
          <a:solidFill>
            <a:srgbClr val="C9E2E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23B1A5"/>
              </a:solidFill>
            </a:endParaRPr>
          </a:p>
        </p:txBody>
      </p:sp>
      <p:sp>
        <p:nvSpPr>
          <p:cNvPr id="4" name="Rectangle 3">
            <a:extLst>
              <a:ext uri="{FF2B5EF4-FFF2-40B4-BE49-F238E27FC236}">
                <a16:creationId xmlns:a16="http://schemas.microsoft.com/office/drawing/2014/main" id="{1AA970F3-24F2-4EA2-8BFE-1CF58C1FB340}"/>
              </a:ext>
            </a:extLst>
          </p:cNvPr>
          <p:cNvSpPr/>
          <p:nvPr/>
        </p:nvSpPr>
        <p:spPr>
          <a:xfrm>
            <a:off x="1564478" y="0"/>
            <a:ext cx="7579522" cy="6858000"/>
          </a:xfrm>
          <a:prstGeom prst="rect">
            <a:avLst/>
          </a:prstGeom>
          <a:solidFill>
            <a:srgbClr val="2C698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A40ABDAE-4275-4A74-8F56-864466B88B2A}"/>
              </a:ext>
            </a:extLst>
          </p:cNvPr>
          <p:cNvSpPr txBox="1"/>
          <p:nvPr/>
        </p:nvSpPr>
        <p:spPr>
          <a:xfrm rot="16200000">
            <a:off x="-1895781" y="2781926"/>
            <a:ext cx="5829301" cy="1446550"/>
          </a:xfrm>
          <a:prstGeom prst="rect">
            <a:avLst/>
          </a:prstGeom>
          <a:noFill/>
        </p:spPr>
        <p:txBody>
          <a:bodyPr wrap="square" rtlCol="0">
            <a:spAutoFit/>
          </a:bodyPr>
          <a:lstStyle/>
          <a:p>
            <a:pPr algn="ctr"/>
            <a:r>
              <a:rPr lang="en-US" sz="4400" b="1" dirty="0">
                <a:solidFill>
                  <a:srgbClr val="2C6983"/>
                </a:solidFill>
                <a:latin typeface="Century Gothic" panose="020B0502020202020204" pitchFamily="34" charset="0"/>
              </a:rPr>
              <a:t>2023-27 STRATEGIC PLAN INDICATORS</a:t>
            </a:r>
          </a:p>
        </p:txBody>
      </p:sp>
      <p:sp>
        <p:nvSpPr>
          <p:cNvPr id="9" name="TextBox 8">
            <a:extLst>
              <a:ext uri="{FF2B5EF4-FFF2-40B4-BE49-F238E27FC236}">
                <a16:creationId xmlns:a16="http://schemas.microsoft.com/office/drawing/2014/main" id="{6ED01FC0-D7C9-4472-A0BE-EF6888CD419B}"/>
              </a:ext>
            </a:extLst>
          </p:cNvPr>
          <p:cNvSpPr txBox="1"/>
          <p:nvPr/>
        </p:nvSpPr>
        <p:spPr>
          <a:xfrm>
            <a:off x="1860071" y="937741"/>
            <a:ext cx="6999218" cy="5360442"/>
          </a:xfrm>
          <a:prstGeom prst="rect">
            <a:avLst/>
          </a:prstGeom>
          <a:noFill/>
        </p:spPr>
        <p:txBody>
          <a:bodyPr wrap="square" rtlCol="0">
            <a:spAutoFit/>
          </a:bodyPr>
          <a:lstStyle/>
          <a:p>
            <a:pPr algn="ctr">
              <a:spcAft>
                <a:spcPts val="1200"/>
              </a:spcAft>
            </a:pPr>
            <a:r>
              <a:rPr lang="en-US" sz="3200" b="1" dirty="0">
                <a:solidFill>
                  <a:schemeClr val="bg1"/>
                </a:solidFill>
                <a:effectLst/>
                <a:latin typeface="Century Gothic" panose="020B0502020202020204" pitchFamily="34" charset="0"/>
                <a:ea typeface="DengXian" panose="02010600030101010101" pitchFamily="2" charset="-122"/>
                <a:cs typeface="Times New Roman" panose="02020603050405020304" pitchFamily="18" charset="0"/>
              </a:rPr>
              <a:t>Reporting Schedule</a:t>
            </a:r>
            <a:endParaRPr lang="en-US" sz="3200" dirty="0">
              <a:solidFill>
                <a:schemeClr val="bg1"/>
              </a:solidFill>
              <a:effectLst/>
              <a:latin typeface="Century Gothic" panose="020B0502020202020204" pitchFamily="34" charset="0"/>
              <a:ea typeface="DengXian" panose="02010600030101010101" pitchFamily="2" charset="-122"/>
              <a:cs typeface="Times New Roman" panose="02020603050405020304" pitchFamily="18" charset="0"/>
            </a:endParaRPr>
          </a:p>
          <a:p>
            <a:pPr algn="ctr">
              <a:spcAft>
                <a:spcPts val="1200"/>
              </a:spcAft>
            </a:pPr>
            <a:endParaRPr lang="en-US" sz="3200" b="1" dirty="0">
              <a:solidFill>
                <a:schemeClr val="bg1"/>
              </a:solidFill>
              <a:latin typeface="Century Gothic" panose="020B0502020202020204" pitchFamily="34" charset="0"/>
              <a:ea typeface="DengXian" panose="02010600030101010101" pitchFamily="2" charset="-122"/>
              <a:cs typeface="Times New Roman" panose="02020603050405020304" pitchFamily="18" charset="0"/>
            </a:endParaRPr>
          </a:p>
          <a:p>
            <a:pPr lvl="0" algn="ctr">
              <a:spcAft>
                <a:spcPts val="1000"/>
              </a:spcAft>
            </a:pPr>
            <a:r>
              <a:rPr lang="en-US" sz="2400" dirty="0">
                <a:solidFill>
                  <a:schemeClr val="bg1"/>
                </a:solidFill>
                <a:latin typeface="Century Gothic" panose="020B0502020202020204" pitchFamily="34" charset="0"/>
              </a:rPr>
              <a:t>Student-Ready College: October</a:t>
            </a:r>
          </a:p>
          <a:p>
            <a:pPr lvl="0" algn="ctr">
              <a:spcAft>
                <a:spcPts val="1000"/>
              </a:spcAft>
            </a:pPr>
            <a:r>
              <a:rPr lang="en-US" sz="2400" dirty="0">
                <a:solidFill>
                  <a:schemeClr val="bg1"/>
                </a:solidFill>
                <a:latin typeface="Century Gothic" panose="020B0502020202020204" pitchFamily="34" charset="0"/>
              </a:rPr>
              <a:t>Access: December </a:t>
            </a:r>
          </a:p>
          <a:p>
            <a:pPr lvl="0" algn="ctr">
              <a:spcAft>
                <a:spcPts val="1000"/>
              </a:spcAft>
            </a:pPr>
            <a:r>
              <a:rPr lang="en-US" sz="2400" dirty="0">
                <a:solidFill>
                  <a:schemeClr val="bg1"/>
                </a:solidFill>
                <a:latin typeface="Century Gothic" panose="020B0502020202020204" pitchFamily="34" charset="0"/>
              </a:rPr>
              <a:t>Community Engagement: February</a:t>
            </a:r>
          </a:p>
          <a:p>
            <a:pPr lvl="0" algn="ctr">
              <a:spcAft>
                <a:spcPts val="1000"/>
              </a:spcAft>
            </a:pPr>
            <a:r>
              <a:rPr lang="en-US" sz="2400" dirty="0">
                <a:solidFill>
                  <a:schemeClr val="bg1"/>
                </a:solidFill>
                <a:latin typeface="Century Gothic" panose="020B0502020202020204" pitchFamily="34" charset="0"/>
              </a:rPr>
              <a:t>Workforce Development: April </a:t>
            </a:r>
          </a:p>
          <a:p>
            <a:pPr lvl="0" algn="ctr">
              <a:spcAft>
                <a:spcPts val="1000"/>
              </a:spcAft>
            </a:pPr>
            <a:r>
              <a:rPr lang="en-US" sz="2400" dirty="0">
                <a:solidFill>
                  <a:schemeClr val="bg1"/>
                </a:solidFill>
                <a:latin typeface="Century Gothic" panose="020B0502020202020204" pitchFamily="34" charset="0"/>
              </a:rPr>
              <a:t>College Sustainability: June</a:t>
            </a:r>
          </a:p>
          <a:p>
            <a:pPr lvl="0" algn="ctr">
              <a:spcAft>
                <a:spcPts val="1000"/>
              </a:spcAft>
            </a:pPr>
            <a:endParaRPr lang="en-US" sz="2400" dirty="0">
              <a:solidFill>
                <a:schemeClr val="bg1"/>
              </a:solidFill>
              <a:latin typeface="Century Gothic" panose="020B0502020202020204" pitchFamily="34" charset="0"/>
            </a:endParaRPr>
          </a:p>
          <a:p>
            <a:pPr lvl="0" algn="ctr">
              <a:spcAft>
                <a:spcPts val="1000"/>
              </a:spcAft>
            </a:pPr>
            <a:r>
              <a:rPr lang="en-US" sz="2400" dirty="0">
                <a:solidFill>
                  <a:schemeClr val="bg1"/>
                </a:solidFill>
                <a:latin typeface="Century Gothic" panose="020B0502020202020204" pitchFamily="34" charset="0"/>
              </a:rPr>
              <a:t>Annual: September</a:t>
            </a:r>
          </a:p>
          <a:p>
            <a:pPr algn="ctr">
              <a:spcAft>
                <a:spcPts val="1200"/>
              </a:spcAft>
            </a:pPr>
            <a:endParaRPr lang="en-US" sz="3200" b="1" dirty="0">
              <a:solidFill>
                <a:schemeClr val="bg1"/>
              </a:solidFill>
              <a:effectLst/>
              <a:latin typeface="Century Gothic" panose="020B0502020202020204" pitchFamily="34" charset="0"/>
              <a:ea typeface="DengXian"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31308707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9">
                                            <p:txEl>
                                              <p:pRg st="2" end="2"/>
                                            </p:txEl>
                                          </p:spTgt>
                                        </p:tgtEl>
                                        <p:attrNameLst>
                                          <p:attrName>style.visibility</p:attrName>
                                        </p:attrNameLst>
                                      </p:cBhvr>
                                      <p:to>
                                        <p:strVal val="visible"/>
                                      </p:to>
                                    </p:set>
                                    <p:animEffect transition="in" filter="fade">
                                      <p:cBhvr>
                                        <p:cTn id="12" dur="500"/>
                                        <p:tgtEl>
                                          <p:spTgt spid="9">
                                            <p:txEl>
                                              <p:pRg st="2" end="2"/>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9">
                                            <p:txEl>
                                              <p:pRg st="3" end="3"/>
                                            </p:txEl>
                                          </p:spTgt>
                                        </p:tgtEl>
                                        <p:attrNameLst>
                                          <p:attrName>style.visibility</p:attrName>
                                        </p:attrNameLst>
                                      </p:cBhvr>
                                      <p:to>
                                        <p:strVal val="visible"/>
                                      </p:to>
                                    </p:set>
                                    <p:animEffect transition="in" filter="fade">
                                      <p:cBhvr>
                                        <p:cTn id="15" dur="500"/>
                                        <p:tgtEl>
                                          <p:spTgt spid="9">
                                            <p:txEl>
                                              <p:pRg st="3" end="3"/>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9">
                                            <p:txEl>
                                              <p:pRg st="4" end="4"/>
                                            </p:txEl>
                                          </p:spTgt>
                                        </p:tgtEl>
                                        <p:attrNameLst>
                                          <p:attrName>style.visibility</p:attrName>
                                        </p:attrNameLst>
                                      </p:cBhvr>
                                      <p:to>
                                        <p:strVal val="visible"/>
                                      </p:to>
                                    </p:set>
                                    <p:animEffect transition="in" filter="fade">
                                      <p:cBhvr>
                                        <p:cTn id="18" dur="500"/>
                                        <p:tgtEl>
                                          <p:spTgt spid="9">
                                            <p:txEl>
                                              <p:pRg st="4" end="4"/>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9">
                                            <p:txEl>
                                              <p:pRg st="5" end="5"/>
                                            </p:txEl>
                                          </p:spTgt>
                                        </p:tgtEl>
                                        <p:attrNameLst>
                                          <p:attrName>style.visibility</p:attrName>
                                        </p:attrNameLst>
                                      </p:cBhvr>
                                      <p:to>
                                        <p:strVal val="visible"/>
                                      </p:to>
                                    </p:set>
                                    <p:animEffect transition="in" filter="fade">
                                      <p:cBhvr>
                                        <p:cTn id="21" dur="500"/>
                                        <p:tgtEl>
                                          <p:spTgt spid="9">
                                            <p:txEl>
                                              <p:pRg st="5" end="5"/>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9">
                                            <p:txEl>
                                              <p:pRg st="6" end="6"/>
                                            </p:txEl>
                                          </p:spTgt>
                                        </p:tgtEl>
                                        <p:attrNameLst>
                                          <p:attrName>style.visibility</p:attrName>
                                        </p:attrNameLst>
                                      </p:cBhvr>
                                      <p:to>
                                        <p:strVal val="visible"/>
                                      </p:to>
                                    </p:set>
                                    <p:animEffect transition="in" filter="fade">
                                      <p:cBhvr>
                                        <p:cTn id="24" dur="500"/>
                                        <p:tgtEl>
                                          <p:spTgt spid="9">
                                            <p:txEl>
                                              <p:pRg st="6" end="6"/>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9">
                                            <p:txEl>
                                              <p:pRg st="8" end="8"/>
                                            </p:txEl>
                                          </p:spTgt>
                                        </p:tgtEl>
                                        <p:attrNameLst>
                                          <p:attrName>style.visibility</p:attrName>
                                        </p:attrNameLst>
                                      </p:cBhvr>
                                      <p:to>
                                        <p:strVal val="visible"/>
                                      </p:to>
                                    </p:set>
                                    <p:animEffect transition="in" filter="fade">
                                      <p:cBhvr>
                                        <p:cTn id="27" dur="500"/>
                                        <p:tgtEl>
                                          <p:spTgt spid="9">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94FC12C-0847-4F32-A054-FCEDE6157B30}"/>
              </a:ext>
            </a:extLst>
          </p:cNvPr>
          <p:cNvSpPr/>
          <p:nvPr/>
        </p:nvSpPr>
        <p:spPr>
          <a:xfrm>
            <a:off x="0" y="0"/>
            <a:ext cx="1564477" cy="6858000"/>
          </a:xfrm>
          <a:prstGeom prst="rect">
            <a:avLst/>
          </a:prstGeom>
          <a:solidFill>
            <a:srgbClr val="C9E2E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23B1A5"/>
              </a:solidFill>
            </a:endParaRPr>
          </a:p>
        </p:txBody>
      </p:sp>
      <p:sp>
        <p:nvSpPr>
          <p:cNvPr id="4" name="Rectangle 3">
            <a:extLst>
              <a:ext uri="{FF2B5EF4-FFF2-40B4-BE49-F238E27FC236}">
                <a16:creationId xmlns:a16="http://schemas.microsoft.com/office/drawing/2014/main" id="{1AA970F3-24F2-4EA2-8BFE-1CF58C1FB340}"/>
              </a:ext>
            </a:extLst>
          </p:cNvPr>
          <p:cNvSpPr/>
          <p:nvPr/>
        </p:nvSpPr>
        <p:spPr>
          <a:xfrm>
            <a:off x="1564478" y="0"/>
            <a:ext cx="7579522" cy="6858000"/>
          </a:xfrm>
          <a:prstGeom prst="rect">
            <a:avLst/>
          </a:prstGeom>
          <a:solidFill>
            <a:srgbClr val="2C698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A40ABDAE-4275-4A74-8F56-864466B88B2A}"/>
              </a:ext>
            </a:extLst>
          </p:cNvPr>
          <p:cNvSpPr txBox="1"/>
          <p:nvPr/>
        </p:nvSpPr>
        <p:spPr>
          <a:xfrm rot="16200000">
            <a:off x="-1562406" y="3120480"/>
            <a:ext cx="5829301" cy="769441"/>
          </a:xfrm>
          <a:prstGeom prst="rect">
            <a:avLst/>
          </a:prstGeom>
          <a:noFill/>
        </p:spPr>
        <p:txBody>
          <a:bodyPr wrap="square" rtlCol="0">
            <a:spAutoFit/>
          </a:bodyPr>
          <a:lstStyle/>
          <a:p>
            <a:pPr algn="ctr"/>
            <a:r>
              <a:rPr lang="en-US" sz="4400" b="1" dirty="0">
                <a:solidFill>
                  <a:srgbClr val="2C6983"/>
                </a:solidFill>
                <a:latin typeface="Century Gothic" panose="020B0502020202020204" pitchFamily="34" charset="0"/>
              </a:rPr>
              <a:t>THANK YOU!</a:t>
            </a:r>
          </a:p>
        </p:txBody>
      </p:sp>
      <p:sp>
        <p:nvSpPr>
          <p:cNvPr id="9" name="TextBox 8">
            <a:extLst>
              <a:ext uri="{FF2B5EF4-FFF2-40B4-BE49-F238E27FC236}">
                <a16:creationId xmlns:a16="http://schemas.microsoft.com/office/drawing/2014/main" id="{6ED01FC0-D7C9-4472-A0BE-EF6888CD419B}"/>
              </a:ext>
            </a:extLst>
          </p:cNvPr>
          <p:cNvSpPr txBox="1"/>
          <p:nvPr/>
        </p:nvSpPr>
        <p:spPr>
          <a:xfrm>
            <a:off x="1854630" y="1846515"/>
            <a:ext cx="6999218" cy="2800767"/>
          </a:xfrm>
          <a:prstGeom prst="rect">
            <a:avLst/>
          </a:prstGeom>
          <a:noFill/>
        </p:spPr>
        <p:txBody>
          <a:bodyPr wrap="square" rtlCol="0">
            <a:spAutoFit/>
          </a:bodyPr>
          <a:lstStyle/>
          <a:p>
            <a:pPr algn="ctr"/>
            <a:r>
              <a:rPr lang="en-US" sz="2400" b="1" dirty="0">
                <a:solidFill>
                  <a:schemeClr val="bg1"/>
                </a:solidFill>
                <a:effectLst/>
                <a:latin typeface="Century Gothic" panose="020B0502020202020204" pitchFamily="34" charset="0"/>
                <a:ea typeface="DengXian" panose="02010600030101010101" pitchFamily="2" charset="-122"/>
                <a:cs typeface="Times New Roman" panose="02020603050405020304" pitchFamily="18" charset="0"/>
              </a:rPr>
              <a:t>Thank you!</a:t>
            </a:r>
          </a:p>
          <a:p>
            <a:pPr algn="ctr"/>
            <a:endParaRPr lang="en-US" sz="2400" dirty="0">
              <a:solidFill>
                <a:schemeClr val="bg1"/>
              </a:solidFill>
              <a:latin typeface="Century Gothic" panose="020B0502020202020204" pitchFamily="34" charset="0"/>
              <a:ea typeface="DengXian" panose="02010600030101010101" pitchFamily="2" charset="-122"/>
              <a:cs typeface="Times New Roman" panose="02020603050405020304" pitchFamily="18" charset="0"/>
            </a:endParaRPr>
          </a:p>
          <a:p>
            <a:pPr algn="ctr"/>
            <a:r>
              <a:rPr lang="en-US" sz="2400" dirty="0">
                <a:solidFill>
                  <a:schemeClr val="bg1"/>
                </a:solidFill>
                <a:latin typeface="Century Gothic" panose="020B0502020202020204" pitchFamily="34" charset="0"/>
                <a:ea typeface="DengXian" panose="02010600030101010101" pitchFamily="2" charset="-122"/>
                <a:cs typeface="Times New Roman" panose="02020603050405020304" pitchFamily="18" charset="0"/>
              </a:rPr>
              <a:t>Institutional Effectiveness:</a:t>
            </a:r>
          </a:p>
          <a:p>
            <a:pPr algn="ctr"/>
            <a:endParaRPr lang="en-US" sz="2400" dirty="0">
              <a:solidFill>
                <a:schemeClr val="bg1"/>
              </a:solidFill>
              <a:latin typeface="Century Gothic" panose="020B0502020202020204" pitchFamily="34" charset="0"/>
              <a:ea typeface="DengXian" panose="02010600030101010101" pitchFamily="2" charset="-122"/>
              <a:cs typeface="Times New Roman" panose="02020603050405020304" pitchFamily="18" charset="0"/>
            </a:endParaRPr>
          </a:p>
          <a:p>
            <a:pPr algn="ctr"/>
            <a:r>
              <a:rPr lang="en-US" sz="2400" dirty="0">
                <a:solidFill>
                  <a:schemeClr val="bg1"/>
                </a:solidFill>
                <a:latin typeface="Century Gothic" panose="020B0502020202020204" pitchFamily="34" charset="0"/>
                <a:ea typeface="DengXian" panose="02010600030101010101" pitchFamily="2" charset="-122"/>
                <a:cs typeface="Times New Roman" panose="02020603050405020304" pitchFamily="18" charset="0"/>
              </a:rPr>
              <a:t>Brynn Pierce</a:t>
            </a:r>
          </a:p>
          <a:p>
            <a:pPr algn="ctr"/>
            <a:r>
              <a:rPr lang="en-US" sz="2400" dirty="0">
                <a:solidFill>
                  <a:schemeClr val="bg1"/>
                </a:solidFill>
                <a:effectLst/>
                <a:latin typeface="Century Gothic" panose="020B0502020202020204" pitchFamily="34" charset="0"/>
                <a:ea typeface="DengXian" panose="02010600030101010101" pitchFamily="2" charset="-122"/>
                <a:cs typeface="Times New Roman" panose="02020603050405020304" pitchFamily="18" charset="0"/>
              </a:rPr>
              <a:t>Chris Egertson</a:t>
            </a:r>
          </a:p>
          <a:p>
            <a:pPr algn="ctr"/>
            <a:endParaRPr lang="en-US" sz="3200" b="1" dirty="0">
              <a:solidFill>
                <a:schemeClr val="bg1"/>
              </a:solidFill>
              <a:effectLst/>
              <a:latin typeface="Century Gothic" panose="020B0502020202020204" pitchFamily="34" charset="0"/>
              <a:ea typeface="DengXian"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39740019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9">
                                            <p:txEl>
                                              <p:pRg st="2" end="2"/>
                                            </p:txEl>
                                          </p:spTgt>
                                        </p:tgtEl>
                                        <p:attrNameLst>
                                          <p:attrName>style.visibility</p:attrName>
                                        </p:attrNameLst>
                                      </p:cBhvr>
                                      <p:to>
                                        <p:strVal val="visible"/>
                                      </p:to>
                                    </p:set>
                                    <p:animEffect transition="in" filter="fade">
                                      <p:cBhvr>
                                        <p:cTn id="10" dur="500"/>
                                        <p:tgtEl>
                                          <p:spTgt spid="9">
                                            <p:txEl>
                                              <p:pRg st="2" end="2"/>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9">
                                            <p:txEl>
                                              <p:pRg st="4" end="4"/>
                                            </p:txEl>
                                          </p:spTgt>
                                        </p:tgtEl>
                                        <p:attrNameLst>
                                          <p:attrName>style.visibility</p:attrName>
                                        </p:attrNameLst>
                                      </p:cBhvr>
                                      <p:to>
                                        <p:strVal val="visible"/>
                                      </p:to>
                                    </p:set>
                                    <p:animEffect transition="in" filter="fade">
                                      <p:cBhvr>
                                        <p:cTn id="13" dur="500"/>
                                        <p:tgtEl>
                                          <p:spTgt spid="9">
                                            <p:txEl>
                                              <p:pRg st="4" end="4"/>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9">
                                            <p:txEl>
                                              <p:pRg st="5" end="5"/>
                                            </p:txEl>
                                          </p:spTgt>
                                        </p:tgtEl>
                                        <p:attrNameLst>
                                          <p:attrName>style.visibility</p:attrName>
                                        </p:attrNameLst>
                                      </p:cBhvr>
                                      <p:to>
                                        <p:strVal val="visible"/>
                                      </p:to>
                                    </p:set>
                                    <p:animEffect transition="in" filter="fade">
                                      <p:cBhvr>
                                        <p:cTn id="16" dur="500"/>
                                        <p:tgtEl>
                                          <p:spTgt spid="9">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COCC_pp_slide_2020_blueback_circles.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TextBox 2">
            <a:extLst>
              <a:ext uri="{FF2B5EF4-FFF2-40B4-BE49-F238E27FC236}">
                <a16:creationId xmlns:a16="http://schemas.microsoft.com/office/drawing/2014/main" id="{B71C5299-834B-40F3-9245-3F3BDD2FA13B}"/>
              </a:ext>
            </a:extLst>
          </p:cNvPr>
          <p:cNvSpPr txBox="1"/>
          <p:nvPr/>
        </p:nvSpPr>
        <p:spPr>
          <a:xfrm>
            <a:off x="1569243" y="2844225"/>
            <a:ext cx="6005513" cy="707886"/>
          </a:xfrm>
          <a:prstGeom prst="rect">
            <a:avLst/>
          </a:prstGeom>
          <a:noFill/>
        </p:spPr>
        <p:txBody>
          <a:bodyPr wrap="square" rtlCol="0">
            <a:spAutoFit/>
          </a:bodyPr>
          <a:lstStyle/>
          <a:p>
            <a:pPr algn="ctr"/>
            <a:r>
              <a:rPr lang="en-US" sz="4000" b="1" dirty="0">
                <a:solidFill>
                  <a:schemeClr val="bg1"/>
                </a:solidFill>
                <a:latin typeface="Century Gothic" panose="020B0502020202020204" pitchFamily="34" charset="0"/>
              </a:rPr>
              <a:t>Indicators</a:t>
            </a:r>
          </a:p>
        </p:txBody>
      </p:sp>
    </p:spTree>
    <p:extLst>
      <p:ext uri="{BB962C8B-B14F-4D97-AF65-F5344CB8AC3E}">
        <p14:creationId xmlns:p14="http://schemas.microsoft.com/office/powerpoint/2010/main" val="657009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94FC12C-0847-4F32-A054-FCEDE6157B30}"/>
              </a:ext>
            </a:extLst>
          </p:cNvPr>
          <p:cNvSpPr/>
          <p:nvPr/>
        </p:nvSpPr>
        <p:spPr>
          <a:xfrm>
            <a:off x="0" y="0"/>
            <a:ext cx="1564477" cy="6858000"/>
          </a:xfrm>
          <a:prstGeom prst="rect">
            <a:avLst/>
          </a:prstGeom>
          <a:solidFill>
            <a:srgbClr val="C9E2E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D7E9F1"/>
              </a:solidFill>
            </a:endParaRPr>
          </a:p>
        </p:txBody>
      </p:sp>
      <p:sp>
        <p:nvSpPr>
          <p:cNvPr id="4" name="Rectangle 3">
            <a:extLst>
              <a:ext uri="{FF2B5EF4-FFF2-40B4-BE49-F238E27FC236}">
                <a16:creationId xmlns:a16="http://schemas.microsoft.com/office/drawing/2014/main" id="{1AA970F3-24F2-4EA2-8BFE-1CF58C1FB340}"/>
              </a:ext>
            </a:extLst>
          </p:cNvPr>
          <p:cNvSpPr/>
          <p:nvPr/>
        </p:nvSpPr>
        <p:spPr>
          <a:xfrm>
            <a:off x="1564478" y="0"/>
            <a:ext cx="7579522" cy="6858000"/>
          </a:xfrm>
          <a:prstGeom prst="rect">
            <a:avLst/>
          </a:prstGeom>
          <a:solidFill>
            <a:srgbClr val="2C698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A40ABDAE-4275-4A74-8F56-864466B88B2A}"/>
              </a:ext>
            </a:extLst>
          </p:cNvPr>
          <p:cNvSpPr txBox="1"/>
          <p:nvPr/>
        </p:nvSpPr>
        <p:spPr>
          <a:xfrm rot="16200000">
            <a:off x="-1220556" y="2815131"/>
            <a:ext cx="5012680" cy="1015663"/>
          </a:xfrm>
          <a:prstGeom prst="rect">
            <a:avLst/>
          </a:prstGeom>
          <a:noFill/>
        </p:spPr>
        <p:txBody>
          <a:bodyPr wrap="square" rtlCol="0">
            <a:spAutoFit/>
          </a:bodyPr>
          <a:lstStyle/>
          <a:p>
            <a:pPr algn="ctr"/>
            <a:r>
              <a:rPr lang="en-US" sz="6000" b="1" dirty="0">
                <a:solidFill>
                  <a:srgbClr val="2C6983"/>
                </a:solidFill>
                <a:latin typeface="Century Gothic" panose="020B0502020202020204" pitchFamily="34" charset="0"/>
              </a:rPr>
              <a:t>INDICATORS</a:t>
            </a:r>
          </a:p>
        </p:txBody>
      </p:sp>
      <p:sp>
        <p:nvSpPr>
          <p:cNvPr id="9" name="TextBox 8">
            <a:extLst>
              <a:ext uri="{FF2B5EF4-FFF2-40B4-BE49-F238E27FC236}">
                <a16:creationId xmlns:a16="http://schemas.microsoft.com/office/drawing/2014/main" id="{6ED01FC0-D7C9-4472-A0BE-EF6888CD419B}"/>
              </a:ext>
            </a:extLst>
          </p:cNvPr>
          <p:cNvSpPr txBox="1"/>
          <p:nvPr/>
        </p:nvSpPr>
        <p:spPr>
          <a:xfrm>
            <a:off x="1854630" y="1281181"/>
            <a:ext cx="6999218" cy="4647426"/>
          </a:xfrm>
          <a:prstGeom prst="rect">
            <a:avLst/>
          </a:prstGeom>
          <a:noFill/>
        </p:spPr>
        <p:txBody>
          <a:bodyPr wrap="square" rtlCol="0">
            <a:spAutoFit/>
          </a:bodyPr>
          <a:lstStyle/>
          <a:p>
            <a:pPr>
              <a:spcAft>
                <a:spcPts val="1200"/>
              </a:spcAft>
            </a:pPr>
            <a:r>
              <a:rPr lang="en-US" sz="2400" b="1" dirty="0">
                <a:solidFill>
                  <a:schemeClr val="bg1"/>
                </a:solidFill>
                <a:effectLst/>
                <a:latin typeface="Century Gothic" panose="020B0502020202020204" pitchFamily="34" charset="0"/>
                <a:ea typeface="DengXian" panose="02010600030101010101" pitchFamily="2" charset="-122"/>
                <a:cs typeface="Times New Roman" panose="02020603050405020304" pitchFamily="18" charset="0"/>
              </a:rPr>
              <a:t>Indicator Development Considerations</a:t>
            </a:r>
          </a:p>
          <a:p>
            <a:pPr marL="342900" indent="-342900">
              <a:spcAft>
                <a:spcPts val="1200"/>
              </a:spcAft>
              <a:buFont typeface="Arial" panose="020B0604020202020204" pitchFamily="34" charset="0"/>
              <a:buChar char="•"/>
            </a:pPr>
            <a:r>
              <a:rPr lang="en-US" sz="2400" dirty="0">
                <a:solidFill>
                  <a:schemeClr val="bg1"/>
                </a:solidFill>
                <a:latin typeface="Century Gothic" panose="020B0502020202020204" pitchFamily="34" charset="0"/>
                <a:ea typeface="DengXian" panose="02010600030101010101" pitchFamily="2" charset="-122"/>
                <a:cs typeface="Times New Roman" panose="02020603050405020304" pitchFamily="18" charset="0"/>
              </a:rPr>
              <a:t>Aligns with national best practices</a:t>
            </a:r>
          </a:p>
          <a:p>
            <a:pPr marL="342900" indent="-342900">
              <a:spcAft>
                <a:spcPts val="1200"/>
              </a:spcAft>
              <a:buFont typeface="Arial" panose="020B0604020202020204" pitchFamily="34" charset="0"/>
              <a:buChar char="•"/>
            </a:pPr>
            <a:r>
              <a:rPr lang="en-US" sz="2400" dirty="0">
                <a:solidFill>
                  <a:schemeClr val="bg1"/>
                </a:solidFill>
                <a:latin typeface="Century Gothic" panose="020B0502020202020204" pitchFamily="34" charset="0"/>
                <a:ea typeface="DengXian" panose="02010600030101010101" pitchFamily="2" charset="-122"/>
                <a:cs typeface="Times New Roman" panose="02020603050405020304" pitchFamily="18" charset="0"/>
              </a:rPr>
              <a:t>Comparator institutions</a:t>
            </a:r>
          </a:p>
          <a:p>
            <a:pPr marL="342900" indent="-342900">
              <a:spcAft>
                <a:spcPts val="1200"/>
              </a:spcAft>
              <a:buFont typeface="Arial" panose="020B0604020202020204" pitchFamily="34" charset="0"/>
              <a:buChar char="•"/>
            </a:pPr>
            <a:r>
              <a:rPr lang="en-US" sz="2400" dirty="0">
                <a:solidFill>
                  <a:schemeClr val="bg1"/>
                </a:solidFill>
                <a:latin typeface="Century Gothic" panose="020B0502020202020204" pitchFamily="34" charset="0"/>
                <a:ea typeface="DengXian" panose="02010600030101010101" pitchFamily="2" charset="-122"/>
                <a:cs typeface="Times New Roman" panose="02020603050405020304" pitchFamily="18" charset="0"/>
              </a:rPr>
              <a:t>Disaggregated data</a:t>
            </a:r>
          </a:p>
          <a:p>
            <a:pPr marL="342900" indent="-342900">
              <a:spcAft>
                <a:spcPts val="1200"/>
              </a:spcAft>
              <a:buFont typeface="Arial" panose="020B0604020202020204" pitchFamily="34" charset="0"/>
              <a:buChar char="•"/>
            </a:pPr>
            <a:r>
              <a:rPr lang="en-US" sz="2400" dirty="0">
                <a:solidFill>
                  <a:schemeClr val="bg1"/>
                </a:solidFill>
                <a:latin typeface="Century Gothic" panose="020B0502020202020204" pitchFamily="34" charset="0"/>
                <a:ea typeface="DengXian" panose="02010600030101010101" pitchFamily="2" charset="-122"/>
                <a:cs typeface="Times New Roman" panose="02020603050405020304" pitchFamily="18" charset="0"/>
              </a:rPr>
              <a:t>Actionable</a:t>
            </a:r>
          </a:p>
          <a:p>
            <a:pPr marL="342900" indent="-342900">
              <a:spcAft>
                <a:spcPts val="1200"/>
              </a:spcAft>
              <a:buFont typeface="Arial" panose="020B0604020202020204" pitchFamily="34" charset="0"/>
              <a:buChar char="•"/>
            </a:pPr>
            <a:r>
              <a:rPr lang="en-US" sz="2400" dirty="0">
                <a:solidFill>
                  <a:schemeClr val="bg1"/>
                </a:solidFill>
                <a:latin typeface="Century Gothic" panose="020B0502020202020204" pitchFamily="34" charset="0"/>
                <a:ea typeface="DengXian" panose="02010600030101010101" pitchFamily="2" charset="-122"/>
                <a:cs typeface="Times New Roman" panose="02020603050405020304" pitchFamily="18" charset="0"/>
              </a:rPr>
              <a:t>Updated targets</a:t>
            </a:r>
          </a:p>
          <a:p>
            <a:pPr marL="342900" indent="-342900">
              <a:spcAft>
                <a:spcPts val="1200"/>
              </a:spcAft>
              <a:buFont typeface="Arial" panose="020B0604020202020204" pitchFamily="34" charset="0"/>
              <a:buChar char="•"/>
            </a:pPr>
            <a:r>
              <a:rPr lang="en-US" sz="2400" dirty="0">
                <a:solidFill>
                  <a:schemeClr val="bg1"/>
                </a:solidFill>
                <a:latin typeface="Century Gothic" panose="020B0502020202020204" pitchFamily="34" charset="0"/>
                <a:ea typeface="DengXian" panose="02010600030101010101" pitchFamily="2" charset="-122"/>
                <a:cs typeface="Times New Roman" panose="02020603050405020304" pitchFamily="18" charset="0"/>
              </a:rPr>
              <a:t>Stretch targets</a:t>
            </a:r>
          </a:p>
          <a:p>
            <a:pPr marL="342900" indent="-342900">
              <a:spcAft>
                <a:spcPts val="1200"/>
              </a:spcAft>
              <a:buFont typeface="Arial" panose="020B0604020202020204" pitchFamily="34" charset="0"/>
              <a:buChar char="•"/>
            </a:pPr>
            <a:r>
              <a:rPr lang="en-US" sz="2400" dirty="0">
                <a:solidFill>
                  <a:schemeClr val="bg1"/>
                </a:solidFill>
                <a:latin typeface="Century Gothic" panose="020B0502020202020204" pitchFamily="34" charset="0"/>
                <a:ea typeface="DengXian" panose="02010600030101010101" pitchFamily="2" charset="-122"/>
                <a:cs typeface="Times New Roman" panose="02020603050405020304" pitchFamily="18" charset="0"/>
              </a:rPr>
              <a:t>Student data is preliminary</a:t>
            </a:r>
          </a:p>
          <a:p>
            <a:pPr>
              <a:spcAft>
                <a:spcPts val="1200"/>
              </a:spcAft>
            </a:pPr>
            <a:endParaRPr lang="en-US" sz="2400" b="1" dirty="0">
              <a:solidFill>
                <a:schemeClr val="bg1"/>
              </a:solidFill>
              <a:effectLst/>
              <a:latin typeface="Century Gothic" panose="020B0502020202020204" pitchFamily="34" charset="0"/>
              <a:ea typeface="DengXian"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37067183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COCC_pp_slide_2020_blueback_circles.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TextBox 2">
            <a:extLst>
              <a:ext uri="{FF2B5EF4-FFF2-40B4-BE49-F238E27FC236}">
                <a16:creationId xmlns:a16="http://schemas.microsoft.com/office/drawing/2014/main" id="{B71C5299-834B-40F3-9245-3F3BDD2FA13B}"/>
              </a:ext>
            </a:extLst>
          </p:cNvPr>
          <p:cNvSpPr txBox="1"/>
          <p:nvPr/>
        </p:nvSpPr>
        <p:spPr>
          <a:xfrm>
            <a:off x="1569243" y="1495485"/>
            <a:ext cx="6005513" cy="4308872"/>
          </a:xfrm>
          <a:prstGeom prst="rect">
            <a:avLst/>
          </a:prstGeom>
          <a:noFill/>
        </p:spPr>
        <p:txBody>
          <a:bodyPr wrap="square" rtlCol="0">
            <a:spAutoFit/>
          </a:bodyPr>
          <a:lstStyle/>
          <a:p>
            <a:pPr algn="ctr"/>
            <a:r>
              <a:rPr lang="en-US" sz="2400" b="1" dirty="0">
                <a:solidFill>
                  <a:schemeClr val="bg1"/>
                </a:solidFill>
                <a:effectLst/>
                <a:latin typeface="Century Gothic" panose="020B0502020202020204" pitchFamily="34" charset="0"/>
                <a:ea typeface="DengXian" panose="02010600030101010101" pitchFamily="2" charset="-122"/>
                <a:cs typeface="Times New Roman" panose="02020603050405020304" pitchFamily="18" charset="0"/>
              </a:rPr>
              <a:t>Student-Ready College</a:t>
            </a:r>
          </a:p>
          <a:p>
            <a:pPr algn="ctr">
              <a:spcAft>
                <a:spcPts val="1200"/>
              </a:spcAft>
            </a:pPr>
            <a:r>
              <a:rPr lang="en-US" sz="2400" dirty="0">
                <a:solidFill>
                  <a:schemeClr val="bg1"/>
                </a:solidFill>
                <a:latin typeface="Century Gothic" panose="020B0502020202020204" pitchFamily="34" charset="0"/>
              </a:rPr>
              <a:t>COCC welcomes all students by addressing their individual needs and helping them achieve their goals.</a:t>
            </a:r>
          </a:p>
          <a:p>
            <a:endParaRPr lang="en-US" sz="2400" dirty="0">
              <a:solidFill>
                <a:schemeClr val="bg1"/>
              </a:solidFill>
              <a:latin typeface="Century Gothic" panose="020B0502020202020204" pitchFamily="34" charset="0"/>
              <a:ea typeface="DengXian" panose="02010600030101010101" pitchFamily="2" charset="-122"/>
              <a:cs typeface="Times New Roman" panose="02020603050405020304" pitchFamily="18" charset="0"/>
            </a:endParaRPr>
          </a:p>
          <a:p>
            <a:pPr algn="ctr"/>
            <a:r>
              <a:rPr lang="en-US" sz="2400" dirty="0">
                <a:solidFill>
                  <a:schemeClr val="bg1"/>
                </a:solidFill>
                <a:latin typeface="Century Gothic" panose="020B0502020202020204" pitchFamily="34" charset="0"/>
                <a:ea typeface="DengXian" panose="02010600030101010101" pitchFamily="2" charset="-122"/>
                <a:cs typeface="Times New Roman" panose="02020603050405020304" pitchFamily="18" charset="0"/>
              </a:rPr>
              <a:t>Indicators:</a:t>
            </a:r>
          </a:p>
          <a:p>
            <a:pPr algn="ctr"/>
            <a:r>
              <a:rPr lang="en-US" sz="2400" dirty="0">
                <a:solidFill>
                  <a:schemeClr val="bg1"/>
                </a:solidFill>
                <a:latin typeface="Century Gothic" panose="020B0502020202020204" pitchFamily="34" charset="0"/>
                <a:ea typeface="DengXian" panose="02010600030101010101" pitchFamily="2" charset="-122"/>
                <a:cs typeface="Times New Roman" panose="02020603050405020304" pitchFamily="18" charset="0"/>
              </a:rPr>
              <a:t>Fall-to-Winter Retention</a:t>
            </a:r>
          </a:p>
          <a:p>
            <a:pPr algn="ctr"/>
            <a:r>
              <a:rPr lang="en-US" sz="2400" dirty="0">
                <a:solidFill>
                  <a:schemeClr val="bg1"/>
                </a:solidFill>
                <a:latin typeface="Century Gothic" panose="020B0502020202020204" pitchFamily="34" charset="0"/>
                <a:ea typeface="DengXian" panose="02010600030101010101" pitchFamily="2" charset="-122"/>
                <a:cs typeface="Times New Roman" panose="02020603050405020304" pitchFamily="18" charset="0"/>
              </a:rPr>
              <a:t>Fall-to-Fall Retention</a:t>
            </a:r>
          </a:p>
          <a:p>
            <a:pPr algn="ctr"/>
            <a:r>
              <a:rPr lang="en-US" sz="2400" dirty="0">
                <a:solidFill>
                  <a:schemeClr val="bg1"/>
                </a:solidFill>
                <a:latin typeface="Century Gothic" panose="020B0502020202020204" pitchFamily="34" charset="0"/>
                <a:ea typeface="DengXian" panose="02010600030101010101" pitchFamily="2" charset="-122"/>
                <a:cs typeface="Times New Roman" panose="02020603050405020304" pitchFamily="18" charset="0"/>
              </a:rPr>
              <a:t>Graduation Rates</a:t>
            </a:r>
          </a:p>
          <a:p>
            <a:pPr algn="ctr"/>
            <a:r>
              <a:rPr lang="en-US" sz="2400" dirty="0">
                <a:solidFill>
                  <a:schemeClr val="bg1"/>
                </a:solidFill>
                <a:latin typeface="Century Gothic" panose="020B0502020202020204" pitchFamily="34" charset="0"/>
                <a:ea typeface="DengXian" panose="02010600030101010101" pitchFamily="2" charset="-122"/>
                <a:cs typeface="Times New Roman" panose="02020603050405020304" pitchFamily="18" charset="0"/>
              </a:rPr>
              <a:t>Transfer Rates</a:t>
            </a:r>
          </a:p>
          <a:p>
            <a:pPr algn="ctr"/>
            <a:endParaRPr lang="en-US" sz="2400" b="1" dirty="0">
              <a:solidFill>
                <a:schemeClr val="bg1"/>
              </a:solidFill>
              <a:latin typeface="Century Gothic" panose="020B0502020202020204" pitchFamily="34" charset="0"/>
            </a:endParaRPr>
          </a:p>
        </p:txBody>
      </p:sp>
    </p:spTree>
    <p:extLst>
      <p:ext uri="{BB962C8B-B14F-4D97-AF65-F5344CB8AC3E}">
        <p14:creationId xmlns:p14="http://schemas.microsoft.com/office/powerpoint/2010/main" val="20423482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94FC12C-0847-4F32-A054-FCEDE6157B30}"/>
              </a:ext>
            </a:extLst>
          </p:cNvPr>
          <p:cNvSpPr/>
          <p:nvPr/>
        </p:nvSpPr>
        <p:spPr>
          <a:xfrm>
            <a:off x="0" y="0"/>
            <a:ext cx="1564477" cy="6858000"/>
          </a:xfrm>
          <a:prstGeom prst="rect">
            <a:avLst/>
          </a:prstGeom>
          <a:solidFill>
            <a:srgbClr val="C9E2E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D7E9F1"/>
              </a:solidFill>
            </a:endParaRPr>
          </a:p>
        </p:txBody>
      </p:sp>
      <p:sp>
        <p:nvSpPr>
          <p:cNvPr id="4" name="Rectangle 3">
            <a:extLst>
              <a:ext uri="{FF2B5EF4-FFF2-40B4-BE49-F238E27FC236}">
                <a16:creationId xmlns:a16="http://schemas.microsoft.com/office/drawing/2014/main" id="{1AA970F3-24F2-4EA2-8BFE-1CF58C1FB340}"/>
              </a:ext>
            </a:extLst>
          </p:cNvPr>
          <p:cNvSpPr/>
          <p:nvPr/>
        </p:nvSpPr>
        <p:spPr>
          <a:xfrm>
            <a:off x="1564478" y="0"/>
            <a:ext cx="7579522" cy="6858000"/>
          </a:xfrm>
          <a:prstGeom prst="rect">
            <a:avLst/>
          </a:prstGeom>
          <a:solidFill>
            <a:srgbClr val="2C698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A40ABDAE-4275-4A74-8F56-864466B88B2A}"/>
              </a:ext>
            </a:extLst>
          </p:cNvPr>
          <p:cNvSpPr txBox="1"/>
          <p:nvPr/>
        </p:nvSpPr>
        <p:spPr>
          <a:xfrm rot="16200000">
            <a:off x="-2409357" y="2705726"/>
            <a:ext cx="6858001" cy="1446550"/>
          </a:xfrm>
          <a:prstGeom prst="rect">
            <a:avLst/>
          </a:prstGeom>
          <a:noFill/>
        </p:spPr>
        <p:txBody>
          <a:bodyPr wrap="square" rtlCol="0">
            <a:spAutoFit/>
          </a:bodyPr>
          <a:lstStyle/>
          <a:p>
            <a:pPr algn="ctr"/>
            <a:r>
              <a:rPr lang="en-US" sz="4400" b="1" dirty="0">
                <a:solidFill>
                  <a:srgbClr val="2C6983"/>
                </a:solidFill>
                <a:latin typeface="Century Gothic" panose="020B0502020202020204" pitchFamily="34" charset="0"/>
              </a:rPr>
              <a:t>STUDENT-READY COLLEGE</a:t>
            </a:r>
          </a:p>
        </p:txBody>
      </p:sp>
      <p:sp>
        <p:nvSpPr>
          <p:cNvPr id="9" name="TextBox 8">
            <a:extLst>
              <a:ext uri="{FF2B5EF4-FFF2-40B4-BE49-F238E27FC236}">
                <a16:creationId xmlns:a16="http://schemas.microsoft.com/office/drawing/2014/main" id="{6ED01FC0-D7C9-4472-A0BE-EF6888CD419B}"/>
              </a:ext>
            </a:extLst>
          </p:cNvPr>
          <p:cNvSpPr txBox="1"/>
          <p:nvPr/>
        </p:nvSpPr>
        <p:spPr>
          <a:xfrm>
            <a:off x="1848414" y="1070548"/>
            <a:ext cx="6999218" cy="461665"/>
          </a:xfrm>
          <a:prstGeom prst="rect">
            <a:avLst/>
          </a:prstGeom>
          <a:noFill/>
        </p:spPr>
        <p:txBody>
          <a:bodyPr wrap="square" rtlCol="0">
            <a:spAutoFit/>
          </a:bodyPr>
          <a:lstStyle/>
          <a:p>
            <a:pPr algn="ctr">
              <a:spcAft>
                <a:spcPts val="1200"/>
              </a:spcAft>
            </a:pPr>
            <a:r>
              <a:rPr lang="en-US" sz="2400" b="1" dirty="0">
                <a:solidFill>
                  <a:schemeClr val="bg1"/>
                </a:solidFill>
                <a:effectLst/>
                <a:latin typeface="Century Gothic" panose="020B0502020202020204" pitchFamily="34" charset="0"/>
                <a:ea typeface="DengXian" panose="02010600030101010101" pitchFamily="2" charset="-122"/>
                <a:cs typeface="Times New Roman" panose="02020603050405020304" pitchFamily="18" charset="0"/>
              </a:rPr>
              <a:t>Fall-to-Winter Retention</a:t>
            </a:r>
          </a:p>
        </p:txBody>
      </p:sp>
      <p:sp>
        <p:nvSpPr>
          <p:cNvPr id="2" name="TextBox 1">
            <a:extLst>
              <a:ext uri="{FF2B5EF4-FFF2-40B4-BE49-F238E27FC236}">
                <a16:creationId xmlns:a16="http://schemas.microsoft.com/office/drawing/2014/main" id="{ABDAFC9E-986A-4D2C-BFB3-E248432EAF5E}"/>
              </a:ext>
            </a:extLst>
          </p:cNvPr>
          <p:cNvSpPr txBox="1"/>
          <p:nvPr/>
        </p:nvSpPr>
        <p:spPr>
          <a:xfrm>
            <a:off x="3623998" y="4885157"/>
            <a:ext cx="3448050" cy="371475"/>
          </a:xfrm>
          <a:prstGeom prst="rect">
            <a:avLst/>
          </a:prstGeom>
          <a:noFill/>
        </p:spPr>
        <p:txBody>
          <a:bodyPr wrap="square" rtlCol="0">
            <a:spAutoFit/>
          </a:bodyPr>
          <a:lstStyle/>
          <a:p>
            <a:pPr algn="ctr"/>
            <a:r>
              <a:rPr lang="en-US" b="1" dirty="0">
                <a:solidFill>
                  <a:schemeClr val="bg1"/>
                </a:solidFill>
                <a:latin typeface="Century Gothic" panose="020B0502020202020204" pitchFamily="34" charset="0"/>
              </a:rPr>
              <a:t>Targets</a:t>
            </a:r>
          </a:p>
        </p:txBody>
      </p:sp>
      <p:graphicFrame>
        <p:nvGraphicFramePr>
          <p:cNvPr id="7" name="Table 6">
            <a:extLst>
              <a:ext uri="{FF2B5EF4-FFF2-40B4-BE49-F238E27FC236}">
                <a16:creationId xmlns:a16="http://schemas.microsoft.com/office/drawing/2014/main" id="{500233DF-7ECC-4602-9498-38D09D47C289}"/>
              </a:ext>
            </a:extLst>
          </p:cNvPr>
          <p:cNvGraphicFramePr>
            <a:graphicFrameLocks noGrp="1"/>
          </p:cNvGraphicFramePr>
          <p:nvPr>
            <p:extLst>
              <p:ext uri="{D42A27DB-BD31-4B8C-83A1-F6EECF244321}">
                <p14:modId xmlns:p14="http://schemas.microsoft.com/office/powerpoint/2010/main" val="1271394837"/>
              </p:ext>
            </p:extLst>
          </p:nvPr>
        </p:nvGraphicFramePr>
        <p:xfrm>
          <a:off x="2192824" y="5357893"/>
          <a:ext cx="6310398" cy="914400"/>
        </p:xfrm>
        <a:graphic>
          <a:graphicData uri="http://schemas.openxmlformats.org/drawingml/2006/table">
            <a:tbl>
              <a:tblPr firstRow="1" firstCol="1" bandRow="1">
                <a:tableStyleId>{5C22544A-7EE6-4342-B048-85BDC9FD1C3A}</a:tableStyleId>
              </a:tblPr>
              <a:tblGrid>
                <a:gridCol w="1025525">
                  <a:extLst>
                    <a:ext uri="{9D8B030D-6E8A-4147-A177-3AD203B41FA5}">
                      <a16:colId xmlns:a16="http://schemas.microsoft.com/office/drawing/2014/main" val="1384769733"/>
                    </a:ext>
                  </a:extLst>
                </a:gridCol>
                <a:gridCol w="1261513">
                  <a:extLst>
                    <a:ext uri="{9D8B030D-6E8A-4147-A177-3AD203B41FA5}">
                      <a16:colId xmlns:a16="http://schemas.microsoft.com/office/drawing/2014/main" val="1803123695"/>
                    </a:ext>
                  </a:extLst>
                </a:gridCol>
                <a:gridCol w="1371600">
                  <a:extLst>
                    <a:ext uri="{9D8B030D-6E8A-4147-A177-3AD203B41FA5}">
                      <a16:colId xmlns:a16="http://schemas.microsoft.com/office/drawing/2014/main" val="3653681391"/>
                    </a:ext>
                  </a:extLst>
                </a:gridCol>
                <a:gridCol w="1314450">
                  <a:extLst>
                    <a:ext uri="{9D8B030D-6E8A-4147-A177-3AD203B41FA5}">
                      <a16:colId xmlns:a16="http://schemas.microsoft.com/office/drawing/2014/main" val="1207140387"/>
                    </a:ext>
                  </a:extLst>
                </a:gridCol>
                <a:gridCol w="1337310">
                  <a:extLst>
                    <a:ext uri="{9D8B030D-6E8A-4147-A177-3AD203B41FA5}">
                      <a16:colId xmlns:a16="http://schemas.microsoft.com/office/drawing/2014/main" val="2172760969"/>
                    </a:ext>
                  </a:extLst>
                </a:gridCol>
              </a:tblGrid>
              <a:tr h="0">
                <a:tc>
                  <a:txBody>
                    <a:bodyPr/>
                    <a:lstStyle/>
                    <a:p>
                      <a:pPr marL="0" marR="0">
                        <a:spcBef>
                          <a:spcPts val="0"/>
                        </a:spcBef>
                        <a:spcAft>
                          <a:spcPts val="0"/>
                        </a:spcAft>
                      </a:pPr>
                      <a:r>
                        <a:rPr lang="en-US" sz="1200" dirty="0">
                          <a:effectLst/>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2C6983"/>
                    </a:solidFill>
                  </a:tcPr>
                </a:tc>
                <a:tc>
                  <a:txBody>
                    <a:bodyPr/>
                    <a:lstStyle/>
                    <a:p>
                      <a:pPr marL="0" marR="0" algn="ctr">
                        <a:spcBef>
                          <a:spcPts val="0"/>
                        </a:spcBef>
                        <a:spcAft>
                          <a:spcPts val="0"/>
                        </a:spcAft>
                      </a:pPr>
                      <a:r>
                        <a:rPr lang="en-US" sz="1200" dirty="0">
                          <a:effectLst/>
                          <a:latin typeface="Century Gothic" panose="020B0502020202020204" pitchFamily="34" charset="0"/>
                        </a:rPr>
                        <a:t>Original</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2C6983"/>
                    </a:solidFill>
                  </a:tcPr>
                </a:tc>
                <a:tc gridSpan="3">
                  <a:txBody>
                    <a:bodyPr/>
                    <a:lstStyle/>
                    <a:p>
                      <a:pPr marL="0" marR="0" algn="ctr">
                        <a:spcBef>
                          <a:spcPts val="0"/>
                        </a:spcBef>
                        <a:spcAft>
                          <a:spcPts val="0"/>
                        </a:spcAft>
                      </a:pPr>
                      <a:r>
                        <a:rPr lang="en-US" sz="1200" dirty="0">
                          <a:effectLst/>
                          <a:latin typeface="Century Gothic" panose="020B0502020202020204" pitchFamily="34" charset="0"/>
                        </a:rPr>
                        <a:t>Updated</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2C6983"/>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57303095"/>
                  </a:ext>
                </a:extLst>
              </a:tr>
              <a:tr h="0">
                <a:tc>
                  <a:txBody>
                    <a:bodyPr/>
                    <a:lstStyle/>
                    <a:p>
                      <a:pPr marL="0" marR="0">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2C6983"/>
                    </a:solidFill>
                  </a:tcPr>
                </a:tc>
                <a:tc>
                  <a:txBody>
                    <a:bodyPr/>
                    <a:lstStyle/>
                    <a:p>
                      <a:pPr marL="0" marR="0" algn="ctr">
                        <a:spcBef>
                          <a:spcPts val="0"/>
                        </a:spcBef>
                        <a:spcAft>
                          <a:spcPts val="0"/>
                        </a:spcAft>
                      </a:pPr>
                      <a:r>
                        <a:rPr lang="en-US" sz="1200" b="1" dirty="0">
                          <a:solidFill>
                            <a:schemeClr val="bg1"/>
                          </a:solidFill>
                          <a:effectLst/>
                          <a:latin typeface="Century Gothic" panose="020B0502020202020204" pitchFamily="34" charset="0"/>
                        </a:rPr>
                        <a:t>2023-24</a:t>
                      </a:r>
                      <a:endParaRPr lang="en-US" sz="1200" b="1"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en-US" sz="1200" b="1" dirty="0">
                          <a:solidFill>
                            <a:schemeClr val="bg1"/>
                          </a:solidFill>
                          <a:effectLst/>
                          <a:latin typeface="Century Gothic" panose="020B0502020202020204" pitchFamily="34" charset="0"/>
                        </a:rPr>
                        <a:t>2024-25</a:t>
                      </a:r>
                      <a:endParaRPr lang="en-US" sz="1200" b="1"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en-US" sz="1200" b="1" dirty="0">
                          <a:solidFill>
                            <a:schemeClr val="bg1"/>
                          </a:solidFill>
                          <a:effectLst/>
                          <a:latin typeface="Century Gothic" panose="020B0502020202020204" pitchFamily="34" charset="0"/>
                        </a:rPr>
                        <a:t>2025-26</a:t>
                      </a:r>
                      <a:endParaRPr lang="en-US" sz="1200" b="1"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en-US" sz="1200" b="1" dirty="0">
                          <a:solidFill>
                            <a:schemeClr val="bg1"/>
                          </a:solidFill>
                          <a:effectLst/>
                          <a:latin typeface="Century Gothic" panose="020B0502020202020204" pitchFamily="34" charset="0"/>
                        </a:rPr>
                        <a:t>2026-27</a:t>
                      </a:r>
                      <a:endParaRPr lang="en-US" sz="1200" b="1"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26095854"/>
                  </a:ext>
                </a:extLst>
              </a:tr>
              <a:tr h="0">
                <a:tc>
                  <a:txBody>
                    <a:bodyPr/>
                    <a:lstStyle/>
                    <a:p>
                      <a:pPr marL="0" marR="0">
                        <a:spcBef>
                          <a:spcPts val="0"/>
                        </a:spcBef>
                        <a:spcAft>
                          <a:spcPts val="0"/>
                        </a:spcAft>
                      </a:pPr>
                      <a:r>
                        <a:rPr lang="en-US" sz="1200" dirty="0">
                          <a:effectLst/>
                          <a:latin typeface="Century Gothic" panose="020B0502020202020204" pitchFamily="34" charset="0"/>
                        </a:rPr>
                        <a:t>Met</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2C6983"/>
                    </a:solidFill>
                  </a:tcPr>
                </a:tc>
                <a:tc>
                  <a:txBody>
                    <a:bodyPr/>
                    <a:lstStyle/>
                    <a:p>
                      <a:pPr marL="0" marR="0" algn="ctr">
                        <a:spcBef>
                          <a:spcPts val="0"/>
                        </a:spcBef>
                        <a:spcAft>
                          <a:spcPts val="0"/>
                        </a:spcAft>
                      </a:pPr>
                      <a:r>
                        <a:rPr lang="en-US" sz="1200" dirty="0">
                          <a:effectLst/>
                          <a:latin typeface="Century Gothic" panose="020B0502020202020204" pitchFamily="34" charset="0"/>
                        </a:rPr>
                        <a:t>74% or greater</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tc>
                  <a:txBody>
                    <a:bodyPr/>
                    <a:lstStyle/>
                    <a:p>
                      <a:pPr marL="0" marR="0" algn="ctr">
                        <a:spcBef>
                          <a:spcPts val="0"/>
                        </a:spcBef>
                        <a:spcAft>
                          <a:spcPts val="0"/>
                        </a:spcAft>
                      </a:pPr>
                      <a:r>
                        <a:rPr lang="en-US" sz="1200" dirty="0">
                          <a:effectLst/>
                          <a:latin typeface="Century Gothic" panose="020B0502020202020204" pitchFamily="34" charset="0"/>
                        </a:rPr>
                        <a:t>74% or greater</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tc>
                  <a:txBody>
                    <a:bodyPr/>
                    <a:lstStyle/>
                    <a:p>
                      <a:pPr marL="0" marR="0" algn="ctr">
                        <a:spcBef>
                          <a:spcPts val="0"/>
                        </a:spcBef>
                        <a:spcAft>
                          <a:spcPts val="0"/>
                        </a:spcAft>
                      </a:pPr>
                      <a:r>
                        <a:rPr lang="en-US" sz="1200" dirty="0">
                          <a:effectLst/>
                          <a:latin typeface="Century Gothic" panose="020B0502020202020204" pitchFamily="34" charset="0"/>
                        </a:rPr>
                        <a:t>74% or greater</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tc>
                  <a:txBody>
                    <a:bodyPr/>
                    <a:lstStyle/>
                    <a:p>
                      <a:pPr marL="0" marR="0" algn="ctr">
                        <a:spcBef>
                          <a:spcPts val="0"/>
                        </a:spcBef>
                        <a:spcAft>
                          <a:spcPts val="0"/>
                        </a:spcAft>
                      </a:pPr>
                      <a:r>
                        <a:rPr lang="en-US" sz="1200">
                          <a:effectLst/>
                          <a:latin typeface="Century Gothic" panose="020B0502020202020204" pitchFamily="34" charset="0"/>
                        </a:rPr>
                        <a:t>75% or greater</a:t>
                      </a:r>
                      <a:endParaRPr lang="en-US" sz="12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extLst>
                  <a:ext uri="{0D108BD9-81ED-4DB2-BD59-A6C34878D82A}">
                    <a16:rowId xmlns:a16="http://schemas.microsoft.com/office/drawing/2014/main" val="3030021269"/>
                  </a:ext>
                </a:extLst>
              </a:tr>
              <a:tr h="0">
                <a:tc>
                  <a:txBody>
                    <a:bodyPr/>
                    <a:lstStyle/>
                    <a:p>
                      <a:pPr marL="0" marR="0">
                        <a:spcBef>
                          <a:spcPts val="0"/>
                        </a:spcBef>
                        <a:spcAft>
                          <a:spcPts val="0"/>
                        </a:spcAft>
                      </a:pPr>
                      <a:r>
                        <a:rPr lang="en-US" sz="1200" dirty="0">
                          <a:effectLst/>
                          <a:latin typeface="Century Gothic" panose="020B0502020202020204" pitchFamily="34" charset="0"/>
                        </a:rPr>
                        <a:t>Almost Met</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2C6983"/>
                    </a:solidFill>
                  </a:tcPr>
                </a:tc>
                <a:tc>
                  <a:txBody>
                    <a:bodyPr/>
                    <a:lstStyle/>
                    <a:p>
                      <a:pPr marL="0" marR="0" algn="ctr">
                        <a:spcBef>
                          <a:spcPts val="0"/>
                        </a:spcBef>
                        <a:spcAft>
                          <a:spcPts val="0"/>
                        </a:spcAft>
                      </a:pPr>
                      <a:r>
                        <a:rPr lang="en-US" sz="1200">
                          <a:effectLst/>
                          <a:latin typeface="Century Gothic" panose="020B0502020202020204" pitchFamily="34" charset="0"/>
                        </a:rPr>
                        <a:t>71 – 74%</a:t>
                      </a:r>
                      <a:endParaRPr lang="en-US" sz="12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tc>
                  <a:txBody>
                    <a:bodyPr/>
                    <a:lstStyle/>
                    <a:p>
                      <a:pPr marL="0" marR="0" algn="ctr">
                        <a:spcBef>
                          <a:spcPts val="0"/>
                        </a:spcBef>
                        <a:spcAft>
                          <a:spcPts val="0"/>
                        </a:spcAft>
                      </a:pPr>
                      <a:r>
                        <a:rPr lang="en-US" sz="1200" dirty="0">
                          <a:effectLst/>
                          <a:latin typeface="Century Gothic" panose="020B0502020202020204" pitchFamily="34" charset="0"/>
                        </a:rPr>
                        <a:t>71 – 74%</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tc>
                  <a:txBody>
                    <a:bodyPr/>
                    <a:lstStyle/>
                    <a:p>
                      <a:pPr marL="0" marR="0" algn="ctr">
                        <a:spcBef>
                          <a:spcPts val="0"/>
                        </a:spcBef>
                        <a:spcAft>
                          <a:spcPts val="0"/>
                        </a:spcAft>
                      </a:pPr>
                      <a:r>
                        <a:rPr lang="en-US" sz="1200" dirty="0">
                          <a:effectLst/>
                          <a:latin typeface="Century Gothic" panose="020B0502020202020204" pitchFamily="34" charset="0"/>
                        </a:rPr>
                        <a:t>71 – 74%</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tc>
                  <a:txBody>
                    <a:bodyPr/>
                    <a:lstStyle/>
                    <a:p>
                      <a:pPr marL="0" marR="0" algn="ctr">
                        <a:spcBef>
                          <a:spcPts val="0"/>
                        </a:spcBef>
                        <a:spcAft>
                          <a:spcPts val="0"/>
                        </a:spcAft>
                      </a:pPr>
                      <a:r>
                        <a:rPr lang="en-US" sz="1200" dirty="0">
                          <a:effectLst/>
                          <a:latin typeface="Century Gothic" panose="020B0502020202020204" pitchFamily="34" charset="0"/>
                        </a:rPr>
                        <a:t>72-75%</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extLst>
                  <a:ext uri="{0D108BD9-81ED-4DB2-BD59-A6C34878D82A}">
                    <a16:rowId xmlns:a16="http://schemas.microsoft.com/office/drawing/2014/main" val="1120718135"/>
                  </a:ext>
                </a:extLst>
              </a:tr>
              <a:tr h="0">
                <a:tc>
                  <a:txBody>
                    <a:bodyPr/>
                    <a:lstStyle/>
                    <a:p>
                      <a:pPr marL="0" marR="0">
                        <a:spcBef>
                          <a:spcPts val="0"/>
                        </a:spcBef>
                        <a:spcAft>
                          <a:spcPts val="0"/>
                        </a:spcAft>
                      </a:pPr>
                      <a:r>
                        <a:rPr lang="en-US" sz="1200" dirty="0">
                          <a:effectLst/>
                          <a:latin typeface="Century Gothic" panose="020B0502020202020204" pitchFamily="34" charset="0"/>
                        </a:rPr>
                        <a:t>Not Met</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2C6983"/>
                    </a:solidFill>
                  </a:tcPr>
                </a:tc>
                <a:tc>
                  <a:txBody>
                    <a:bodyPr/>
                    <a:lstStyle/>
                    <a:p>
                      <a:pPr marL="0" marR="0" algn="ctr">
                        <a:spcBef>
                          <a:spcPts val="0"/>
                        </a:spcBef>
                        <a:spcAft>
                          <a:spcPts val="0"/>
                        </a:spcAft>
                      </a:pPr>
                      <a:r>
                        <a:rPr lang="en-US" sz="1200">
                          <a:effectLst/>
                          <a:latin typeface="Century Gothic" panose="020B0502020202020204" pitchFamily="34" charset="0"/>
                        </a:rPr>
                        <a:t>Below 71%</a:t>
                      </a:r>
                      <a:endParaRPr lang="en-US" sz="12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tc>
                  <a:txBody>
                    <a:bodyPr/>
                    <a:lstStyle/>
                    <a:p>
                      <a:pPr marL="0" marR="0" algn="ctr">
                        <a:spcBef>
                          <a:spcPts val="0"/>
                        </a:spcBef>
                        <a:spcAft>
                          <a:spcPts val="0"/>
                        </a:spcAft>
                      </a:pPr>
                      <a:r>
                        <a:rPr lang="en-US" sz="1200" dirty="0">
                          <a:effectLst/>
                          <a:latin typeface="Century Gothic" panose="020B0502020202020204" pitchFamily="34" charset="0"/>
                        </a:rPr>
                        <a:t>Below 71%</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tc>
                  <a:txBody>
                    <a:bodyPr/>
                    <a:lstStyle/>
                    <a:p>
                      <a:pPr marL="0" marR="0" algn="ctr">
                        <a:spcBef>
                          <a:spcPts val="0"/>
                        </a:spcBef>
                        <a:spcAft>
                          <a:spcPts val="0"/>
                        </a:spcAft>
                      </a:pPr>
                      <a:r>
                        <a:rPr lang="en-US" sz="1200" dirty="0">
                          <a:effectLst/>
                          <a:latin typeface="Century Gothic" panose="020B0502020202020204" pitchFamily="34" charset="0"/>
                        </a:rPr>
                        <a:t>Below 71%</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tc>
                  <a:txBody>
                    <a:bodyPr/>
                    <a:lstStyle/>
                    <a:p>
                      <a:pPr marL="0" marR="0" algn="ctr">
                        <a:spcBef>
                          <a:spcPts val="0"/>
                        </a:spcBef>
                        <a:spcAft>
                          <a:spcPts val="0"/>
                        </a:spcAft>
                      </a:pPr>
                      <a:r>
                        <a:rPr lang="en-US" sz="1200" dirty="0">
                          <a:effectLst/>
                          <a:latin typeface="Century Gothic" panose="020B0502020202020204" pitchFamily="34" charset="0"/>
                        </a:rPr>
                        <a:t>Below 72%</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C9E2ED"/>
                    </a:solidFill>
                  </a:tcPr>
                </a:tc>
                <a:extLst>
                  <a:ext uri="{0D108BD9-81ED-4DB2-BD59-A6C34878D82A}">
                    <a16:rowId xmlns:a16="http://schemas.microsoft.com/office/drawing/2014/main" val="2714858804"/>
                  </a:ext>
                </a:extLst>
              </a:tr>
            </a:tbl>
          </a:graphicData>
        </a:graphic>
      </p:graphicFrame>
      <p:graphicFrame>
        <p:nvGraphicFramePr>
          <p:cNvPr id="11" name="Chart 10">
            <a:extLst>
              <a:ext uri="{FF2B5EF4-FFF2-40B4-BE49-F238E27FC236}">
                <a16:creationId xmlns:a16="http://schemas.microsoft.com/office/drawing/2014/main" id="{C4C4E11B-97A6-482F-AA28-4F94D49739D9}"/>
              </a:ext>
            </a:extLst>
          </p:cNvPr>
          <p:cNvGraphicFramePr>
            <a:graphicFrameLocks/>
          </p:cNvGraphicFramePr>
          <p:nvPr>
            <p:extLst>
              <p:ext uri="{D42A27DB-BD31-4B8C-83A1-F6EECF244321}">
                <p14:modId xmlns:p14="http://schemas.microsoft.com/office/powerpoint/2010/main" val="640391953"/>
              </p:ext>
            </p:extLst>
          </p:nvPr>
        </p:nvGraphicFramePr>
        <p:xfrm>
          <a:off x="2979017" y="1837085"/>
          <a:ext cx="4572000" cy="27432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4957549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1"/>
                                        </p:tgtEl>
                                        <p:attrNameLst>
                                          <p:attrName>style.visibility</p:attrName>
                                        </p:attrNameLst>
                                      </p:cBhvr>
                                      <p:to>
                                        <p:strVal val="visible"/>
                                      </p:to>
                                    </p:set>
                                    <p:animEffect transition="in" filter="fade">
                                      <p:cBhvr>
                                        <p:cTn id="10" dur="500"/>
                                        <p:tgtEl>
                                          <p:spTgt spid="11"/>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fade">
                                      <p:cBhvr>
                                        <p:cTn id="13" dur="500"/>
                                        <p:tgtEl>
                                          <p:spTgt spid="2"/>
                                        </p:tgtEl>
                                      </p:cBhvr>
                                    </p:animEffect>
                                  </p:childTnLst>
                                </p:cTn>
                              </p:par>
                              <p:par>
                                <p:cTn id="14" presetID="10" presetClass="entr" presetSubtype="0" fill="hold" nodeType="with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fade">
                                      <p:cBhvr>
                                        <p:cTn id="16"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 grpId="0"/>
      <p:bldGraphic spid="11" grpId="0">
        <p:bldAsOne/>
      </p:bldGraphic>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94FC12C-0847-4F32-A054-FCEDE6157B30}"/>
              </a:ext>
            </a:extLst>
          </p:cNvPr>
          <p:cNvSpPr/>
          <p:nvPr/>
        </p:nvSpPr>
        <p:spPr>
          <a:xfrm>
            <a:off x="0" y="0"/>
            <a:ext cx="1564477" cy="6858000"/>
          </a:xfrm>
          <a:prstGeom prst="rect">
            <a:avLst/>
          </a:prstGeom>
          <a:solidFill>
            <a:srgbClr val="C9E2E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D7E9F1"/>
              </a:solidFill>
            </a:endParaRPr>
          </a:p>
        </p:txBody>
      </p:sp>
      <p:sp>
        <p:nvSpPr>
          <p:cNvPr id="4" name="Rectangle 3">
            <a:extLst>
              <a:ext uri="{FF2B5EF4-FFF2-40B4-BE49-F238E27FC236}">
                <a16:creationId xmlns:a16="http://schemas.microsoft.com/office/drawing/2014/main" id="{1AA970F3-24F2-4EA2-8BFE-1CF58C1FB340}"/>
              </a:ext>
            </a:extLst>
          </p:cNvPr>
          <p:cNvSpPr/>
          <p:nvPr/>
        </p:nvSpPr>
        <p:spPr>
          <a:xfrm>
            <a:off x="1564478" y="0"/>
            <a:ext cx="7579522" cy="6858000"/>
          </a:xfrm>
          <a:prstGeom prst="rect">
            <a:avLst/>
          </a:prstGeom>
          <a:solidFill>
            <a:srgbClr val="2C698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A40ABDAE-4275-4A74-8F56-864466B88B2A}"/>
              </a:ext>
            </a:extLst>
          </p:cNvPr>
          <p:cNvSpPr txBox="1"/>
          <p:nvPr/>
        </p:nvSpPr>
        <p:spPr>
          <a:xfrm rot="16200000">
            <a:off x="-2409357" y="2705726"/>
            <a:ext cx="6858001" cy="1446550"/>
          </a:xfrm>
          <a:prstGeom prst="rect">
            <a:avLst/>
          </a:prstGeom>
          <a:noFill/>
        </p:spPr>
        <p:txBody>
          <a:bodyPr wrap="square" rtlCol="0">
            <a:spAutoFit/>
          </a:bodyPr>
          <a:lstStyle/>
          <a:p>
            <a:pPr algn="ctr"/>
            <a:r>
              <a:rPr lang="en-US" sz="4400" b="1" dirty="0">
                <a:solidFill>
                  <a:srgbClr val="2C6983"/>
                </a:solidFill>
                <a:latin typeface="Century Gothic" panose="020B0502020202020204" pitchFamily="34" charset="0"/>
              </a:rPr>
              <a:t>STUDENT-READY COLLEGE</a:t>
            </a:r>
          </a:p>
        </p:txBody>
      </p:sp>
      <p:sp>
        <p:nvSpPr>
          <p:cNvPr id="9" name="TextBox 8">
            <a:extLst>
              <a:ext uri="{FF2B5EF4-FFF2-40B4-BE49-F238E27FC236}">
                <a16:creationId xmlns:a16="http://schemas.microsoft.com/office/drawing/2014/main" id="{6ED01FC0-D7C9-4472-A0BE-EF6888CD419B}"/>
              </a:ext>
            </a:extLst>
          </p:cNvPr>
          <p:cNvSpPr txBox="1"/>
          <p:nvPr/>
        </p:nvSpPr>
        <p:spPr>
          <a:xfrm>
            <a:off x="1847088" y="1069848"/>
            <a:ext cx="6999218" cy="461665"/>
          </a:xfrm>
          <a:prstGeom prst="rect">
            <a:avLst/>
          </a:prstGeom>
          <a:noFill/>
        </p:spPr>
        <p:txBody>
          <a:bodyPr wrap="square" rtlCol="0">
            <a:spAutoFit/>
          </a:bodyPr>
          <a:lstStyle/>
          <a:p>
            <a:pPr algn="ctr">
              <a:spcAft>
                <a:spcPts val="1200"/>
              </a:spcAft>
            </a:pPr>
            <a:r>
              <a:rPr lang="en-US" sz="2400" b="1" dirty="0">
                <a:solidFill>
                  <a:schemeClr val="bg1"/>
                </a:solidFill>
                <a:effectLst/>
                <a:latin typeface="Century Gothic" panose="020B0502020202020204" pitchFamily="34" charset="0"/>
                <a:ea typeface="DengXian" panose="02010600030101010101" pitchFamily="2" charset="-122"/>
                <a:cs typeface="Times New Roman" panose="02020603050405020304" pitchFamily="18" charset="0"/>
              </a:rPr>
              <a:t>Fall-to-Winter Retention</a:t>
            </a:r>
          </a:p>
        </p:txBody>
      </p:sp>
      <p:sp>
        <p:nvSpPr>
          <p:cNvPr id="2" name="TextBox 1">
            <a:extLst>
              <a:ext uri="{FF2B5EF4-FFF2-40B4-BE49-F238E27FC236}">
                <a16:creationId xmlns:a16="http://schemas.microsoft.com/office/drawing/2014/main" id="{7B7171E9-7BFF-4909-B386-DBDABCFEDC52}"/>
              </a:ext>
            </a:extLst>
          </p:cNvPr>
          <p:cNvSpPr txBox="1"/>
          <p:nvPr/>
        </p:nvSpPr>
        <p:spPr>
          <a:xfrm>
            <a:off x="2026986" y="1844220"/>
            <a:ext cx="6476063" cy="2862322"/>
          </a:xfrm>
          <a:prstGeom prst="rect">
            <a:avLst/>
          </a:prstGeom>
          <a:noFill/>
        </p:spPr>
        <p:txBody>
          <a:bodyPr wrap="square" rtlCol="0">
            <a:spAutoFit/>
          </a:bodyPr>
          <a:lstStyle/>
          <a:p>
            <a:r>
              <a:rPr lang="en-US" b="1" dirty="0">
                <a:solidFill>
                  <a:schemeClr val="bg1"/>
                </a:solidFill>
                <a:latin typeface="Century Gothic" panose="020B0502020202020204" pitchFamily="34" charset="0"/>
              </a:rPr>
              <a:t>Peer Institution Data </a:t>
            </a:r>
            <a:r>
              <a:rPr lang="en-US" dirty="0">
                <a:solidFill>
                  <a:schemeClr val="bg1"/>
                </a:solidFill>
                <a:latin typeface="Century Gothic" panose="020B0502020202020204" pitchFamily="34" charset="0"/>
              </a:rPr>
              <a:t> </a:t>
            </a:r>
          </a:p>
          <a:p>
            <a:pPr marL="285750" indent="-285750">
              <a:buFont typeface="Arial" panose="020B0604020202020204" pitchFamily="34" charset="0"/>
              <a:buChar char="•"/>
            </a:pPr>
            <a:r>
              <a:rPr lang="en-US" dirty="0">
                <a:solidFill>
                  <a:schemeClr val="bg1"/>
                </a:solidFill>
                <a:latin typeface="Century Gothic" panose="020B0502020202020204" pitchFamily="34" charset="0"/>
              </a:rPr>
              <a:t>Oregon Guided Pathway Peers: TBD</a:t>
            </a:r>
          </a:p>
          <a:p>
            <a:endParaRPr lang="en-US" b="1" dirty="0">
              <a:solidFill>
                <a:schemeClr val="bg1"/>
              </a:solidFill>
              <a:latin typeface="Century Gothic" panose="020B0502020202020204" pitchFamily="34" charset="0"/>
            </a:endParaRPr>
          </a:p>
          <a:p>
            <a:r>
              <a:rPr lang="en-US" b="1" dirty="0">
                <a:solidFill>
                  <a:schemeClr val="bg1"/>
                </a:solidFill>
                <a:latin typeface="Century Gothic" panose="020B0502020202020204" pitchFamily="34" charset="0"/>
              </a:rPr>
              <a:t>Observations</a:t>
            </a:r>
            <a:r>
              <a:rPr lang="en-US" dirty="0">
                <a:solidFill>
                  <a:schemeClr val="bg1"/>
                </a:solidFill>
                <a:latin typeface="Century Gothic" panose="020B0502020202020204" pitchFamily="34" charset="0"/>
              </a:rPr>
              <a:t> </a:t>
            </a:r>
          </a:p>
          <a:p>
            <a:pPr marL="285750" indent="-285750">
              <a:buFont typeface="Arial" panose="020B0604020202020204" pitchFamily="34" charset="0"/>
              <a:buChar char="•"/>
            </a:pPr>
            <a:r>
              <a:rPr lang="en-US" dirty="0">
                <a:solidFill>
                  <a:schemeClr val="bg1"/>
                </a:solidFill>
                <a:latin typeface="Century Gothic" panose="020B0502020202020204" pitchFamily="34" charset="0"/>
              </a:rPr>
              <a:t>Includes only first-time students</a:t>
            </a:r>
          </a:p>
          <a:p>
            <a:pPr marL="285750" indent="-285750">
              <a:buFont typeface="Arial" panose="020B0604020202020204" pitchFamily="34" charset="0"/>
              <a:buChar char="•"/>
            </a:pPr>
            <a:r>
              <a:rPr lang="en-US" dirty="0">
                <a:solidFill>
                  <a:schemeClr val="bg1"/>
                </a:solidFill>
                <a:latin typeface="Century Gothic" panose="020B0502020202020204" pitchFamily="34" charset="0"/>
              </a:rPr>
              <a:t>COCC overall data: 76%</a:t>
            </a:r>
          </a:p>
          <a:p>
            <a:pPr marL="742950" lvl="1" indent="-285750">
              <a:buFont typeface="Century Gothic" panose="020B0502020202020204" pitchFamily="34" charset="0"/>
              <a:buChar char="―"/>
            </a:pPr>
            <a:r>
              <a:rPr lang="en-US" dirty="0">
                <a:solidFill>
                  <a:schemeClr val="bg1"/>
                </a:solidFill>
                <a:latin typeface="Century Gothic" panose="020B0502020202020204" pitchFamily="34" charset="0"/>
              </a:rPr>
              <a:t>Veterans: 100%</a:t>
            </a:r>
          </a:p>
          <a:p>
            <a:pPr marL="742950" lvl="1" indent="-285750">
              <a:buFont typeface="Century Gothic" panose="020B0502020202020204" pitchFamily="34" charset="0"/>
              <a:buChar char="―"/>
            </a:pPr>
            <a:r>
              <a:rPr lang="en-US" dirty="0">
                <a:solidFill>
                  <a:schemeClr val="bg1"/>
                </a:solidFill>
                <a:latin typeface="Century Gothic" panose="020B0502020202020204" pitchFamily="34" charset="0"/>
              </a:rPr>
              <a:t>Pell: 79%</a:t>
            </a:r>
          </a:p>
          <a:p>
            <a:pPr marL="742950" lvl="1" indent="-285750">
              <a:buFont typeface="Century Gothic" panose="020B0502020202020204" pitchFamily="34" charset="0"/>
              <a:buChar char="―"/>
            </a:pPr>
            <a:r>
              <a:rPr lang="en-US" dirty="0">
                <a:solidFill>
                  <a:schemeClr val="bg1"/>
                </a:solidFill>
                <a:latin typeface="Century Gothic" panose="020B0502020202020204" pitchFamily="34" charset="0"/>
              </a:rPr>
              <a:t>BILAPOC and First Gen: 73%</a:t>
            </a:r>
          </a:p>
          <a:p>
            <a:endParaRPr lang="en-US" b="1" dirty="0">
              <a:solidFill>
                <a:schemeClr val="bg1"/>
              </a:solidFill>
              <a:latin typeface="Century Gothic" panose="020B0502020202020204" pitchFamily="34" charset="0"/>
            </a:endParaRPr>
          </a:p>
        </p:txBody>
      </p:sp>
    </p:spTree>
    <p:extLst>
      <p:ext uri="{BB962C8B-B14F-4D97-AF65-F5344CB8AC3E}">
        <p14:creationId xmlns:p14="http://schemas.microsoft.com/office/powerpoint/2010/main" val="15633563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Effect transition="in" filter="fade">
                                      <p:cBhvr>
                                        <p:cTn id="17" dur="500"/>
                                        <p:tgtEl>
                                          <p:spTgt spid="2">
                                            <p:txEl>
                                              <p:pRg st="3" end="3"/>
                                            </p:txEl>
                                          </p:spTgt>
                                        </p:tgtEl>
                                      </p:cBhvr>
                                    </p:animEffect>
                                  </p:childTnLst>
                                </p:cTn>
                              </p:par>
                              <p:par>
                                <p:cTn id="18" presetID="10" presetClass="entr" presetSubtype="0" fill="hold" nodeType="withEffect">
                                  <p:stCondLst>
                                    <p:cond delay="0"/>
                                  </p:stCondLst>
                                  <p:childTnLst>
                                    <p:set>
                                      <p:cBhvr>
                                        <p:cTn id="19" dur="1" fill="hold">
                                          <p:stCondLst>
                                            <p:cond delay="0"/>
                                          </p:stCondLst>
                                        </p:cTn>
                                        <p:tgtEl>
                                          <p:spTgt spid="2">
                                            <p:txEl>
                                              <p:pRg st="4" end="4"/>
                                            </p:txEl>
                                          </p:spTgt>
                                        </p:tgtEl>
                                        <p:attrNameLst>
                                          <p:attrName>style.visibility</p:attrName>
                                        </p:attrNameLst>
                                      </p:cBhvr>
                                      <p:to>
                                        <p:strVal val="visible"/>
                                      </p:to>
                                    </p:set>
                                    <p:animEffect transition="in" filter="fade">
                                      <p:cBhvr>
                                        <p:cTn id="20" dur="500"/>
                                        <p:tgtEl>
                                          <p:spTgt spid="2">
                                            <p:txEl>
                                              <p:pRg st="4" end="4"/>
                                            </p:txEl>
                                          </p:spTgt>
                                        </p:tgtEl>
                                      </p:cBhvr>
                                    </p:animEffect>
                                  </p:childTnLst>
                                </p:cTn>
                              </p:par>
                              <p:par>
                                <p:cTn id="21" presetID="10" presetClass="entr" presetSubtype="0" fill="hold" nodeType="withEffect">
                                  <p:stCondLst>
                                    <p:cond delay="0"/>
                                  </p:stCondLst>
                                  <p:childTnLst>
                                    <p:set>
                                      <p:cBhvr>
                                        <p:cTn id="22" dur="1" fill="hold">
                                          <p:stCondLst>
                                            <p:cond delay="0"/>
                                          </p:stCondLst>
                                        </p:cTn>
                                        <p:tgtEl>
                                          <p:spTgt spid="2">
                                            <p:txEl>
                                              <p:pRg st="5" end="5"/>
                                            </p:txEl>
                                          </p:spTgt>
                                        </p:tgtEl>
                                        <p:attrNameLst>
                                          <p:attrName>style.visibility</p:attrName>
                                        </p:attrNameLst>
                                      </p:cBhvr>
                                      <p:to>
                                        <p:strVal val="visible"/>
                                      </p:to>
                                    </p:set>
                                    <p:animEffect transition="in" filter="fade">
                                      <p:cBhvr>
                                        <p:cTn id="23" dur="500"/>
                                        <p:tgtEl>
                                          <p:spTgt spid="2">
                                            <p:txEl>
                                              <p:pRg st="5" end="5"/>
                                            </p:txEl>
                                          </p:spTgt>
                                        </p:tgtEl>
                                      </p:cBhvr>
                                    </p:animEffect>
                                  </p:childTnLst>
                                </p:cTn>
                              </p:par>
                              <p:par>
                                <p:cTn id="24" presetID="10" presetClass="entr" presetSubtype="0" fill="hold" nodeType="withEffect">
                                  <p:stCondLst>
                                    <p:cond delay="0"/>
                                  </p:stCondLst>
                                  <p:childTnLst>
                                    <p:set>
                                      <p:cBhvr>
                                        <p:cTn id="25" dur="1" fill="hold">
                                          <p:stCondLst>
                                            <p:cond delay="0"/>
                                          </p:stCondLst>
                                        </p:cTn>
                                        <p:tgtEl>
                                          <p:spTgt spid="2">
                                            <p:txEl>
                                              <p:pRg st="6" end="6"/>
                                            </p:txEl>
                                          </p:spTgt>
                                        </p:tgtEl>
                                        <p:attrNameLst>
                                          <p:attrName>style.visibility</p:attrName>
                                        </p:attrNameLst>
                                      </p:cBhvr>
                                      <p:to>
                                        <p:strVal val="visible"/>
                                      </p:to>
                                    </p:set>
                                    <p:animEffect transition="in" filter="fade">
                                      <p:cBhvr>
                                        <p:cTn id="26" dur="500"/>
                                        <p:tgtEl>
                                          <p:spTgt spid="2">
                                            <p:txEl>
                                              <p:pRg st="6" end="6"/>
                                            </p:txEl>
                                          </p:spTgt>
                                        </p:tgtEl>
                                      </p:cBhvr>
                                    </p:animEffect>
                                  </p:childTnLst>
                                </p:cTn>
                              </p:par>
                              <p:par>
                                <p:cTn id="27" presetID="10" presetClass="entr" presetSubtype="0" fill="hold" nodeType="withEffect">
                                  <p:stCondLst>
                                    <p:cond delay="0"/>
                                  </p:stCondLst>
                                  <p:childTnLst>
                                    <p:set>
                                      <p:cBhvr>
                                        <p:cTn id="28" dur="1" fill="hold">
                                          <p:stCondLst>
                                            <p:cond delay="0"/>
                                          </p:stCondLst>
                                        </p:cTn>
                                        <p:tgtEl>
                                          <p:spTgt spid="2">
                                            <p:txEl>
                                              <p:pRg st="8" end="8"/>
                                            </p:txEl>
                                          </p:spTgt>
                                        </p:tgtEl>
                                        <p:attrNameLst>
                                          <p:attrName>style.visibility</p:attrName>
                                        </p:attrNameLst>
                                      </p:cBhvr>
                                      <p:to>
                                        <p:strVal val="visible"/>
                                      </p:to>
                                    </p:set>
                                    <p:animEffect transition="in" filter="fade">
                                      <p:cBhvr>
                                        <p:cTn id="29" dur="500"/>
                                        <p:tgtEl>
                                          <p:spTgt spid="2">
                                            <p:txEl>
                                              <p:pRg st="8" end="8"/>
                                            </p:txEl>
                                          </p:spTgt>
                                        </p:tgtEl>
                                      </p:cBhvr>
                                    </p:animEffect>
                                  </p:childTnLst>
                                </p:cTn>
                              </p:par>
                              <p:par>
                                <p:cTn id="30" presetID="10" presetClass="entr" presetSubtype="0" fill="hold" nodeType="withEffect">
                                  <p:stCondLst>
                                    <p:cond delay="0"/>
                                  </p:stCondLst>
                                  <p:childTnLst>
                                    <p:set>
                                      <p:cBhvr>
                                        <p:cTn id="31" dur="1" fill="hold">
                                          <p:stCondLst>
                                            <p:cond delay="0"/>
                                          </p:stCondLst>
                                        </p:cTn>
                                        <p:tgtEl>
                                          <p:spTgt spid="2">
                                            <p:txEl>
                                              <p:pRg st="7" end="7"/>
                                            </p:txEl>
                                          </p:spTgt>
                                        </p:tgtEl>
                                        <p:attrNameLst>
                                          <p:attrName>style.visibility</p:attrName>
                                        </p:attrNameLst>
                                      </p:cBhvr>
                                      <p:to>
                                        <p:strVal val="visible"/>
                                      </p:to>
                                    </p:set>
                                    <p:animEffect transition="in" filter="fade">
                                      <p:cBhvr>
                                        <p:cTn id="32" dur="500"/>
                                        <p:tgtEl>
                                          <p:spTgt spid="2">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44"/>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8F18753323EBB4C86CB8E6F34279025" ma:contentTypeVersion="10" ma:contentTypeDescription="Create a new document." ma:contentTypeScope="" ma:versionID="dde9357725b60e6b2432c71a6e2c10cd">
  <xsd:schema xmlns:xsd="http://www.w3.org/2001/XMLSchema" xmlns:xs="http://www.w3.org/2001/XMLSchema" xmlns:p="http://schemas.microsoft.com/office/2006/metadata/properties" xmlns:ns2="b5a0b8af-3064-4fb0-a552-4446f3fb8755" targetNamespace="http://schemas.microsoft.com/office/2006/metadata/properties" ma:root="true" ma:fieldsID="bef471760d5a466234cf27fb63bac14b" ns2:_="">
    <xsd:import namespace="b5a0b8af-3064-4fb0-a552-4446f3fb8755"/>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5a0b8af-3064-4fb0-a552-4446f3fb875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1D21B636-F9E1-4FB6-80C1-F16777E9234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5a0b8af-3064-4fb0-a552-4446f3fb875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BD09C65-EF45-4A08-9893-0FE64D3CAA2F}">
  <ds:schemaRefs>
    <ds:schemaRef ds:uri="http://schemas.microsoft.com/sharepoint/v3/contenttype/forms"/>
  </ds:schemaRefs>
</ds:datastoreItem>
</file>

<file path=customXml/itemProps3.xml><?xml version="1.0" encoding="utf-8"?>
<ds:datastoreItem xmlns:ds="http://schemas.openxmlformats.org/officeDocument/2006/customXml" ds:itemID="{0048E57C-7541-4FD6-8DAE-F8718B217B2E}">
  <ds:schemaRefs>
    <ds:schemaRef ds:uri="http://schemas.microsoft.com/office/infopath/2007/PartnerControls"/>
    <ds:schemaRef ds:uri="http://purl.org/dc/terms/"/>
    <ds:schemaRef ds:uri="b5a0b8af-3064-4fb0-a552-4446f3fb8755"/>
    <ds:schemaRef ds:uri="http://schemas.microsoft.com/office/2006/documentManagement/types"/>
    <ds:schemaRef ds:uri="http://www.w3.org/XML/1998/namespace"/>
    <ds:schemaRef ds:uri="http://purl.org/dc/elements/1.1/"/>
    <ds:schemaRef ds:uri="http://schemas.openxmlformats.org/package/2006/metadata/core-properties"/>
    <ds:schemaRef ds:uri="http://schemas.microsoft.com/office/2006/metadata/properties"/>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4794</TotalTime>
  <Words>2905</Words>
  <Application>Microsoft Office PowerPoint</Application>
  <PresentationFormat>On-screen Show (4:3)</PresentationFormat>
  <Paragraphs>759</Paragraphs>
  <Slides>45</Slides>
  <Notes>45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45</vt:i4>
      </vt:variant>
    </vt:vector>
  </HeadingPairs>
  <TitlesOfParts>
    <vt:vector size="50" baseType="lpstr">
      <vt:lpstr>HelveticaNeue</vt:lpstr>
      <vt:lpstr>Arial</vt:lpstr>
      <vt:lpstr>Calibri</vt:lpstr>
      <vt:lpstr>Century Gothic</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COCC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Lora Szaraniec</dc:creator>
  <cp:lastModifiedBy>Sarah Moussa-Hale</cp:lastModifiedBy>
  <cp:revision>178</cp:revision>
  <cp:lastPrinted>2024-07-08T19:53:15Z</cp:lastPrinted>
  <dcterms:created xsi:type="dcterms:W3CDTF">2020-09-14T19:32:46Z</dcterms:created>
  <dcterms:modified xsi:type="dcterms:W3CDTF">2025-06-13T15:30:39Z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0x010100B8F18753323EBB4C86CB8E6F34279025</vt:lpwstr>
  </property>
  <property fmtid="{D5CDD505-2E9C-101B-9397-08002B2CF9AE}" pid="3" name="ArticulateGUID">
    <vt:lpwstr>445A9A8F-F9E4-42DD-A806-8C7FF884CB34</vt:lpwstr>
  </property>
  <property fmtid="{D5CDD505-2E9C-101B-9397-08002B2CF9AE}" pid="4" name="ArticulatePath">
    <vt:lpwstr>2023-27 SP Indicators Year End Update 2</vt:lpwstr>
  </property>
</Properties>
</file>