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16"/>
  </p:notesMasterIdLst>
  <p:sldIdLst>
    <p:sldId id="277" r:id="rId5"/>
    <p:sldId id="258" r:id="rId6"/>
    <p:sldId id="262" r:id="rId7"/>
    <p:sldId id="260" r:id="rId8"/>
    <p:sldId id="275" r:id="rId9"/>
    <p:sldId id="272" r:id="rId10"/>
    <p:sldId id="264" r:id="rId11"/>
    <p:sldId id="276" r:id="rId12"/>
    <p:sldId id="273" r:id="rId13"/>
    <p:sldId id="274" r:id="rId14"/>
    <p:sldId id="263" r:id="rId15"/>
  </p:sldIdLst>
  <p:sldSz cx="9144000" cy="6858000" type="screen4x3"/>
  <p:notesSz cx="6950075" cy="923607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C587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844" autoAdjust="0"/>
    <p:restoredTop sz="94226" autoAdjust="0"/>
  </p:normalViewPr>
  <p:slideViewPr>
    <p:cSldViewPr snapToGrid="0">
      <p:cViewPr varScale="1">
        <p:scale>
          <a:sx n="84" d="100"/>
          <a:sy n="84" d="100"/>
        </p:scale>
        <p:origin x="870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11488" cy="4635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37000" y="0"/>
            <a:ext cx="3011488" cy="4635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34592A4-D01C-43B2-B5A3-82D087CB2AEA}" type="datetimeFigureOut">
              <a:rPr lang="en-US" smtClean="0"/>
              <a:t>9/3/2024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97000" y="1154113"/>
            <a:ext cx="4156075" cy="31178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5325" y="4445000"/>
            <a:ext cx="5559425" cy="363696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772525"/>
            <a:ext cx="3011488" cy="4635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37000" y="8772525"/>
            <a:ext cx="3011488" cy="4635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2004CDB-3194-48C5-BC90-811149CED6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56176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>
                <a:ea typeface="Calibri"/>
                <a:cs typeface="Calibri"/>
              </a:rPr>
              <a:t>Annemarie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2004CDB-3194-48C5-BC90-811149CED6DB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291631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>
                <a:ea typeface="Calibri"/>
                <a:cs typeface="Calibri"/>
              </a:rPr>
              <a:t>Cindy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2004CDB-3194-48C5-BC90-811149CED6DB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857829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>
                <a:ea typeface="Calibri"/>
                <a:cs typeface="Calibri"/>
              </a:rPr>
              <a:t>Annemarie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2004CDB-3194-48C5-BC90-811149CED6DB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854138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>
                <a:ea typeface="Calibri"/>
                <a:cs typeface="Calibri"/>
              </a:rPr>
              <a:t>Annemarie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2004CDB-3194-48C5-BC90-811149CED6DB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159037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ea typeface="Calibri"/>
                <a:cs typeface="Calibri"/>
              </a:rPr>
              <a:t>Cindy </a:t>
            </a:r>
            <a:endParaRPr lang="en-US" dirty="0"/>
          </a:p>
          <a:p>
            <a:endParaRPr lang="en-US"/>
          </a:p>
          <a:p>
            <a:endParaRPr lang="en-US" dirty="0">
              <a:ea typeface="Calibri" panose="020F0502020204030204"/>
              <a:cs typeface="Calibri" panose="020F0502020204030204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2004CDB-3194-48C5-BC90-811149CED6DB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815388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ea typeface="Calibri"/>
                <a:cs typeface="Calibri"/>
              </a:rPr>
              <a:t>Cindy – </a:t>
            </a:r>
            <a:endParaRPr lang="en-US" dirty="0"/>
          </a:p>
          <a:p>
            <a:endParaRPr lang="en-US"/>
          </a:p>
          <a:p>
            <a:endParaRPr lang="en-US" dirty="0">
              <a:ea typeface="Calibri" panose="020F0502020204030204"/>
              <a:cs typeface="Calibri" panose="020F0502020204030204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2004CDB-3194-48C5-BC90-811149CED6DB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623874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ea typeface="Calibri"/>
                <a:cs typeface="Calibri"/>
              </a:rPr>
              <a:t>Jessica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2004CDB-3194-48C5-BC90-811149CED6DB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531241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>
                <a:ea typeface="Calibri"/>
                <a:cs typeface="Calibri"/>
              </a:rPr>
              <a:t>Jessica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2004CDB-3194-48C5-BC90-811149CED6DB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828192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ea typeface="Calibri"/>
                <a:cs typeface="Calibri"/>
              </a:rPr>
              <a:t>Jessica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2004CDB-3194-48C5-BC90-811149CED6DB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437976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ea typeface="Calibri"/>
                <a:cs typeface="Calibri"/>
              </a:rPr>
              <a:t>Jessica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2004CDB-3194-48C5-BC90-811149CED6DB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88383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754378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3E65F37-7033-CC4E-A3E0-32B11237452B}" type="datetimeFigureOut">
              <a:rPr lang="en-US" smtClean="0"/>
              <a:t>9/3/2024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F04875A-EE7A-FF46-AFE2-48449AFC1B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30733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3E65F37-7033-CC4E-A3E0-32B11237452B}" type="datetimeFigureOut">
              <a:rPr lang="en-US" smtClean="0"/>
              <a:t>9/3/2024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F04875A-EE7A-FF46-AFE2-48449AFC1B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9195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3E65F37-7033-CC4E-A3E0-32B11237452B}" type="datetimeFigureOut">
              <a:rPr lang="en-US" smtClean="0"/>
              <a:t>9/3/2024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F04875A-EE7A-FF46-AFE2-48449AFC1B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20243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3E65F37-7033-CC4E-A3E0-32B11237452B}" type="datetimeFigureOut">
              <a:rPr lang="en-US" smtClean="0"/>
              <a:t>9/3/2024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F04875A-EE7A-FF46-AFE2-48449AFC1B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78129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3E65F37-7033-CC4E-A3E0-32B11237452B}" type="datetimeFigureOut">
              <a:rPr lang="en-US" smtClean="0"/>
              <a:t>9/3/2024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F04875A-EE7A-FF46-AFE2-48449AFC1B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32238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3E65F37-7033-CC4E-A3E0-32B11237452B}" type="datetimeFigureOut">
              <a:rPr lang="en-US" smtClean="0"/>
              <a:t>9/3/2024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F04875A-EE7A-FF46-AFE2-48449AFC1B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20468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3E65F37-7033-CC4E-A3E0-32B11237452B}" type="datetimeFigureOut">
              <a:rPr lang="en-US" smtClean="0"/>
              <a:t>9/3/2024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F04875A-EE7A-FF46-AFE2-48449AFC1B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51178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3E65F37-7033-CC4E-A3E0-32B11237452B}" type="datetimeFigureOut">
              <a:rPr lang="en-US" smtClean="0"/>
              <a:t>9/3/2024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F04875A-EE7A-FF46-AFE2-48449AFC1B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57782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3E65F37-7033-CC4E-A3E0-32B11237452B}" type="datetimeFigureOut">
              <a:rPr lang="en-US" smtClean="0"/>
              <a:t>9/3/2024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F04875A-EE7A-FF46-AFE2-48449AFC1B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59802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3E65F37-7033-CC4E-A3E0-32B11237452B}" type="datetimeFigureOut">
              <a:rPr lang="en-US" smtClean="0"/>
              <a:t>9/3/2024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F04875A-EE7A-FF46-AFE2-48449AFC1B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42289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486390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86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>
            <a:extLst>
              <a:ext uri="{FF2B5EF4-FFF2-40B4-BE49-F238E27FC236}">
                <a16:creationId xmlns:a16="http://schemas.microsoft.com/office/drawing/2014/main" id="{ED0742AB-7879-4950-93B4-D0FDD07996B2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9144000" cy="5473381"/>
          </a:xfrm>
          <a:prstGeom prst="rect">
            <a:avLst/>
          </a:prstGeom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8B64F815-A527-41EF-B849-0E0533675705}"/>
              </a:ext>
            </a:extLst>
          </p:cNvPr>
          <p:cNvSpPr/>
          <p:nvPr/>
        </p:nvSpPr>
        <p:spPr>
          <a:xfrm>
            <a:off x="0" y="3627784"/>
            <a:ext cx="9144000" cy="3230216"/>
          </a:xfrm>
          <a:prstGeom prst="rect">
            <a:avLst/>
          </a:prstGeom>
          <a:gradFill>
            <a:gsLst>
              <a:gs pos="100000">
                <a:srgbClr val="1C587A"/>
              </a:gs>
              <a:gs pos="100000">
                <a:srgbClr val="1C587A"/>
              </a:gs>
            </a:gsLst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8A8C9181-F0FE-4518-8618-60DD6E9AEB76}"/>
              </a:ext>
            </a:extLst>
          </p:cNvPr>
          <p:cNvSpPr/>
          <p:nvPr/>
        </p:nvSpPr>
        <p:spPr>
          <a:xfrm>
            <a:off x="422413" y="3877377"/>
            <a:ext cx="8095421" cy="923330"/>
          </a:xfrm>
          <a:prstGeom prst="rect">
            <a:avLst/>
          </a:prstGeom>
          <a:noFill/>
        </p:spPr>
        <p:txBody>
          <a:bodyPr wrap="none" lIns="91440" tIns="45720" rIns="91440" bIns="45720" anchor="t">
            <a:spAutoFit/>
          </a:bodyPr>
          <a:lstStyle/>
          <a:p>
            <a:pPr algn="ctr"/>
            <a:r>
              <a:rPr lang="en-US" sz="5400" b="1" cap="none" spc="0" dirty="0">
                <a:ln w="0"/>
                <a:solidFill>
                  <a:schemeClr val="bg1"/>
                </a:solidFill>
              </a:rPr>
              <a:t>Strategic </a:t>
            </a:r>
            <a:r>
              <a:rPr lang="en-US" sz="5400" b="1" dirty="0">
                <a:ln w="0"/>
                <a:solidFill>
                  <a:schemeClr val="bg1"/>
                </a:solidFill>
              </a:rPr>
              <a:t>Course Scheduling</a:t>
            </a:r>
            <a:endParaRPr lang="en-US" sz="5400" b="1" cap="none" spc="0" dirty="0">
              <a:ln w="0"/>
              <a:solidFill>
                <a:schemeClr val="bg1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DFA6472-580D-C19F-D200-3116B427C4A8}"/>
              </a:ext>
            </a:extLst>
          </p:cNvPr>
          <p:cNvSpPr txBox="1"/>
          <p:nvPr/>
        </p:nvSpPr>
        <p:spPr>
          <a:xfrm>
            <a:off x="2375008" y="4919289"/>
            <a:ext cx="6142826" cy="92333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Calibri"/>
                <a:cs typeface="Calibri"/>
              </a:rPr>
              <a:t>Annemarie Hamlin, VPAA</a:t>
            </a:r>
          </a:p>
          <a:p>
            <a:pPr algn="r"/>
            <a:r>
              <a:rPr lang="en-US" dirty="0">
                <a:solidFill>
                  <a:schemeClr val="bg1"/>
                </a:solidFill>
                <a:ea typeface="Calibri"/>
                <a:cs typeface="Calibri"/>
              </a:rPr>
              <a:t>Jessica Giglio, Instructional Dean</a:t>
            </a:r>
          </a:p>
          <a:p>
            <a:pPr algn="r"/>
            <a:r>
              <a:rPr lang="en-US" dirty="0">
                <a:solidFill>
                  <a:schemeClr val="bg1"/>
                </a:solidFill>
                <a:ea typeface="Calibri"/>
                <a:cs typeface="Calibri"/>
              </a:rPr>
              <a:t>Cindy Lenhart, Instructional Outreach Dean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1A271A4-67E8-579F-1336-C1CCC409DEF0}"/>
              </a:ext>
            </a:extLst>
          </p:cNvPr>
          <p:cNvSpPr txBox="1"/>
          <p:nvPr/>
        </p:nvSpPr>
        <p:spPr>
          <a:xfrm>
            <a:off x="3741499" y="5981024"/>
            <a:ext cx="4776335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Calibri"/>
                <a:cs typeface="Calibri"/>
              </a:rPr>
              <a:t>COCC Board Presentation, September 11, 2024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2812256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E0FC19-5061-D871-FEEE-E23EFA84FB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590261"/>
            <a:ext cx="8229600" cy="1143000"/>
          </a:xfrm>
        </p:spPr>
        <p:txBody>
          <a:bodyPr lIns="91440" tIns="45720" rIns="91440" bIns="45720" anchor="t"/>
          <a:lstStyle/>
          <a:p>
            <a:pPr algn="l"/>
            <a:r>
              <a:rPr lang="en-US" b="1" dirty="0">
                <a:ea typeface="Calibri"/>
                <a:cs typeface="Calibri"/>
              </a:rPr>
              <a:t>Benefits For Students</a:t>
            </a:r>
            <a:endParaRPr lang="en-US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FF9B31-BDA4-194A-0BED-6D4F518DED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-25474" y="2733261"/>
            <a:ext cx="8712274" cy="4525963"/>
          </a:xfrm>
        </p:spPr>
        <p:txBody>
          <a:bodyPr lIns="91440" tIns="45720" rIns="91440" bIns="45720" anchor="t"/>
          <a:lstStyle/>
          <a:p>
            <a:pPr lvl="1">
              <a:buChar char="•"/>
            </a:pPr>
            <a:r>
              <a:rPr lang="en-US" sz="2400" b="1" dirty="0">
                <a:ea typeface="Calibri"/>
                <a:cs typeface="Calibri"/>
              </a:rPr>
              <a:t>Reliable schedules </a:t>
            </a:r>
            <a:r>
              <a:rPr lang="en-US" sz="2400" dirty="0">
                <a:ea typeface="Calibri"/>
                <a:cs typeface="Calibri"/>
              </a:rPr>
              <a:t>to help them plan</a:t>
            </a:r>
          </a:p>
          <a:p>
            <a:pPr lvl="1">
              <a:buChar char="•"/>
            </a:pPr>
            <a:r>
              <a:rPr lang="en-US" sz="2400" b="1" dirty="0">
                <a:ea typeface="Calibri"/>
                <a:cs typeface="Calibri"/>
              </a:rPr>
              <a:t>Standardized times and delivery methods </a:t>
            </a:r>
            <a:r>
              <a:rPr lang="en-US" sz="2400" dirty="0">
                <a:ea typeface="Calibri"/>
                <a:cs typeface="Calibri"/>
              </a:rPr>
              <a:t>for</a:t>
            </a:r>
            <a:r>
              <a:rPr lang="en-US" sz="2400" b="1" dirty="0">
                <a:ea typeface="Calibri"/>
                <a:cs typeface="Calibri"/>
              </a:rPr>
              <a:t> </a:t>
            </a:r>
            <a:r>
              <a:rPr lang="en-US" sz="2400" dirty="0">
                <a:ea typeface="Calibri"/>
                <a:cs typeface="Calibri"/>
              </a:rPr>
              <a:t>classes so student know what to expect</a:t>
            </a:r>
          </a:p>
          <a:p>
            <a:pPr lvl="1">
              <a:buChar char="•"/>
            </a:pPr>
            <a:r>
              <a:rPr lang="en-US" sz="2400" b="1" dirty="0">
                <a:ea typeface="Calibri"/>
                <a:cs typeface="Calibri"/>
              </a:rPr>
              <a:t>Fewer schedule conflicts</a:t>
            </a:r>
            <a:r>
              <a:rPr lang="en-US" sz="2400" dirty="0">
                <a:ea typeface="Calibri"/>
                <a:cs typeface="Calibri"/>
              </a:rPr>
              <a:t> because of interdepartmental communication and collaboration</a:t>
            </a:r>
          </a:p>
          <a:p>
            <a:pPr lvl="1">
              <a:buChar char="•"/>
            </a:pPr>
            <a:r>
              <a:rPr lang="en-US" sz="2400" b="1" dirty="0">
                <a:ea typeface="Calibri"/>
                <a:cs typeface="Calibri"/>
              </a:rPr>
              <a:t>Ability to progress </a:t>
            </a:r>
            <a:r>
              <a:rPr lang="en-US" sz="2400" dirty="0">
                <a:ea typeface="Calibri"/>
                <a:cs typeface="Calibri"/>
              </a:rPr>
              <a:t>in their degrees due to holistic schedule planning</a:t>
            </a:r>
          </a:p>
          <a:p>
            <a:endParaRPr lang="en-US" dirty="0"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1633264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3B04B4BD-650F-4BB9-BE0A-85BBF7DC5367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-496957"/>
            <a:ext cx="9144000" cy="6858000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F7CF242B-85DE-407B-B261-3F0B348FA82F}"/>
              </a:ext>
            </a:extLst>
          </p:cNvPr>
          <p:cNvSpPr/>
          <p:nvPr/>
        </p:nvSpPr>
        <p:spPr>
          <a:xfrm>
            <a:off x="-1" y="4025348"/>
            <a:ext cx="9144000" cy="2832652"/>
          </a:xfrm>
          <a:prstGeom prst="rect">
            <a:avLst/>
          </a:prstGeom>
          <a:gradFill>
            <a:gsLst>
              <a:gs pos="100000">
                <a:srgbClr val="1C587A"/>
              </a:gs>
              <a:gs pos="100000">
                <a:srgbClr val="1C587A"/>
              </a:gs>
            </a:gsLst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D763334-3813-4BE6-A349-8B8C9B5132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15107" y="3890652"/>
            <a:ext cx="5913783" cy="1812580"/>
          </a:xfrm>
          <a:noFill/>
        </p:spPr>
        <p:txBody>
          <a:bodyPr/>
          <a:lstStyle/>
          <a:p>
            <a:pPr marL="0" indent="0" algn="ctr">
              <a:buNone/>
            </a:pPr>
            <a:endParaRPr lang="en-US" dirty="0">
              <a:solidFill>
                <a:schemeClr val="bg1"/>
              </a:solidFill>
            </a:endParaRPr>
          </a:p>
          <a:p>
            <a:pPr marL="0" indent="0" algn="ctr">
              <a:buNone/>
            </a:pPr>
            <a:r>
              <a:rPr lang="en-US" sz="4400" b="1" dirty="0">
                <a:solidFill>
                  <a:schemeClr val="bg1"/>
                </a:solidFill>
              </a:rPr>
              <a:t>Questions? </a:t>
            </a:r>
          </a:p>
        </p:txBody>
      </p:sp>
    </p:spTree>
    <p:extLst>
      <p:ext uri="{BB962C8B-B14F-4D97-AF65-F5344CB8AC3E}">
        <p14:creationId xmlns:p14="http://schemas.microsoft.com/office/powerpoint/2010/main" val="22832183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8A8C9181-F0FE-4518-8618-60DD6E9AEB76}"/>
              </a:ext>
            </a:extLst>
          </p:cNvPr>
          <p:cNvSpPr/>
          <p:nvPr/>
        </p:nvSpPr>
        <p:spPr>
          <a:xfrm>
            <a:off x="762001" y="2391026"/>
            <a:ext cx="6797759" cy="769441"/>
          </a:xfrm>
          <a:prstGeom prst="rect">
            <a:avLst/>
          </a:prstGeom>
          <a:noFill/>
        </p:spPr>
        <p:txBody>
          <a:bodyPr wrap="none" lIns="91440" tIns="45720" rIns="91440" bIns="45720" anchor="t">
            <a:spAutoFit/>
          </a:bodyPr>
          <a:lstStyle/>
          <a:p>
            <a:r>
              <a:rPr lang="en-US" sz="4400" b="1" dirty="0"/>
              <a:t>Strategic Plan Action Project</a:t>
            </a:r>
            <a:endParaRPr lang="en-US" sz="4400" b="1" cap="none" spc="0" dirty="0">
              <a:ln w="0"/>
              <a:effectLst>
                <a:outerShdw blurRad="38100" dist="19050" dir="2700000" algn="tl" rotWithShape="0">
                  <a:prstClr val="black">
                    <a:alpha val="40000"/>
                  </a:prstClr>
                </a:outerShdw>
              </a:effectLst>
              <a:ea typeface="Calibri"/>
              <a:cs typeface="Calibri"/>
            </a:endParaRP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F8AD1F0D-B8CB-4EF7-AEC4-BB042F96A423}"/>
              </a:ext>
            </a:extLst>
          </p:cNvPr>
          <p:cNvSpPr txBox="1">
            <a:spLocks/>
          </p:cNvSpPr>
          <p:nvPr/>
        </p:nvSpPr>
        <p:spPr>
          <a:xfrm>
            <a:off x="762001" y="3314742"/>
            <a:ext cx="8095673" cy="2358471"/>
          </a:xfrm>
          <a:prstGeom prst="rect">
            <a:avLst/>
          </a:prstGeom>
        </p:spPr>
        <p:txBody>
          <a:bodyPr/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3600" dirty="0">
                <a:solidFill>
                  <a:schemeClr val="tx1"/>
                </a:solidFill>
              </a:rPr>
              <a:t>Develop a student-centered, comprehensive, year-long schedule of classes for all four campuses.</a:t>
            </a:r>
          </a:p>
        </p:txBody>
      </p:sp>
    </p:spTree>
    <p:extLst>
      <p:ext uri="{BB962C8B-B14F-4D97-AF65-F5344CB8AC3E}">
        <p14:creationId xmlns:p14="http://schemas.microsoft.com/office/powerpoint/2010/main" val="4150412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8A8C9181-F0FE-4518-8618-60DD6E9AEB76}"/>
              </a:ext>
            </a:extLst>
          </p:cNvPr>
          <p:cNvSpPr/>
          <p:nvPr/>
        </p:nvSpPr>
        <p:spPr>
          <a:xfrm>
            <a:off x="725558" y="1120168"/>
            <a:ext cx="5565912" cy="1446550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r>
              <a:rPr lang="en-US" sz="4400" b="1" dirty="0">
                <a:ea typeface="Calibri"/>
                <a:cs typeface="Calibri"/>
              </a:rPr>
              <a:t>Connection to Strategic Plan Goals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F8AD1F0D-B8CB-4EF7-AEC4-BB042F96A423}"/>
              </a:ext>
            </a:extLst>
          </p:cNvPr>
          <p:cNvSpPr txBox="1">
            <a:spLocks/>
          </p:cNvSpPr>
          <p:nvPr/>
        </p:nvSpPr>
        <p:spPr>
          <a:xfrm>
            <a:off x="725558" y="2760740"/>
            <a:ext cx="7563678" cy="3641581"/>
          </a:xfrm>
          <a:prstGeom prst="rect">
            <a:avLst/>
          </a:prstGeom>
        </p:spPr>
        <p:txBody>
          <a:bodyPr lIns="91440" tIns="45720" rIns="91440" bIns="45720" anchor="t"/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Char char="•"/>
            </a:pPr>
            <a:r>
              <a:rPr lang="en-US" sz="2400" b="1" dirty="0">
                <a:solidFill>
                  <a:schemeClr val="tx1"/>
                </a:solidFill>
              </a:rPr>
              <a:t>Student-ready College</a:t>
            </a:r>
            <a:r>
              <a:rPr lang="en-US" sz="2400" dirty="0">
                <a:solidFill>
                  <a:schemeClr val="tx1"/>
                </a:solidFill>
              </a:rPr>
              <a:t>: Strategic scheduling helps the College address diverse student needs through large-scale planning</a:t>
            </a:r>
          </a:p>
          <a:p>
            <a:pPr marL="457200" indent="-457200" algn="l">
              <a:buChar char="•"/>
            </a:pPr>
            <a:endParaRPr lang="en-US" sz="2400" dirty="0">
              <a:solidFill>
                <a:schemeClr val="tx1"/>
              </a:solidFill>
            </a:endParaRPr>
          </a:p>
          <a:p>
            <a:pPr marL="457200" indent="-457200" algn="l">
              <a:buChar char="•"/>
            </a:pPr>
            <a:r>
              <a:rPr lang="en-US" sz="2400" b="1" dirty="0">
                <a:solidFill>
                  <a:schemeClr val="tx1"/>
                </a:solidFill>
              </a:rPr>
              <a:t>Access: </a:t>
            </a:r>
            <a:r>
              <a:rPr lang="en-US" sz="2400" dirty="0">
                <a:solidFill>
                  <a:schemeClr val="tx1"/>
                </a:solidFill>
              </a:rPr>
              <a:t>Students at all four campuses and online can plan and progress through their programs </a:t>
            </a:r>
            <a:br>
              <a:rPr lang="en-US" b="1" dirty="0"/>
            </a:br>
            <a:endParaRPr lang="en-US" dirty="0">
              <a:solidFill>
                <a:schemeClr val="tx1"/>
              </a:solidFill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7181107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674B8C-31EE-4096-9699-2C4C4EB1F2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1028" y="1409596"/>
            <a:ext cx="7941943" cy="1014803"/>
          </a:xfrm>
        </p:spPr>
        <p:txBody>
          <a:bodyPr lIns="91440" tIns="45720" rIns="91440" bIns="45720" anchor="t"/>
          <a:lstStyle/>
          <a:p>
            <a:pPr algn="l"/>
            <a:r>
              <a:rPr lang="en-US" b="1" dirty="0"/>
              <a:t>Our Work So Far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59F51052-F3B0-4CCD-9BE4-6BE6A27987C0}"/>
              </a:ext>
            </a:extLst>
          </p:cNvPr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US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20522EB6-2437-48B7-A998-94A4BF506826}"/>
              </a:ext>
            </a:extLst>
          </p:cNvPr>
          <p:cNvSpPr txBox="1"/>
          <p:nvPr/>
        </p:nvSpPr>
        <p:spPr>
          <a:xfrm>
            <a:off x="601028" y="2424399"/>
            <a:ext cx="7648406" cy="3447098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2800" dirty="0"/>
              <a:t>Three-Year Process</a:t>
            </a:r>
          </a:p>
          <a:p>
            <a:pPr lvl="1"/>
            <a:r>
              <a:rPr lang="en-US" sz="2400" b="1" dirty="0"/>
              <a:t>Year 1 </a:t>
            </a:r>
            <a:r>
              <a:rPr lang="en-US" sz="2400" dirty="0"/>
              <a:t>(2022-23): Research and planning</a:t>
            </a:r>
          </a:p>
          <a:p>
            <a:pPr lvl="1"/>
            <a:endParaRPr lang="en-US" sz="2400" dirty="0">
              <a:ea typeface="Calibri"/>
              <a:cs typeface="Calibri"/>
            </a:endParaRPr>
          </a:p>
          <a:p>
            <a:pPr lvl="1"/>
            <a:r>
              <a:rPr lang="en-US" sz="2400" b="1" dirty="0"/>
              <a:t>Year 2 </a:t>
            </a:r>
            <a:r>
              <a:rPr lang="en-US" sz="2400" dirty="0"/>
              <a:t>(2023-24): </a:t>
            </a:r>
            <a:endParaRPr lang="en-US" sz="2400" dirty="0">
              <a:ea typeface="Calibri"/>
              <a:cs typeface="Calibri"/>
            </a:endParaRPr>
          </a:p>
          <a:p>
            <a:pPr marL="1200150" lvl="2" indent="-285750">
              <a:buFont typeface="Wingdings" panose="020B0604020202020204" pitchFamily="34" charset="0"/>
              <a:buChar char="§"/>
            </a:pPr>
            <a:r>
              <a:rPr lang="en-US" sz="2400" dirty="0">
                <a:ea typeface="Calibri"/>
                <a:cs typeface="Calibri"/>
              </a:rPr>
              <a:t>Redesigned key processes/policies</a:t>
            </a:r>
          </a:p>
          <a:p>
            <a:pPr marL="1200150" lvl="2" indent="-285750">
              <a:buFont typeface="Wingdings" panose="020B0604020202020204" pitchFamily="34" charset="0"/>
              <a:buChar char="§"/>
            </a:pPr>
            <a:r>
              <a:rPr lang="en-US" sz="2400" dirty="0"/>
              <a:t>Developed 2024-25 year-long schedule of classes </a:t>
            </a:r>
            <a:endParaRPr lang="en-US" sz="2400" dirty="0">
              <a:ea typeface="Calibri"/>
              <a:cs typeface="Calibri"/>
            </a:endParaRPr>
          </a:p>
          <a:p>
            <a:pPr marL="1200150" lvl="2" indent="-285750">
              <a:buFont typeface="Wingdings" panose="020B0604020202020204" pitchFamily="34" charset="0"/>
              <a:buChar char="§"/>
            </a:pPr>
            <a:r>
              <a:rPr lang="en-US" sz="2400" dirty="0"/>
              <a:t>Began set up of new CLSS scheduling software tool</a:t>
            </a:r>
            <a:endParaRPr lang="en-US" sz="2400" dirty="0">
              <a:ea typeface="Calibri"/>
              <a:cs typeface="Calibri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US" sz="2800" b="1" dirty="0">
              <a:ea typeface="Calibri"/>
              <a:cs typeface="Calibri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37543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674B8C-31EE-4096-9699-2C4C4EB1F2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6930" y="1600200"/>
            <a:ext cx="7411453" cy="1143000"/>
          </a:xfrm>
        </p:spPr>
        <p:txBody>
          <a:bodyPr lIns="91440" tIns="45720" rIns="91440" bIns="45720" anchor="t"/>
          <a:lstStyle/>
          <a:p>
            <a:pPr algn="l"/>
            <a:r>
              <a:rPr lang="en-US" b="1" dirty="0"/>
              <a:t>Where Are We Today?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59F51052-F3B0-4CCD-9BE4-6BE6A27987C0}"/>
              </a:ext>
            </a:extLst>
          </p:cNvPr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5D4A95B-A9F3-4752-87CB-1775214D21F7}"/>
              </a:ext>
            </a:extLst>
          </p:cNvPr>
          <p:cNvSpPr txBox="1"/>
          <p:nvPr/>
        </p:nvSpPr>
        <p:spPr>
          <a:xfrm>
            <a:off x="2286000" y="1603123"/>
            <a:ext cx="457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/>
              <a:t>	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F4FF0BC-C757-4055-1988-54DA00D159F1}"/>
              </a:ext>
            </a:extLst>
          </p:cNvPr>
          <p:cNvSpPr txBox="1"/>
          <p:nvPr/>
        </p:nvSpPr>
        <p:spPr>
          <a:xfrm>
            <a:off x="826930" y="2703444"/>
            <a:ext cx="7869809" cy="243143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800" b="1" dirty="0"/>
              <a:t>Year 3</a:t>
            </a:r>
            <a:r>
              <a:rPr lang="en-US" sz="2800" dirty="0"/>
              <a:t> (2023-24): </a:t>
            </a:r>
            <a:endParaRPr lang="en-US" sz="2800" dirty="0">
              <a:ea typeface="Calibri"/>
              <a:cs typeface="Calibri"/>
            </a:endParaRPr>
          </a:p>
          <a:p>
            <a:pPr marL="914400" lvl="1" indent="-457200">
              <a:buFont typeface="Wingdings"/>
              <a:buChar char="§"/>
            </a:pPr>
            <a:r>
              <a:rPr lang="en-US" sz="2400" dirty="0">
                <a:ea typeface="Calibri"/>
                <a:cs typeface="Calibri"/>
              </a:rPr>
              <a:t>Train faculty and staff on CLSS tool</a:t>
            </a:r>
          </a:p>
          <a:p>
            <a:pPr marL="914400" lvl="1" indent="-457200">
              <a:buFont typeface="Wingdings"/>
              <a:buChar char="§"/>
            </a:pPr>
            <a:r>
              <a:rPr lang="en-US" sz="2400" dirty="0"/>
              <a:t>Put CLSS tool into production to develop 2025-26 schedule of classes </a:t>
            </a:r>
            <a:endParaRPr lang="en-US" sz="2400" dirty="0">
              <a:ea typeface="Calibri"/>
              <a:cs typeface="Calibri"/>
            </a:endParaRPr>
          </a:p>
          <a:p>
            <a:pPr marL="914400" lvl="1" indent="-457200">
              <a:buFont typeface="Wingdings"/>
              <a:buChar char="§"/>
            </a:pPr>
            <a:r>
              <a:rPr lang="en-US" sz="2400" dirty="0"/>
              <a:t>Continue to refine pr</a:t>
            </a:r>
            <a:r>
              <a:rPr lang="en-US" sz="2400" dirty="0">
                <a:solidFill>
                  <a:srgbClr val="1C587A"/>
                </a:solidFill>
              </a:rPr>
              <a:t>ocesse</a:t>
            </a:r>
            <a:r>
              <a:rPr lang="en-US" sz="2400" dirty="0"/>
              <a:t>s</a:t>
            </a:r>
            <a:endParaRPr lang="en-US" sz="2400" dirty="0">
              <a:ea typeface="Calibri"/>
              <a:cs typeface="Calibri"/>
            </a:endParaRPr>
          </a:p>
          <a:p>
            <a:endParaRPr lang="en-US" sz="2800" dirty="0"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7621896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40F8F6-4360-F474-8554-B7EBBD8579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6226" y="1436998"/>
            <a:ext cx="8229600" cy="1143000"/>
          </a:xfrm>
        </p:spPr>
        <p:txBody>
          <a:bodyPr lIns="91440" tIns="45720" rIns="91440" bIns="45720" anchor="t"/>
          <a:lstStyle/>
          <a:p>
            <a:pPr algn="l"/>
            <a:r>
              <a:rPr lang="en-US" b="1" dirty="0">
                <a:ea typeface="Calibri"/>
                <a:cs typeface="Calibri"/>
              </a:rPr>
              <a:t>Who Is Involved?</a:t>
            </a:r>
            <a:endParaRPr lang="en-US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BE7877-FA80-4975-7662-F4116F33B7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6226" y="2332037"/>
            <a:ext cx="8229600" cy="4525963"/>
          </a:xfrm>
        </p:spPr>
        <p:txBody>
          <a:bodyPr lIns="91440" tIns="45720" rIns="91440" bIns="45720" anchor="t"/>
          <a:lstStyle/>
          <a:p>
            <a:r>
              <a:rPr lang="en-US" sz="2400" dirty="0">
                <a:ea typeface="Calibri"/>
                <a:cs typeface="Calibri"/>
              </a:rPr>
              <a:t>Strategic Scheduling Team: cross-sectional group from</a:t>
            </a:r>
            <a:endParaRPr lang="en-US" sz="2400" dirty="0"/>
          </a:p>
          <a:p>
            <a:pPr lvl="1">
              <a:buFont typeface="Arial"/>
              <a:buChar char="•"/>
            </a:pPr>
            <a:r>
              <a:rPr lang="en-US" sz="2400" dirty="0">
                <a:ea typeface="Calibri"/>
                <a:cs typeface="Calibri"/>
              </a:rPr>
              <a:t>Academic Affairs</a:t>
            </a:r>
          </a:p>
          <a:p>
            <a:pPr lvl="1">
              <a:buFont typeface="Arial"/>
              <a:buChar char="•"/>
            </a:pPr>
            <a:r>
              <a:rPr lang="en-US" sz="2400" dirty="0">
                <a:ea typeface="Calibri"/>
                <a:cs typeface="Calibri"/>
              </a:rPr>
              <a:t>Information Technology Services</a:t>
            </a:r>
          </a:p>
          <a:p>
            <a:pPr lvl="1">
              <a:buFont typeface="Arial"/>
              <a:buChar char="•"/>
            </a:pPr>
            <a:r>
              <a:rPr lang="en-US" sz="2400" dirty="0">
                <a:ea typeface="Calibri"/>
                <a:cs typeface="Calibri"/>
              </a:rPr>
              <a:t>Student Services</a:t>
            </a:r>
          </a:p>
          <a:p>
            <a:pPr lvl="1">
              <a:buFont typeface="Arial"/>
              <a:buChar char="•"/>
            </a:pPr>
            <a:r>
              <a:rPr lang="en-US" sz="2400" dirty="0">
                <a:ea typeface="Calibri"/>
                <a:cs typeface="Calibri"/>
              </a:rPr>
              <a:t>Branch campuses</a:t>
            </a:r>
          </a:p>
          <a:p>
            <a:pPr lvl="1">
              <a:buFont typeface="Arial"/>
              <a:buChar char="•"/>
            </a:pPr>
            <a:endParaRPr lang="en-US" sz="2400" dirty="0">
              <a:ea typeface="Calibri"/>
              <a:cs typeface="Calibri"/>
            </a:endParaRPr>
          </a:p>
          <a:p>
            <a:r>
              <a:rPr lang="en-US" sz="2400" dirty="0">
                <a:ea typeface="Calibri"/>
                <a:cs typeface="Calibri"/>
              </a:rPr>
              <a:t>Other key players: </a:t>
            </a:r>
            <a:r>
              <a:rPr lang="en-US" sz="2400" b="1" dirty="0">
                <a:ea typeface="Calibri"/>
                <a:cs typeface="Calibri"/>
              </a:rPr>
              <a:t>over 90 faculty and staff</a:t>
            </a:r>
            <a:endParaRPr lang="en-US" sz="2400" dirty="0"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3255665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C587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67224F-3288-450E-A937-54ACC243A3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lIns="91440" tIns="45720" rIns="91440" bIns="45720" anchor="t"/>
          <a:lstStyle/>
          <a:p>
            <a:r>
              <a:rPr lang="en-US" b="1" dirty="0">
                <a:solidFill>
                  <a:schemeClr val="bg1"/>
                </a:solidFill>
                <a:ea typeface="Calibri"/>
                <a:cs typeface="Calibri"/>
              </a:rPr>
              <a:t>CLSS Tool vs Banner: Banner Setup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B897C1-6B89-4CA0-9DD1-B9CB5A9B41F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lIns="91440" tIns="45720" rIns="91440" bIns="45720" anchor="t"/>
          <a:lstStyle/>
          <a:p>
            <a:pPr marL="0" indent="0">
              <a:buNone/>
            </a:pPr>
            <a:endParaRPr lang="en-US" dirty="0">
              <a:ea typeface="Calibri"/>
              <a:cs typeface="Calibri"/>
            </a:endParaRPr>
          </a:p>
          <a:p>
            <a:endParaRPr lang="en-US">
              <a:ea typeface="Calibri"/>
              <a:cs typeface="Calibri"/>
            </a:endParaRPr>
          </a:p>
        </p:txBody>
      </p:sp>
      <p:pic>
        <p:nvPicPr>
          <p:cNvPr id="4" name="Picture 3" descr="A screenshot of a computer&#10;&#10;Description automatically generated">
            <a:extLst>
              <a:ext uri="{FF2B5EF4-FFF2-40B4-BE49-F238E27FC236}">
                <a16:creationId xmlns:a16="http://schemas.microsoft.com/office/drawing/2014/main" id="{EF24F18F-4C6B-F1E3-A4A3-2E7CB45D03E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27263" y="1018515"/>
            <a:ext cx="7023433" cy="55460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01866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C587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84583D-FA36-B0E0-289C-296493FD87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lIns="91440" tIns="45720" rIns="91440" bIns="45720" anchor="t"/>
          <a:lstStyle/>
          <a:p>
            <a:r>
              <a:rPr lang="en-US" b="1" dirty="0">
                <a:solidFill>
                  <a:schemeClr val="bg1"/>
                </a:solidFill>
                <a:ea typeface="Calibri"/>
                <a:cs typeface="Calibri"/>
              </a:rPr>
              <a:t>CLSS Tool vs Banner: CLSS Setup</a:t>
            </a:r>
            <a:endParaRPr lang="en-US" b="1" dirty="0">
              <a:solidFill>
                <a:schemeClr val="bg1"/>
              </a:solidFill>
            </a:endParaRPr>
          </a:p>
        </p:txBody>
      </p:sp>
      <p:pic>
        <p:nvPicPr>
          <p:cNvPr id="4" name="Content Placeholder 3" descr="A screenshot of a computer&#10;&#10;Description automatically generated">
            <a:extLst>
              <a:ext uri="{FF2B5EF4-FFF2-40B4-BE49-F238E27FC236}">
                <a16:creationId xmlns:a16="http://schemas.microsoft.com/office/drawing/2014/main" id="{9D68D0C9-6EF0-FEA4-2CA9-22E12133881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1112579" y="1147527"/>
            <a:ext cx="6783040" cy="5329457"/>
          </a:xfrm>
        </p:spPr>
      </p:pic>
    </p:spTree>
    <p:extLst>
      <p:ext uri="{BB962C8B-B14F-4D97-AF65-F5344CB8AC3E}">
        <p14:creationId xmlns:p14="http://schemas.microsoft.com/office/powerpoint/2010/main" val="54023810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0CDF77-BEA1-F924-B485-05D49F5A58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189037"/>
            <a:ext cx="8229600" cy="1143000"/>
          </a:xfrm>
        </p:spPr>
        <p:txBody>
          <a:bodyPr lIns="91440" tIns="45720" rIns="91440" bIns="45720" anchor="t"/>
          <a:lstStyle/>
          <a:p>
            <a:pPr algn="l"/>
            <a:r>
              <a:rPr lang="en-US" b="1" dirty="0">
                <a:ea typeface="Calibri"/>
                <a:cs typeface="Calibri"/>
              </a:rPr>
              <a:t>Benefits For Schedulers</a:t>
            </a:r>
            <a:endParaRPr lang="en-US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E9C16E-4560-21B3-D538-9C56173944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332037"/>
            <a:ext cx="8229600" cy="4525963"/>
          </a:xfrm>
        </p:spPr>
        <p:txBody>
          <a:bodyPr lIns="91440" tIns="45720" rIns="91440" bIns="45720" anchor="t"/>
          <a:lstStyle/>
          <a:p>
            <a:r>
              <a:rPr lang="en-US" sz="2400" b="1" dirty="0">
                <a:ea typeface="Calibri"/>
                <a:cs typeface="Calibri"/>
              </a:rPr>
              <a:t>Workflows:</a:t>
            </a:r>
            <a:r>
              <a:rPr lang="en-US" sz="2400" dirty="0">
                <a:ea typeface="Calibri"/>
                <a:cs typeface="Calibri"/>
              </a:rPr>
              <a:t> approvals are easy to track</a:t>
            </a:r>
          </a:p>
          <a:p>
            <a:r>
              <a:rPr lang="en-US" sz="2400" b="1" dirty="0">
                <a:ea typeface="Calibri"/>
                <a:cs typeface="Calibri"/>
              </a:rPr>
              <a:t>Guardrails:</a:t>
            </a:r>
            <a:r>
              <a:rPr lang="en-US" sz="2400" dirty="0">
                <a:ea typeface="Calibri"/>
                <a:cs typeface="Calibri"/>
              </a:rPr>
              <a:t> less room for error</a:t>
            </a:r>
          </a:p>
          <a:p>
            <a:r>
              <a:rPr lang="en-US" sz="2400" b="1" dirty="0">
                <a:ea typeface="Calibri"/>
                <a:cs typeface="Calibri"/>
              </a:rPr>
              <a:t>Pre-sets:</a:t>
            </a:r>
            <a:r>
              <a:rPr lang="en-US" sz="2400" dirty="0">
                <a:ea typeface="Calibri"/>
                <a:cs typeface="Calibri"/>
              </a:rPr>
              <a:t> meeting patterns and class start times automatically populate</a:t>
            </a:r>
          </a:p>
          <a:p>
            <a:r>
              <a:rPr lang="en-US" sz="2400" b="1" dirty="0">
                <a:ea typeface="Calibri"/>
                <a:cs typeface="Calibri"/>
              </a:rPr>
              <a:t>Reporting:</a:t>
            </a:r>
            <a:r>
              <a:rPr lang="en-US" sz="2400" dirty="0">
                <a:ea typeface="Calibri"/>
                <a:cs typeface="Calibri"/>
              </a:rPr>
              <a:t> easily digestible visuals give a big-picture view of the schedule for each term</a:t>
            </a:r>
          </a:p>
          <a:p>
            <a:r>
              <a:rPr lang="en-US" sz="2400" b="1" dirty="0">
                <a:ea typeface="Calibri"/>
                <a:cs typeface="Calibri"/>
              </a:rPr>
              <a:t>Shared access: </a:t>
            </a:r>
            <a:r>
              <a:rPr lang="en-US" sz="2400" dirty="0">
                <a:ea typeface="Calibri"/>
                <a:cs typeface="Calibri"/>
              </a:rPr>
              <a:t>schedulers can view courses across departments</a:t>
            </a:r>
          </a:p>
        </p:txBody>
      </p:sp>
    </p:spTree>
    <p:extLst>
      <p:ext uri="{BB962C8B-B14F-4D97-AF65-F5344CB8AC3E}">
        <p14:creationId xmlns:p14="http://schemas.microsoft.com/office/powerpoint/2010/main" val="31415059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9ab99be9-2833-4c3f-94e8-0f0289d935de">
      <Terms xmlns="http://schemas.microsoft.com/office/infopath/2007/PartnerControls"/>
    </lcf76f155ced4ddcb4097134ff3c332f>
    <TaxCatchAll xmlns="5ac566a1-c8ce-4747-a5a2-a8ed00f01ef8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B8A1812D852C246AA480BCF00816D57" ma:contentTypeVersion="15" ma:contentTypeDescription="Create a new document." ma:contentTypeScope="" ma:versionID="be58fe581fb7755eff29aa36ae5ffaf1">
  <xsd:schema xmlns:xsd="http://www.w3.org/2001/XMLSchema" xmlns:xs="http://www.w3.org/2001/XMLSchema" xmlns:p="http://schemas.microsoft.com/office/2006/metadata/properties" xmlns:ns2="9ab99be9-2833-4c3f-94e8-0f0289d935de" xmlns:ns3="5ac566a1-c8ce-4747-a5a2-a8ed00f01ef8" targetNamespace="http://schemas.microsoft.com/office/2006/metadata/properties" ma:root="true" ma:fieldsID="963852403b1d183e6ecaaae3fc8e3baf" ns2:_="" ns3:_="">
    <xsd:import namespace="9ab99be9-2833-4c3f-94e8-0f0289d935de"/>
    <xsd:import namespace="5ac566a1-c8ce-4747-a5a2-a8ed00f01ef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SearchProperties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ab99be9-2833-4c3f-94e8-0f0289d935d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bjectDetectorVersions" ma:index="1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6" nillable="true" ma:taxonomy="true" ma:internalName="lcf76f155ced4ddcb4097134ff3c332f" ma:taxonomyFieldName="MediaServiceImageTags" ma:displayName="Image Tags" ma:readOnly="false" ma:fieldId="{5cf76f15-5ced-4ddc-b409-7134ff3c332f}" ma:taxonomyMulti="true" ma:sspId="cb9d09ff-da92-4787-845e-543a741a94d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9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0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SearchProperties" ma:index="2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22" nillable="true" ma:displayName="MediaServiceDateTaken" ma:hidden="true" ma:indexed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ac566a1-c8ce-4747-a5a2-a8ed00f01ef8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7" nillable="true" ma:displayName="Taxonomy Catch All Column" ma:hidden="true" ma:list="{28ad2654-7f4d-4bcf-a5b9-6235cbe04e9b}" ma:internalName="TaxCatchAll" ma:showField="CatchAllData" ma:web="5ac566a1-c8ce-4747-a5a2-a8ed00f01ef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1E815DED-DBBF-4666-B378-9313F474D281}">
  <ds:schemaRefs>
    <ds:schemaRef ds:uri="5ac566a1-c8ce-4747-a5a2-a8ed00f01ef8"/>
    <ds:schemaRef ds:uri="77fea150-3fcd-40a6-bdbf-b6a090e86639"/>
    <ds:schemaRef ds:uri="9ab99be9-2833-4c3f-94e8-0f0289d935de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2ECF2771-6F54-452B-BA52-36FA48AF6B5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31B2ADF4-9C2B-4B29-83DD-D5A257823CD6}">
  <ds:schemaRefs>
    <ds:schemaRef ds:uri="5ac566a1-c8ce-4747-a5a2-a8ed00f01ef8"/>
    <ds:schemaRef ds:uri="9ab99be9-2833-4c3f-94e8-0f0289d935de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327</TotalTime>
  <Words>312</Words>
  <Application>Microsoft Office PowerPoint</Application>
  <PresentationFormat>On-screen Show (4:3)</PresentationFormat>
  <Paragraphs>68</Paragraphs>
  <Slides>11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Calibri</vt:lpstr>
      <vt:lpstr>Wingdings</vt:lpstr>
      <vt:lpstr>Office Theme</vt:lpstr>
      <vt:lpstr>PowerPoint Presentation</vt:lpstr>
      <vt:lpstr>PowerPoint Presentation</vt:lpstr>
      <vt:lpstr>PowerPoint Presentation</vt:lpstr>
      <vt:lpstr>Our Work So Far</vt:lpstr>
      <vt:lpstr>Where Are We Today?</vt:lpstr>
      <vt:lpstr>Who Is Involved?</vt:lpstr>
      <vt:lpstr>CLSS Tool vs Banner: Banner Setup</vt:lpstr>
      <vt:lpstr>CLSS Tool vs Banner: CLSS Setup</vt:lpstr>
      <vt:lpstr>Benefits For Schedulers</vt:lpstr>
      <vt:lpstr>Benefits For Students</vt:lpstr>
      <vt:lpstr>PowerPoint Presentation</vt:lpstr>
    </vt:vector>
  </TitlesOfParts>
  <Company>COCC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Lora Szaraniec</dc:creator>
  <cp:lastModifiedBy>Cindy Lenhart</cp:lastModifiedBy>
  <cp:revision>360</cp:revision>
  <cp:lastPrinted>2024-05-23T23:15:22Z</cp:lastPrinted>
  <dcterms:created xsi:type="dcterms:W3CDTF">2020-09-14T19:32:46Z</dcterms:created>
  <dcterms:modified xsi:type="dcterms:W3CDTF">2024-09-04T00:04:48Z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0x010100FB8A1812D852C246AA480BCF00816D57</vt:lpwstr>
  </property>
  <property fmtid="{D5CDD505-2E9C-101B-9397-08002B2CF9AE}" pid="3" name="MediaServiceImageTags">
    <vt:lpwstr/>
  </property>
</Properties>
</file>