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9"/>
  </p:notesMasterIdLst>
  <p:sldIdLst>
    <p:sldId id="256" r:id="rId5"/>
    <p:sldId id="261" r:id="rId6"/>
    <p:sldId id="329" r:id="rId7"/>
    <p:sldId id="281" r:id="rId8"/>
    <p:sldId id="325" r:id="rId9"/>
    <p:sldId id="338" r:id="rId10"/>
    <p:sldId id="344" r:id="rId11"/>
    <p:sldId id="360" r:id="rId12"/>
    <p:sldId id="361" r:id="rId13"/>
    <p:sldId id="356" r:id="rId14"/>
    <p:sldId id="355" r:id="rId15"/>
    <p:sldId id="357" r:id="rId16"/>
    <p:sldId id="358" r:id="rId17"/>
    <p:sldId id="331" r:id="rId18"/>
  </p:sldIdLst>
  <p:sldSz cx="9144000" cy="6858000" type="screen4x3"/>
  <p:notesSz cx="7010400" cy="9296400"/>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E29A"/>
    <a:srgbClr val="C9E2ED"/>
    <a:srgbClr val="2C6983"/>
    <a:srgbClr val="77A22F"/>
    <a:srgbClr val="D7E9F1"/>
    <a:srgbClr val="C4F4EF"/>
    <a:srgbClr val="D5EAB4"/>
    <a:srgbClr val="F0B310"/>
    <a:srgbClr val="FBEBBD"/>
    <a:srgbClr val="F8DD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915" autoAdjust="0"/>
  </p:normalViewPr>
  <p:slideViewPr>
    <p:cSldViewPr snapToGrid="0" snapToObjects="1" showGuides="1">
      <p:cViewPr varScale="1">
        <p:scale>
          <a:sx n="58" d="100"/>
          <a:sy n="58" d="100"/>
        </p:scale>
        <p:origin x="2538" y="6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fs2\Home\jgiglio\My%20Documents\Dean%20General%20Docs\Class%20scheduling%20-%20general\Cancellation%20Data%20table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Annual Cancellations (% of credit enrollment)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Sheet4!$P$12</c:f>
              <c:strCache>
                <c:ptCount val="1"/>
                <c:pt idx="0">
                  <c:v>Seats Taken</c:v>
                </c:pt>
              </c:strCache>
            </c:strRef>
          </c:tx>
          <c:spPr>
            <a:solidFill>
              <a:schemeClr val="accent1"/>
            </a:solidFill>
            <a:ln>
              <a:noFill/>
            </a:ln>
            <a:effectLst/>
          </c:spPr>
          <c:invertIfNegative val="0"/>
          <c:cat>
            <c:strRef>
              <c:f>Sheet4!$Q$11:$S$11</c:f>
              <c:strCache>
                <c:ptCount val="3"/>
                <c:pt idx="0">
                  <c:v>22-23</c:v>
                </c:pt>
                <c:pt idx="1">
                  <c:v>23-24</c:v>
                </c:pt>
                <c:pt idx="2">
                  <c:v>24-25</c:v>
                </c:pt>
              </c:strCache>
            </c:strRef>
          </c:cat>
          <c:val>
            <c:numRef>
              <c:f>Sheet4!$Q$12:$S$12</c:f>
              <c:numCache>
                <c:formatCode>0.0%</c:formatCode>
                <c:ptCount val="3"/>
                <c:pt idx="0">
                  <c:v>1.6762649115590292E-2</c:v>
                </c:pt>
                <c:pt idx="1">
                  <c:v>1.0739743386662443E-2</c:v>
                </c:pt>
                <c:pt idx="2">
                  <c:v>7.4246081456811998E-3</c:v>
                </c:pt>
              </c:numCache>
            </c:numRef>
          </c:val>
          <c:extLst>
            <c:ext xmlns:c16="http://schemas.microsoft.com/office/drawing/2014/chart" uri="{C3380CC4-5D6E-409C-BE32-E72D297353CC}">
              <c16:uniqueId val="{00000000-2BBB-45CA-9619-C2F54228E656}"/>
            </c:ext>
          </c:extLst>
        </c:ser>
        <c:ser>
          <c:idx val="1"/>
          <c:order val="1"/>
          <c:tx>
            <c:strRef>
              <c:f>Sheet4!$P$13</c:f>
              <c:strCache>
                <c:ptCount val="1"/>
                <c:pt idx="0">
                  <c:v>Unduplicated Headcount</c:v>
                </c:pt>
              </c:strCache>
            </c:strRef>
          </c:tx>
          <c:spPr>
            <a:solidFill>
              <a:schemeClr val="accent2"/>
            </a:solidFill>
            <a:ln>
              <a:noFill/>
            </a:ln>
            <a:effectLst/>
          </c:spPr>
          <c:invertIfNegative val="0"/>
          <c:cat>
            <c:strRef>
              <c:f>Sheet4!$Q$11:$S$11</c:f>
              <c:strCache>
                <c:ptCount val="3"/>
                <c:pt idx="0">
                  <c:v>22-23</c:v>
                </c:pt>
                <c:pt idx="1">
                  <c:v>23-24</c:v>
                </c:pt>
                <c:pt idx="2">
                  <c:v>24-25</c:v>
                </c:pt>
              </c:strCache>
            </c:strRef>
          </c:cat>
          <c:val>
            <c:numRef>
              <c:f>Sheet4!$Q$13:$S$13</c:f>
              <c:numCache>
                <c:formatCode>0.0%</c:formatCode>
                <c:ptCount val="3"/>
                <c:pt idx="0">
                  <c:v>4.1049437801177938E-2</c:v>
                </c:pt>
                <c:pt idx="1">
                  <c:v>2.513826043237808E-2</c:v>
                </c:pt>
                <c:pt idx="2">
                  <c:v>1.8961121733588274E-2</c:v>
                </c:pt>
              </c:numCache>
            </c:numRef>
          </c:val>
          <c:extLst>
            <c:ext xmlns:c16="http://schemas.microsoft.com/office/drawing/2014/chart" uri="{C3380CC4-5D6E-409C-BE32-E72D297353CC}">
              <c16:uniqueId val="{00000001-2BBB-45CA-9619-C2F54228E656}"/>
            </c:ext>
          </c:extLst>
        </c:ser>
        <c:ser>
          <c:idx val="2"/>
          <c:order val="2"/>
          <c:tx>
            <c:strRef>
              <c:f>Sheet4!$P$14</c:f>
              <c:strCache>
                <c:ptCount val="1"/>
                <c:pt idx="0">
                  <c:v>Sections</c:v>
                </c:pt>
              </c:strCache>
            </c:strRef>
          </c:tx>
          <c:spPr>
            <a:solidFill>
              <a:schemeClr val="accent3"/>
            </a:solidFill>
            <a:ln>
              <a:noFill/>
            </a:ln>
            <a:effectLst/>
          </c:spPr>
          <c:invertIfNegative val="0"/>
          <c:cat>
            <c:strRef>
              <c:f>Sheet4!$Q$11:$S$11</c:f>
              <c:strCache>
                <c:ptCount val="3"/>
                <c:pt idx="0">
                  <c:v>22-23</c:v>
                </c:pt>
                <c:pt idx="1">
                  <c:v>23-24</c:v>
                </c:pt>
                <c:pt idx="2">
                  <c:v>24-25</c:v>
                </c:pt>
              </c:strCache>
            </c:strRef>
          </c:cat>
          <c:val>
            <c:numRef>
              <c:f>Sheet4!$Q$14:$S$14</c:f>
              <c:numCache>
                <c:formatCode>0.0%</c:formatCode>
                <c:ptCount val="3"/>
                <c:pt idx="0">
                  <c:v>5.3614169459071326E-2</c:v>
                </c:pt>
                <c:pt idx="1">
                  <c:v>3.4795042897998091E-2</c:v>
                </c:pt>
                <c:pt idx="2">
                  <c:v>2.4623803009575923E-2</c:v>
                </c:pt>
              </c:numCache>
            </c:numRef>
          </c:val>
          <c:extLst>
            <c:ext xmlns:c16="http://schemas.microsoft.com/office/drawing/2014/chart" uri="{C3380CC4-5D6E-409C-BE32-E72D297353CC}">
              <c16:uniqueId val="{00000002-2BBB-45CA-9619-C2F54228E656}"/>
            </c:ext>
          </c:extLst>
        </c:ser>
        <c:dLbls>
          <c:showLegendKey val="0"/>
          <c:showVal val="0"/>
          <c:showCatName val="0"/>
          <c:showSerName val="0"/>
          <c:showPercent val="0"/>
          <c:showBubbleSize val="0"/>
        </c:dLbls>
        <c:gapWidth val="219"/>
        <c:overlap val="-27"/>
        <c:axId val="29114240"/>
        <c:axId val="29110496"/>
      </c:barChart>
      <c:catAx>
        <c:axId val="29114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9110496"/>
        <c:crosses val="autoZero"/>
        <c:auto val="1"/>
        <c:lblAlgn val="ctr"/>
        <c:lblOffset val="100"/>
        <c:noMultiLvlLbl val="0"/>
      </c:catAx>
      <c:valAx>
        <c:axId val="2911049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91142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444569-2DEF-4C4E-A657-DF704FAFF8C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6D472517-D155-4412-87BF-A91BBE6C541F}">
      <dgm:prSet/>
      <dgm:spPr/>
      <dgm:t>
        <a:bodyPr/>
        <a:lstStyle/>
        <a:p>
          <a:r>
            <a:rPr lang="en-US" b="1" dirty="0"/>
            <a:t>Building Infrastructure for Sustainability</a:t>
          </a:r>
          <a:endParaRPr lang="en-US" dirty="0"/>
        </a:p>
      </dgm:t>
    </dgm:pt>
    <dgm:pt modelId="{5EB6EE32-DB13-4B1A-96A0-A2FCBE1D1D1F}" type="parTrans" cxnId="{153DFE04-6314-4B3F-9BCA-0D66114FA3AA}">
      <dgm:prSet/>
      <dgm:spPr/>
      <dgm:t>
        <a:bodyPr/>
        <a:lstStyle/>
        <a:p>
          <a:endParaRPr lang="en-US"/>
        </a:p>
      </dgm:t>
    </dgm:pt>
    <dgm:pt modelId="{6EE53832-6CC7-4ED2-9004-7F12CE302CF6}" type="sibTrans" cxnId="{153DFE04-6314-4B3F-9BCA-0D66114FA3AA}">
      <dgm:prSet/>
      <dgm:spPr/>
      <dgm:t>
        <a:bodyPr/>
        <a:lstStyle/>
        <a:p>
          <a:endParaRPr lang="en-US"/>
        </a:p>
      </dgm:t>
    </dgm:pt>
    <dgm:pt modelId="{FA70E1A7-7EBD-4BCB-A7FF-8D3509398233}">
      <dgm:prSet custT="1"/>
      <dgm:spPr/>
      <dgm:t>
        <a:bodyPr/>
        <a:lstStyle/>
        <a:p>
          <a:r>
            <a:rPr lang="en-US" sz="2000" dirty="0"/>
            <a:t>Strategic needs assessment and expert consultation</a:t>
          </a:r>
        </a:p>
      </dgm:t>
    </dgm:pt>
    <dgm:pt modelId="{7BFBD139-8917-4547-B634-92AB9610A9DE}" type="parTrans" cxnId="{387CC731-0107-4808-90DE-87E550396993}">
      <dgm:prSet/>
      <dgm:spPr/>
      <dgm:t>
        <a:bodyPr/>
        <a:lstStyle/>
        <a:p>
          <a:endParaRPr lang="en-US"/>
        </a:p>
      </dgm:t>
    </dgm:pt>
    <dgm:pt modelId="{6895AC7D-0A0D-4A49-A64C-F5D5EAFAE39C}" type="sibTrans" cxnId="{387CC731-0107-4808-90DE-87E550396993}">
      <dgm:prSet/>
      <dgm:spPr/>
      <dgm:t>
        <a:bodyPr/>
        <a:lstStyle/>
        <a:p>
          <a:endParaRPr lang="en-US"/>
        </a:p>
      </dgm:t>
    </dgm:pt>
    <dgm:pt modelId="{94E73A98-A1B2-4882-8AB4-BD656D9CF0F4}">
      <dgm:prSet custT="1"/>
      <dgm:spPr/>
      <dgm:t>
        <a:bodyPr/>
        <a:lstStyle/>
        <a:p>
          <a:r>
            <a:rPr lang="en-US" sz="2000" dirty="0"/>
            <a:t>Instructional design capacity and staffing recommendations</a:t>
          </a:r>
        </a:p>
      </dgm:t>
    </dgm:pt>
    <dgm:pt modelId="{5449D455-6CFD-477D-9F73-C989B8CA15A7}" type="parTrans" cxnId="{9E2F8439-3B5B-4A31-BEA5-3535AD23A657}">
      <dgm:prSet/>
      <dgm:spPr/>
      <dgm:t>
        <a:bodyPr/>
        <a:lstStyle/>
        <a:p>
          <a:endParaRPr lang="en-US"/>
        </a:p>
      </dgm:t>
    </dgm:pt>
    <dgm:pt modelId="{F01D94EC-F6BA-4D85-9069-5BBDD17EF899}" type="sibTrans" cxnId="{9E2F8439-3B5B-4A31-BEA5-3535AD23A657}">
      <dgm:prSet/>
      <dgm:spPr/>
      <dgm:t>
        <a:bodyPr/>
        <a:lstStyle/>
        <a:p>
          <a:endParaRPr lang="en-US"/>
        </a:p>
      </dgm:t>
    </dgm:pt>
    <dgm:pt modelId="{02A59ADF-57B0-4A58-9BB3-7B6953118C28}">
      <dgm:prSet custT="1"/>
      <dgm:spPr/>
      <dgm:t>
        <a:bodyPr/>
        <a:lstStyle/>
        <a:p>
          <a:r>
            <a:rPr lang="en-US" sz="2000" dirty="0"/>
            <a:t>Course quality and accessibility standards (with eLearning)</a:t>
          </a:r>
        </a:p>
      </dgm:t>
    </dgm:pt>
    <dgm:pt modelId="{6CA88F65-0737-4B5E-A4B7-1F08CC8B0B0C}" type="parTrans" cxnId="{AA777E59-4C0B-4437-A42D-5B3E8640731E}">
      <dgm:prSet/>
      <dgm:spPr/>
      <dgm:t>
        <a:bodyPr/>
        <a:lstStyle/>
        <a:p>
          <a:endParaRPr lang="en-US"/>
        </a:p>
      </dgm:t>
    </dgm:pt>
    <dgm:pt modelId="{34C2C6D1-35E1-4799-9F46-C438D6569569}" type="sibTrans" cxnId="{AA777E59-4C0B-4437-A42D-5B3E8640731E}">
      <dgm:prSet/>
      <dgm:spPr/>
      <dgm:t>
        <a:bodyPr/>
        <a:lstStyle/>
        <a:p>
          <a:endParaRPr lang="en-US"/>
        </a:p>
      </dgm:t>
    </dgm:pt>
    <dgm:pt modelId="{ADE3E5C5-E5E6-44F8-9D91-49E72C2DC582}">
      <dgm:prSet custT="1"/>
      <dgm:spPr/>
      <dgm:t>
        <a:bodyPr/>
        <a:lstStyle/>
        <a:p>
          <a:r>
            <a:rPr lang="en-US" sz="2000" dirty="0"/>
            <a:t>Student support frameworks (from start to finish)</a:t>
          </a:r>
        </a:p>
      </dgm:t>
    </dgm:pt>
    <dgm:pt modelId="{A0739440-742C-4089-8EE4-99836B2A7BFD}" type="parTrans" cxnId="{B1E24A38-CBF4-4AF4-9372-A6F20323269B}">
      <dgm:prSet/>
      <dgm:spPr/>
      <dgm:t>
        <a:bodyPr/>
        <a:lstStyle/>
        <a:p>
          <a:endParaRPr lang="en-US"/>
        </a:p>
      </dgm:t>
    </dgm:pt>
    <dgm:pt modelId="{33EBE9A4-05D1-440D-B2F2-B708B05AE987}" type="sibTrans" cxnId="{B1E24A38-CBF4-4AF4-9372-A6F20323269B}">
      <dgm:prSet/>
      <dgm:spPr/>
      <dgm:t>
        <a:bodyPr/>
        <a:lstStyle/>
        <a:p>
          <a:endParaRPr lang="en-US"/>
        </a:p>
      </dgm:t>
    </dgm:pt>
    <dgm:pt modelId="{14E3D254-CC20-4240-9DA6-AB64256AF27B}" type="pres">
      <dgm:prSet presAssocID="{03444569-2DEF-4C4E-A657-DF704FAFF8CE}" presName="linearFlow" presStyleCnt="0">
        <dgm:presLayoutVars>
          <dgm:dir/>
          <dgm:animLvl val="lvl"/>
          <dgm:resizeHandles val="exact"/>
        </dgm:presLayoutVars>
      </dgm:prSet>
      <dgm:spPr/>
    </dgm:pt>
    <dgm:pt modelId="{BF36E945-A012-45A5-A2EA-C3478658F046}" type="pres">
      <dgm:prSet presAssocID="{6D472517-D155-4412-87BF-A91BBE6C541F}" presName="composite" presStyleCnt="0"/>
      <dgm:spPr/>
    </dgm:pt>
    <dgm:pt modelId="{438CAE75-5A80-4073-ABD7-5F854D86B2BD}" type="pres">
      <dgm:prSet presAssocID="{6D472517-D155-4412-87BF-A91BBE6C541F}" presName="parentText" presStyleLbl="alignNode1" presStyleIdx="0" presStyleCnt="1">
        <dgm:presLayoutVars>
          <dgm:chMax val="1"/>
          <dgm:bulletEnabled val="1"/>
        </dgm:presLayoutVars>
      </dgm:prSet>
      <dgm:spPr/>
    </dgm:pt>
    <dgm:pt modelId="{145F9C1C-518A-4A01-8672-1D2F85ED890D}" type="pres">
      <dgm:prSet presAssocID="{6D472517-D155-4412-87BF-A91BBE6C541F}" presName="descendantText" presStyleLbl="alignAcc1" presStyleIdx="0" presStyleCnt="1" custScaleY="134164">
        <dgm:presLayoutVars>
          <dgm:bulletEnabled val="1"/>
        </dgm:presLayoutVars>
      </dgm:prSet>
      <dgm:spPr/>
    </dgm:pt>
  </dgm:ptLst>
  <dgm:cxnLst>
    <dgm:cxn modelId="{BBDECF04-5ED1-4513-A533-5EE5C7415A02}" type="presOf" srcId="{02A59ADF-57B0-4A58-9BB3-7B6953118C28}" destId="{145F9C1C-518A-4A01-8672-1D2F85ED890D}" srcOrd="0" destOrd="2" presId="urn:microsoft.com/office/officeart/2005/8/layout/chevron2"/>
    <dgm:cxn modelId="{153DFE04-6314-4B3F-9BCA-0D66114FA3AA}" srcId="{03444569-2DEF-4C4E-A657-DF704FAFF8CE}" destId="{6D472517-D155-4412-87BF-A91BBE6C541F}" srcOrd="0" destOrd="0" parTransId="{5EB6EE32-DB13-4B1A-96A0-A2FCBE1D1D1F}" sibTransId="{6EE53832-6CC7-4ED2-9004-7F12CE302CF6}"/>
    <dgm:cxn modelId="{387CC731-0107-4808-90DE-87E550396993}" srcId="{6D472517-D155-4412-87BF-A91BBE6C541F}" destId="{FA70E1A7-7EBD-4BCB-A7FF-8D3509398233}" srcOrd="0" destOrd="0" parTransId="{7BFBD139-8917-4547-B634-92AB9610A9DE}" sibTransId="{6895AC7D-0A0D-4A49-A64C-F5D5EAFAE39C}"/>
    <dgm:cxn modelId="{B1E24A38-CBF4-4AF4-9372-A6F20323269B}" srcId="{6D472517-D155-4412-87BF-A91BBE6C541F}" destId="{ADE3E5C5-E5E6-44F8-9D91-49E72C2DC582}" srcOrd="3" destOrd="0" parTransId="{A0739440-742C-4089-8EE4-99836B2A7BFD}" sibTransId="{33EBE9A4-05D1-440D-B2F2-B708B05AE987}"/>
    <dgm:cxn modelId="{9E2F8439-3B5B-4A31-BEA5-3535AD23A657}" srcId="{6D472517-D155-4412-87BF-A91BBE6C541F}" destId="{94E73A98-A1B2-4882-8AB4-BD656D9CF0F4}" srcOrd="1" destOrd="0" parTransId="{5449D455-6CFD-477D-9F73-C989B8CA15A7}" sibTransId="{F01D94EC-F6BA-4D85-9069-5BBDD17EF899}"/>
    <dgm:cxn modelId="{A636AA45-E697-4AFA-8865-B303B1FB16C6}" type="presOf" srcId="{03444569-2DEF-4C4E-A657-DF704FAFF8CE}" destId="{14E3D254-CC20-4240-9DA6-AB64256AF27B}" srcOrd="0" destOrd="0" presId="urn:microsoft.com/office/officeart/2005/8/layout/chevron2"/>
    <dgm:cxn modelId="{E97D2D56-D599-4CB2-A596-48E0E9EEF55A}" type="presOf" srcId="{6D472517-D155-4412-87BF-A91BBE6C541F}" destId="{438CAE75-5A80-4073-ABD7-5F854D86B2BD}" srcOrd="0" destOrd="0" presId="urn:microsoft.com/office/officeart/2005/8/layout/chevron2"/>
    <dgm:cxn modelId="{AA777E59-4C0B-4437-A42D-5B3E8640731E}" srcId="{6D472517-D155-4412-87BF-A91BBE6C541F}" destId="{02A59ADF-57B0-4A58-9BB3-7B6953118C28}" srcOrd="2" destOrd="0" parTransId="{6CA88F65-0737-4B5E-A4B7-1F08CC8B0B0C}" sibTransId="{34C2C6D1-35E1-4799-9F46-C438D6569569}"/>
    <dgm:cxn modelId="{85DD737B-DD30-413A-9CB9-6A5E2E69E0D2}" type="presOf" srcId="{FA70E1A7-7EBD-4BCB-A7FF-8D3509398233}" destId="{145F9C1C-518A-4A01-8672-1D2F85ED890D}" srcOrd="0" destOrd="0" presId="urn:microsoft.com/office/officeart/2005/8/layout/chevron2"/>
    <dgm:cxn modelId="{841E61F0-EEC5-4F76-8CF1-F67C54F9452E}" type="presOf" srcId="{94E73A98-A1B2-4882-8AB4-BD656D9CF0F4}" destId="{145F9C1C-518A-4A01-8672-1D2F85ED890D}" srcOrd="0" destOrd="1" presId="urn:microsoft.com/office/officeart/2005/8/layout/chevron2"/>
    <dgm:cxn modelId="{AD0DFBFC-0A21-42CA-877E-3784CA4BE438}" type="presOf" srcId="{ADE3E5C5-E5E6-44F8-9D91-49E72C2DC582}" destId="{145F9C1C-518A-4A01-8672-1D2F85ED890D}" srcOrd="0" destOrd="3" presId="urn:microsoft.com/office/officeart/2005/8/layout/chevron2"/>
    <dgm:cxn modelId="{15FCF826-7CE9-4B86-BB4F-34177A9AF333}" type="presParOf" srcId="{14E3D254-CC20-4240-9DA6-AB64256AF27B}" destId="{BF36E945-A012-45A5-A2EA-C3478658F046}" srcOrd="0" destOrd="0" presId="urn:microsoft.com/office/officeart/2005/8/layout/chevron2"/>
    <dgm:cxn modelId="{89A9AB98-913B-4BE6-BB74-5B39849DF0BB}" type="presParOf" srcId="{BF36E945-A012-45A5-A2EA-C3478658F046}" destId="{438CAE75-5A80-4073-ABD7-5F854D86B2BD}" srcOrd="0" destOrd="0" presId="urn:microsoft.com/office/officeart/2005/8/layout/chevron2"/>
    <dgm:cxn modelId="{BCD02ED5-1025-439E-A489-6D5759C0A2A4}" type="presParOf" srcId="{BF36E945-A012-45A5-A2EA-C3478658F046}" destId="{145F9C1C-518A-4A01-8672-1D2F85ED890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444569-2DEF-4C4E-A657-DF704FAFF8C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6D472517-D155-4412-87BF-A91BBE6C541F}">
      <dgm:prSet/>
      <dgm:spPr/>
      <dgm:t>
        <a:bodyPr/>
        <a:lstStyle/>
        <a:p>
          <a:r>
            <a:rPr lang="en-US" b="1" dirty="0"/>
            <a:t>Implementation &amp; Launch</a:t>
          </a:r>
          <a:endParaRPr lang="en-US" dirty="0"/>
        </a:p>
      </dgm:t>
    </dgm:pt>
    <dgm:pt modelId="{5EB6EE32-DB13-4B1A-96A0-A2FCBE1D1D1F}" type="parTrans" cxnId="{153DFE04-6314-4B3F-9BCA-0D66114FA3AA}">
      <dgm:prSet/>
      <dgm:spPr/>
      <dgm:t>
        <a:bodyPr/>
        <a:lstStyle/>
        <a:p>
          <a:endParaRPr lang="en-US"/>
        </a:p>
      </dgm:t>
    </dgm:pt>
    <dgm:pt modelId="{6EE53832-6CC7-4ED2-9004-7F12CE302CF6}" type="sibTrans" cxnId="{153DFE04-6314-4B3F-9BCA-0D66114FA3AA}">
      <dgm:prSet/>
      <dgm:spPr/>
      <dgm:t>
        <a:bodyPr/>
        <a:lstStyle/>
        <a:p>
          <a:endParaRPr lang="en-US"/>
        </a:p>
      </dgm:t>
    </dgm:pt>
    <dgm:pt modelId="{FA70E1A7-7EBD-4BCB-A7FF-8D3509398233}">
      <dgm:prSet custT="1"/>
      <dgm:spPr/>
      <dgm:t>
        <a:bodyPr/>
        <a:lstStyle/>
        <a:p>
          <a:r>
            <a:rPr lang="en-US" sz="2000" dirty="0"/>
            <a:t>Faculty and staff training protocols, including proctoring and accessibility support</a:t>
          </a:r>
        </a:p>
      </dgm:t>
    </dgm:pt>
    <dgm:pt modelId="{7BFBD139-8917-4547-B634-92AB9610A9DE}" type="parTrans" cxnId="{387CC731-0107-4808-90DE-87E550396993}">
      <dgm:prSet/>
      <dgm:spPr/>
      <dgm:t>
        <a:bodyPr/>
        <a:lstStyle/>
        <a:p>
          <a:endParaRPr lang="en-US"/>
        </a:p>
      </dgm:t>
    </dgm:pt>
    <dgm:pt modelId="{6895AC7D-0A0D-4A49-A64C-F5D5EAFAE39C}" type="sibTrans" cxnId="{387CC731-0107-4808-90DE-87E550396993}">
      <dgm:prSet/>
      <dgm:spPr/>
      <dgm:t>
        <a:bodyPr/>
        <a:lstStyle/>
        <a:p>
          <a:endParaRPr lang="en-US"/>
        </a:p>
      </dgm:t>
    </dgm:pt>
    <dgm:pt modelId="{EA7C2325-5D9E-4859-B7E9-C846CFF3D1B9}">
      <dgm:prSet custT="1"/>
      <dgm:spPr/>
      <dgm:t>
        <a:bodyPr/>
        <a:lstStyle/>
        <a:p>
          <a:r>
            <a:rPr lang="en-US" sz="2000" dirty="0"/>
            <a:t>Exemplar course model for scalable development</a:t>
          </a:r>
        </a:p>
      </dgm:t>
    </dgm:pt>
    <dgm:pt modelId="{2AE70ED1-F272-4B3C-82C1-BFB06AFD9424}" type="parTrans" cxnId="{21043E9D-6054-494A-A715-52F9C4604887}">
      <dgm:prSet/>
      <dgm:spPr/>
      <dgm:t>
        <a:bodyPr/>
        <a:lstStyle/>
        <a:p>
          <a:endParaRPr lang="en-US"/>
        </a:p>
      </dgm:t>
    </dgm:pt>
    <dgm:pt modelId="{4DD9721A-357A-4D8A-B5DC-0E567787A638}" type="sibTrans" cxnId="{21043E9D-6054-494A-A715-52F9C4604887}">
      <dgm:prSet/>
      <dgm:spPr/>
      <dgm:t>
        <a:bodyPr/>
        <a:lstStyle/>
        <a:p>
          <a:endParaRPr lang="en-US"/>
        </a:p>
      </dgm:t>
    </dgm:pt>
    <dgm:pt modelId="{0227CD83-4336-4D19-9CEF-0CF6467BECE7}">
      <dgm:prSet custT="1"/>
      <dgm:spPr/>
      <dgm:t>
        <a:bodyPr/>
        <a:lstStyle/>
        <a:p>
          <a:r>
            <a:rPr lang="en-US" sz="2000" dirty="0"/>
            <a:t>Pilot degree program preparation</a:t>
          </a:r>
        </a:p>
      </dgm:t>
    </dgm:pt>
    <dgm:pt modelId="{A62366AB-C0BD-40BD-AF9F-2D84EFC2AF2D}" type="parTrans" cxnId="{13C65611-9FC1-48CE-BEA3-F768897242F0}">
      <dgm:prSet/>
      <dgm:spPr/>
      <dgm:t>
        <a:bodyPr/>
        <a:lstStyle/>
        <a:p>
          <a:endParaRPr lang="en-US"/>
        </a:p>
      </dgm:t>
    </dgm:pt>
    <dgm:pt modelId="{5B5ED479-8F14-436B-9494-8FBE3F51003D}" type="sibTrans" cxnId="{13C65611-9FC1-48CE-BEA3-F768897242F0}">
      <dgm:prSet/>
      <dgm:spPr/>
      <dgm:t>
        <a:bodyPr/>
        <a:lstStyle/>
        <a:p>
          <a:endParaRPr lang="en-US"/>
        </a:p>
      </dgm:t>
    </dgm:pt>
    <dgm:pt modelId="{14E3D254-CC20-4240-9DA6-AB64256AF27B}" type="pres">
      <dgm:prSet presAssocID="{03444569-2DEF-4C4E-A657-DF704FAFF8CE}" presName="linearFlow" presStyleCnt="0">
        <dgm:presLayoutVars>
          <dgm:dir/>
          <dgm:animLvl val="lvl"/>
          <dgm:resizeHandles val="exact"/>
        </dgm:presLayoutVars>
      </dgm:prSet>
      <dgm:spPr/>
    </dgm:pt>
    <dgm:pt modelId="{BF36E945-A012-45A5-A2EA-C3478658F046}" type="pres">
      <dgm:prSet presAssocID="{6D472517-D155-4412-87BF-A91BBE6C541F}" presName="composite" presStyleCnt="0"/>
      <dgm:spPr/>
    </dgm:pt>
    <dgm:pt modelId="{438CAE75-5A80-4073-ABD7-5F854D86B2BD}" type="pres">
      <dgm:prSet presAssocID="{6D472517-D155-4412-87BF-A91BBE6C541F}" presName="parentText" presStyleLbl="alignNode1" presStyleIdx="0" presStyleCnt="1">
        <dgm:presLayoutVars>
          <dgm:chMax val="1"/>
          <dgm:bulletEnabled val="1"/>
        </dgm:presLayoutVars>
      </dgm:prSet>
      <dgm:spPr/>
    </dgm:pt>
    <dgm:pt modelId="{145F9C1C-518A-4A01-8672-1D2F85ED890D}" type="pres">
      <dgm:prSet presAssocID="{6D472517-D155-4412-87BF-A91BBE6C541F}" presName="descendantText" presStyleLbl="alignAcc1" presStyleIdx="0" presStyleCnt="1" custScaleY="119960">
        <dgm:presLayoutVars>
          <dgm:bulletEnabled val="1"/>
        </dgm:presLayoutVars>
      </dgm:prSet>
      <dgm:spPr/>
    </dgm:pt>
  </dgm:ptLst>
  <dgm:cxnLst>
    <dgm:cxn modelId="{153DFE04-6314-4B3F-9BCA-0D66114FA3AA}" srcId="{03444569-2DEF-4C4E-A657-DF704FAFF8CE}" destId="{6D472517-D155-4412-87BF-A91BBE6C541F}" srcOrd="0" destOrd="0" parTransId="{5EB6EE32-DB13-4B1A-96A0-A2FCBE1D1D1F}" sibTransId="{6EE53832-6CC7-4ED2-9004-7F12CE302CF6}"/>
    <dgm:cxn modelId="{13C65611-9FC1-48CE-BEA3-F768897242F0}" srcId="{6D472517-D155-4412-87BF-A91BBE6C541F}" destId="{0227CD83-4336-4D19-9CEF-0CF6467BECE7}" srcOrd="2" destOrd="0" parTransId="{A62366AB-C0BD-40BD-AF9F-2D84EFC2AF2D}" sibTransId="{5B5ED479-8F14-436B-9494-8FBE3F51003D}"/>
    <dgm:cxn modelId="{4125F113-E86D-46A7-AABB-526DC22C7D40}" type="presOf" srcId="{0227CD83-4336-4D19-9CEF-0CF6467BECE7}" destId="{145F9C1C-518A-4A01-8672-1D2F85ED890D}" srcOrd="0" destOrd="2" presId="urn:microsoft.com/office/officeart/2005/8/layout/chevron2"/>
    <dgm:cxn modelId="{387CC731-0107-4808-90DE-87E550396993}" srcId="{6D472517-D155-4412-87BF-A91BBE6C541F}" destId="{FA70E1A7-7EBD-4BCB-A7FF-8D3509398233}" srcOrd="0" destOrd="0" parTransId="{7BFBD139-8917-4547-B634-92AB9610A9DE}" sibTransId="{6895AC7D-0A0D-4A49-A64C-F5D5EAFAE39C}"/>
    <dgm:cxn modelId="{A636AA45-E697-4AFA-8865-B303B1FB16C6}" type="presOf" srcId="{03444569-2DEF-4C4E-A657-DF704FAFF8CE}" destId="{14E3D254-CC20-4240-9DA6-AB64256AF27B}" srcOrd="0" destOrd="0" presId="urn:microsoft.com/office/officeart/2005/8/layout/chevron2"/>
    <dgm:cxn modelId="{1DE66E6F-14B2-4B12-B547-056BCC2512EC}" type="presOf" srcId="{EA7C2325-5D9E-4859-B7E9-C846CFF3D1B9}" destId="{145F9C1C-518A-4A01-8672-1D2F85ED890D}" srcOrd="0" destOrd="1" presId="urn:microsoft.com/office/officeart/2005/8/layout/chevron2"/>
    <dgm:cxn modelId="{E97D2D56-D599-4CB2-A596-48E0E9EEF55A}" type="presOf" srcId="{6D472517-D155-4412-87BF-A91BBE6C541F}" destId="{438CAE75-5A80-4073-ABD7-5F854D86B2BD}" srcOrd="0" destOrd="0" presId="urn:microsoft.com/office/officeart/2005/8/layout/chevron2"/>
    <dgm:cxn modelId="{85DD737B-DD30-413A-9CB9-6A5E2E69E0D2}" type="presOf" srcId="{FA70E1A7-7EBD-4BCB-A7FF-8D3509398233}" destId="{145F9C1C-518A-4A01-8672-1D2F85ED890D}" srcOrd="0" destOrd="0" presId="urn:microsoft.com/office/officeart/2005/8/layout/chevron2"/>
    <dgm:cxn modelId="{21043E9D-6054-494A-A715-52F9C4604887}" srcId="{6D472517-D155-4412-87BF-A91BBE6C541F}" destId="{EA7C2325-5D9E-4859-B7E9-C846CFF3D1B9}" srcOrd="1" destOrd="0" parTransId="{2AE70ED1-F272-4B3C-82C1-BFB06AFD9424}" sibTransId="{4DD9721A-357A-4D8A-B5DC-0E567787A638}"/>
    <dgm:cxn modelId="{15FCF826-7CE9-4B86-BB4F-34177A9AF333}" type="presParOf" srcId="{14E3D254-CC20-4240-9DA6-AB64256AF27B}" destId="{BF36E945-A012-45A5-A2EA-C3478658F046}" srcOrd="0" destOrd="0" presId="urn:microsoft.com/office/officeart/2005/8/layout/chevron2"/>
    <dgm:cxn modelId="{89A9AB98-913B-4BE6-BB74-5B39849DF0BB}" type="presParOf" srcId="{BF36E945-A012-45A5-A2EA-C3478658F046}" destId="{438CAE75-5A80-4073-ABD7-5F854D86B2BD}" srcOrd="0" destOrd="0" presId="urn:microsoft.com/office/officeart/2005/8/layout/chevron2"/>
    <dgm:cxn modelId="{BCD02ED5-1025-439E-A489-6D5759C0A2A4}" type="presParOf" srcId="{BF36E945-A012-45A5-A2EA-C3478658F046}" destId="{145F9C1C-518A-4A01-8672-1D2F85ED890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8CAE75-5A80-4073-ABD7-5F854D86B2BD}">
      <dsp:nvSpPr>
        <dsp:cNvPr id="0" name=""/>
        <dsp:cNvSpPr/>
      </dsp:nvSpPr>
      <dsp:spPr>
        <a:xfrm rot="5400000">
          <a:off x="-424483" y="751693"/>
          <a:ext cx="2829890" cy="198092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b="1" kern="1200" dirty="0"/>
            <a:t>Building Infrastructure for Sustainability</a:t>
          </a:r>
          <a:endParaRPr lang="en-US" sz="1900" kern="1200" dirty="0"/>
        </a:p>
      </dsp:txBody>
      <dsp:txXfrm rot="-5400000">
        <a:off x="1" y="1317672"/>
        <a:ext cx="1980923" cy="848967"/>
      </dsp:txXfrm>
    </dsp:sp>
    <dsp:sp modelId="{145F9C1C-518A-4A01-8672-1D2F85ED890D}">
      <dsp:nvSpPr>
        <dsp:cNvPr id="0" name=""/>
        <dsp:cNvSpPr/>
      </dsp:nvSpPr>
      <dsp:spPr>
        <a:xfrm rot="5400000">
          <a:off x="3099377" y="-1105455"/>
          <a:ext cx="2467851" cy="470475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Strategic needs assessment and expert consultation</a:t>
          </a:r>
        </a:p>
        <a:p>
          <a:pPr marL="228600" lvl="1" indent="-228600" algn="l" defTabSz="889000">
            <a:lnSpc>
              <a:spcPct val="90000"/>
            </a:lnSpc>
            <a:spcBef>
              <a:spcPct val="0"/>
            </a:spcBef>
            <a:spcAft>
              <a:spcPct val="15000"/>
            </a:spcAft>
            <a:buChar char="•"/>
          </a:pPr>
          <a:r>
            <a:rPr lang="en-US" sz="2000" kern="1200" dirty="0"/>
            <a:t>Instructional design capacity and staffing recommendations</a:t>
          </a:r>
        </a:p>
        <a:p>
          <a:pPr marL="228600" lvl="1" indent="-228600" algn="l" defTabSz="889000">
            <a:lnSpc>
              <a:spcPct val="90000"/>
            </a:lnSpc>
            <a:spcBef>
              <a:spcPct val="0"/>
            </a:spcBef>
            <a:spcAft>
              <a:spcPct val="15000"/>
            </a:spcAft>
            <a:buChar char="•"/>
          </a:pPr>
          <a:r>
            <a:rPr lang="en-US" sz="2000" kern="1200" dirty="0"/>
            <a:t>Course quality and accessibility standards (with eLearning)</a:t>
          </a:r>
        </a:p>
        <a:p>
          <a:pPr marL="228600" lvl="1" indent="-228600" algn="l" defTabSz="889000">
            <a:lnSpc>
              <a:spcPct val="90000"/>
            </a:lnSpc>
            <a:spcBef>
              <a:spcPct val="0"/>
            </a:spcBef>
            <a:spcAft>
              <a:spcPct val="15000"/>
            </a:spcAft>
            <a:buChar char="•"/>
          </a:pPr>
          <a:r>
            <a:rPr lang="en-US" sz="2000" kern="1200" dirty="0"/>
            <a:t>Student support frameworks (from start to finish)</a:t>
          </a:r>
        </a:p>
      </dsp:txBody>
      <dsp:txXfrm rot="-5400000">
        <a:off x="1980924" y="133469"/>
        <a:ext cx="4584288" cy="22269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8CAE75-5A80-4073-ABD7-5F854D86B2BD}">
      <dsp:nvSpPr>
        <dsp:cNvPr id="0" name=""/>
        <dsp:cNvSpPr/>
      </dsp:nvSpPr>
      <dsp:spPr>
        <a:xfrm rot="5400000">
          <a:off x="-443968" y="645124"/>
          <a:ext cx="2959787" cy="20718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b="1" kern="1200" dirty="0"/>
            <a:t>Implementation &amp; Launch</a:t>
          </a:r>
          <a:endParaRPr lang="en-US" sz="2300" kern="1200" dirty="0"/>
        </a:p>
      </dsp:txBody>
      <dsp:txXfrm rot="-5400000">
        <a:off x="1" y="1237082"/>
        <a:ext cx="2071851" cy="887936"/>
      </dsp:txXfrm>
    </dsp:sp>
    <dsp:sp modelId="{145F9C1C-518A-4A01-8672-1D2F85ED890D}">
      <dsp:nvSpPr>
        <dsp:cNvPr id="0" name=""/>
        <dsp:cNvSpPr/>
      </dsp:nvSpPr>
      <dsp:spPr>
        <a:xfrm rot="5400000">
          <a:off x="3224834" y="-1143828"/>
          <a:ext cx="2307864" cy="46138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Faculty and staff training protocols, including proctoring and accessibility support</a:t>
          </a:r>
        </a:p>
        <a:p>
          <a:pPr marL="228600" lvl="1" indent="-228600" algn="l" defTabSz="889000">
            <a:lnSpc>
              <a:spcPct val="90000"/>
            </a:lnSpc>
            <a:spcBef>
              <a:spcPct val="0"/>
            </a:spcBef>
            <a:spcAft>
              <a:spcPct val="15000"/>
            </a:spcAft>
            <a:buChar char="•"/>
          </a:pPr>
          <a:r>
            <a:rPr lang="en-US" sz="2000" kern="1200" dirty="0"/>
            <a:t>Exemplar course model for scalable development</a:t>
          </a:r>
        </a:p>
        <a:p>
          <a:pPr marL="228600" lvl="1" indent="-228600" algn="l" defTabSz="889000">
            <a:lnSpc>
              <a:spcPct val="90000"/>
            </a:lnSpc>
            <a:spcBef>
              <a:spcPct val="0"/>
            </a:spcBef>
            <a:spcAft>
              <a:spcPct val="15000"/>
            </a:spcAft>
            <a:buChar char="•"/>
          </a:pPr>
          <a:r>
            <a:rPr lang="en-US" sz="2000" kern="1200" dirty="0"/>
            <a:t>Pilot degree program preparation</a:t>
          </a:r>
        </a:p>
      </dsp:txBody>
      <dsp:txXfrm rot="-5400000">
        <a:off x="2071851" y="121816"/>
        <a:ext cx="4501170" cy="208254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802DAF98-0408-484B-8DDB-B810F5CAEC67}" type="datetimeFigureOut">
              <a:rPr lang="en-US" smtClean="0"/>
              <a:t>12/8/2025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5C0B93B-4F69-4BC0-B074-786F41EA70CF}" type="slidenum">
              <a:rPr lang="en-US" smtClean="0"/>
              <a:t>‹#›</a:t>
            </a:fld>
            <a:endParaRPr lang="en-US"/>
          </a:p>
        </p:txBody>
      </p:sp>
    </p:spTree>
    <p:extLst>
      <p:ext uri="{BB962C8B-B14F-4D97-AF65-F5344CB8AC3E}">
        <p14:creationId xmlns:p14="http://schemas.microsoft.com/office/powerpoint/2010/main" val="2534231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Alicia</a:t>
            </a:r>
          </a:p>
        </p:txBody>
      </p:sp>
      <p:sp>
        <p:nvSpPr>
          <p:cNvPr id="4" name="Slide Number Placeholder 3"/>
          <p:cNvSpPr>
            <a:spLocks noGrp="1"/>
          </p:cNvSpPr>
          <p:nvPr>
            <p:ph type="sldNum" sz="quarter" idx="5"/>
          </p:nvPr>
        </p:nvSpPr>
        <p:spPr/>
        <p:txBody>
          <a:bodyPr/>
          <a:lstStyle/>
          <a:p>
            <a:fld id="{E5C0B93B-4F69-4BC0-B074-786F41EA70CF}" type="slidenum">
              <a:rPr lang="en-US" smtClean="0"/>
              <a:t>1</a:t>
            </a:fld>
            <a:endParaRPr lang="en-US"/>
          </a:p>
        </p:txBody>
      </p:sp>
    </p:spTree>
    <p:extLst>
      <p:ext uri="{BB962C8B-B14F-4D97-AF65-F5344CB8AC3E}">
        <p14:creationId xmlns:p14="http://schemas.microsoft.com/office/powerpoint/2010/main" val="2742606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fld id="{E5C0B93B-4F69-4BC0-B074-786F41EA70CF}" type="slidenum">
              <a:rPr lang="en-US" smtClean="0"/>
              <a:t>10</a:t>
            </a:fld>
            <a:endParaRPr lang="en-US"/>
          </a:p>
        </p:txBody>
      </p:sp>
    </p:spTree>
    <p:extLst>
      <p:ext uri="{BB962C8B-B14F-4D97-AF65-F5344CB8AC3E}">
        <p14:creationId xmlns:p14="http://schemas.microsoft.com/office/powerpoint/2010/main" val="28562979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fld id="{E5C0B93B-4F69-4BC0-B074-786F41EA70CF}" type="slidenum">
              <a:rPr lang="en-US" smtClean="0"/>
              <a:t>11</a:t>
            </a:fld>
            <a:endParaRPr lang="en-US"/>
          </a:p>
        </p:txBody>
      </p:sp>
    </p:spTree>
    <p:extLst>
      <p:ext uri="{BB962C8B-B14F-4D97-AF65-F5344CB8AC3E}">
        <p14:creationId xmlns:p14="http://schemas.microsoft.com/office/powerpoint/2010/main" val="7246825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rtl="0" fontAlgn="base">
              <a:spcBef>
                <a:spcPts val="1200"/>
              </a:spcBef>
              <a:spcAft>
                <a:spcPts val="0"/>
              </a:spcAft>
              <a:buFont typeface="Arial" panose="020B0604020202020204" pitchFamily="34" charset="0"/>
              <a:buChar char="•"/>
            </a:pPr>
            <a:r>
              <a:rPr lang="en-U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Making strategic needs assessments and recommending expert consultation for establishing online programs and leadership</a:t>
            </a:r>
          </a:p>
          <a:p>
            <a:pPr rtl="0" fontAlgn="base">
              <a:spcBef>
                <a:spcPts val="0"/>
              </a:spcBef>
              <a:spcAft>
                <a:spcPts val="0"/>
              </a:spcAft>
              <a:buFont typeface="Arial" panose="020B0604020202020204" pitchFamily="34" charset="0"/>
              <a:buChar char="•"/>
            </a:pPr>
            <a:r>
              <a:rPr lang="en-U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Developing instructional design capacity recommendations and supporting necessary staffing increases</a:t>
            </a:r>
          </a:p>
          <a:p>
            <a:pPr rtl="0" fontAlgn="base">
              <a:spcBef>
                <a:spcPts val="0"/>
              </a:spcBef>
              <a:spcAft>
                <a:spcPts val="0"/>
              </a:spcAft>
              <a:buFont typeface="Arial" panose="020B0604020202020204" pitchFamily="34" charset="0"/>
              <a:buChar char="•"/>
            </a:pPr>
            <a:r>
              <a:rPr lang="en-U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Establishing design, accessibility, and quality standards for online courses in collaboration with eLearning</a:t>
            </a:r>
          </a:p>
          <a:p>
            <a:pPr rtl="0" fontAlgn="base">
              <a:spcBef>
                <a:spcPts val="0"/>
              </a:spcBef>
              <a:spcAft>
                <a:spcPts val="1200"/>
              </a:spcAft>
              <a:buFont typeface="Arial" panose="020B0604020202020204" pitchFamily="34" charset="0"/>
              <a:buChar char="•"/>
            </a:pPr>
            <a:r>
              <a:rPr lang="en-U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Identifying student support frameworks for successfully recruiting, onboarding, and supporting online students through all aspects of their enrollment and program completion.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50" dirty="0">
              <a:latin typeface="Calibri" panose="020F0502020204030204" pitchFamily="34" charset="0"/>
              <a:ea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C0B93B-4F69-4BC0-B074-786F41EA70C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6297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rtl="0" fontAlgn="base">
              <a:spcBef>
                <a:spcPts val="1200"/>
              </a:spcBef>
              <a:spcAft>
                <a:spcPts val="0"/>
              </a:spcAft>
              <a:buFont typeface="Arial" panose="020B0604020202020204" pitchFamily="34" charset="0"/>
              <a:buChar char="•"/>
            </a:pPr>
            <a:r>
              <a:rPr lang="en-US" sz="1800" b="0" i="0" u="none" strike="noStrike" dirty="0">
                <a:solidFill>
                  <a:srgbClr val="000000"/>
                </a:solidFill>
                <a:effectLst/>
                <a:latin typeface="Roboto" panose="02000000000000000000" pitchFamily="2" charset="0"/>
              </a:rPr>
              <a:t>Exploring options for faculty and staff training protocols for online instruction, including proctoring and accessibility support</a:t>
            </a:r>
          </a:p>
          <a:p>
            <a:pPr rtl="0" fontAlgn="base">
              <a:spcBef>
                <a:spcPts val="0"/>
              </a:spcBef>
              <a:spcAft>
                <a:spcPts val="0"/>
              </a:spcAft>
              <a:buFont typeface="Arial" panose="020B0604020202020204" pitchFamily="34" charset="0"/>
              <a:buChar char="•"/>
            </a:pPr>
            <a:r>
              <a:rPr lang="en-US" sz="1800" b="0" i="0" u="none" strike="noStrike" dirty="0">
                <a:solidFill>
                  <a:srgbClr val="000000"/>
                </a:solidFill>
                <a:effectLst/>
                <a:latin typeface="Roboto" panose="02000000000000000000" pitchFamily="2" charset="0"/>
              </a:rPr>
              <a:t>Designing and refining an exemplar course model for scalable course development</a:t>
            </a:r>
          </a:p>
          <a:p>
            <a:pPr rtl="0" fontAlgn="base">
              <a:spcBef>
                <a:spcPts val="0"/>
              </a:spcBef>
              <a:spcAft>
                <a:spcPts val="1200"/>
              </a:spcAft>
              <a:buFont typeface="Arial" panose="020B0604020202020204" pitchFamily="34" charset="0"/>
              <a:buChar char="•"/>
            </a:pPr>
            <a:r>
              <a:rPr lang="en-US" sz="1800" b="0" i="0" u="none" strike="noStrike" dirty="0">
                <a:solidFill>
                  <a:srgbClr val="000000"/>
                </a:solidFill>
                <a:effectLst/>
                <a:latin typeface="Roboto" panose="02000000000000000000" pitchFamily="2" charset="0"/>
              </a:rPr>
              <a:t>Preparing a degree for pilot implementation</a:t>
            </a:r>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5C0B93B-4F69-4BC0-B074-786F41EA70C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19738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14</a:t>
            </a:fld>
            <a:endParaRPr lang="en-US"/>
          </a:p>
        </p:txBody>
      </p:sp>
    </p:spTree>
    <p:extLst>
      <p:ext uri="{BB962C8B-B14F-4D97-AF65-F5344CB8AC3E}">
        <p14:creationId xmlns:p14="http://schemas.microsoft.com/office/powerpoint/2010/main" val="3517243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2</a:t>
            </a:fld>
            <a:endParaRPr lang="en-US"/>
          </a:p>
        </p:txBody>
      </p:sp>
    </p:spTree>
    <p:extLst>
      <p:ext uri="{BB962C8B-B14F-4D97-AF65-F5344CB8AC3E}">
        <p14:creationId xmlns:p14="http://schemas.microsoft.com/office/powerpoint/2010/main" val="3888417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3</a:t>
            </a:fld>
            <a:endParaRPr lang="en-US"/>
          </a:p>
        </p:txBody>
      </p:sp>
    </p:spTree>
    <p:extLst>
      <p:ext uri="{BB962C8B-B14F-4D97-AF65-F5344CB8AC3E}">
        <p14:creationId xmlns:p14="http://schemas.microsoft.com/office/powerpoint/2010/main" val="36349149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4</a:t>
            </a:fld>
            <a:endParaRPr lang="en-US"/>
          </a:p>
        </p:txBody>
      </p:sp>
    </p:spTree>
    <p:extLst>
      <p:ext uri="{BB962C8B-B14F-4D97-AF65-F5344CB8AC3E}">
        <p14:creationId xmlns:p14="http://schemas.microsoft.com/office/powerpoint/2010/main" val="1291817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5</a:t>
            </a:fld>
            <a:endParaRPr lang="en-US"/>
          </a:p>
        </p:txBody>
      </p:sp>
    </p:spTree>
    <p:extLst>
      <p:ext uri="{BB962C8B-B14F-4D97-AF65-F5344CB8AC3E}">
        <p14:creationId xmlns:p14="http://schemas.microsoft.com/office/powerpoint/2010/main" val="143980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5"/>
          </p:nvPr>
        </p:nvSpPr>
        <p:spPr/>
        <p:txBody>
          <a:bodyPr/>
          <a:lstStyle/>
          <a:p>
            <a:fld id="{E5C0B93B-4F69-4BC0-B074-786F41EA70CF}" type="slidenum">
              <a:rPr lang="en-US" smtClean="0"/>
              <a:t>6</a:t>
            </a:fld>
            <a:endParaRPr lang="en-US"/>
          </a:p>
        </p:txBody>
      </p:sp>
    </p:spTree>
    <p:extLst>
      <p:ext uri="{BB962C8B-B14F-4D97-AF65-F5344CB8AC3E}">
        <p14:creationId xmlns:p14="http://schemas.microsoft.com/office/powerpoint/2010/main" val="285681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fld id="{E5C0B93B-4F69-4BC0-B074-786F41EA70CF}" type="slidenum">
              <a:rPr lang="en-US" smtClean="0"/>
              <a:t>7</a:t>
            </a:fld>
            <a:endParaRPr lang="en-US"/>
          </a:p>
        </p:txBody>
      </p:sp>
    </p:spTree>
    <p:extLst>
      <p:ext uri="{BB962C8B-B14F-4D97-AF65-F5344CB8AC3E}">
        <p14:creationId xmlns:p14="http://schemas.microsoft.com/office/powerpoint/2010/main" val="3595402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r>
              <a:rPr lang="en-US" sz="1200" i="1" dirty="0">
                <a:solidFill>
                  <a:schemeClr val="bg1"/>
                </a:solidFill>
                <a:latin typeface="Century Gothic" panose="020B0502020202020204" pitchFamily="34" charset="0"/>
              </a:rPr>
              <a:t>Updates:</a:t>
            </a:r>
          </a:p>
          <a:p>
            <a:pPr marL="342900" indent="-342900">
              <a:buFont typeface="Arial" panose="020B0604020202020204" pitchFamily="34" charset="0"/>
              <a:buChar char="•"/>
            </a:pPr>
            <a:r>
              <a:rPr lang="en-US" sz="1200" i="1" dirty="0">
                <a:solidFill>
                  <a:schemeClr val="bg1"/>
                </a:solidFill>
                <a:latin typeface="Century Gothic" panose="020B0502020202020204" pitchFamily="34" charset="0"/>
              </a:rPr>
              <a:t>We are in the second year of implementation of our CLSS software, with the Summer 2026 schedule now undergoing final review by deans and department chairs, and the 2026-27 schedule ready to begin entering in late January 2026</a:t>
            </a:r>
          </a:p>
          <a:p>
            <a:pPr marL="342900" indent="-342900">
              <a:buFont typeface="Arial" panose="020B0604020202020204" pitchFamily="34" charset="0"/>
              <a:buChar char="•"/>
            </a:pPr>
            <a:r>
              <a:rPr lang="en-US" sz="1200" i="1" dirty="0">
                <a:solidFill>
                  <a:schemeClr val="bg1"/>
                </a:solidFill>
                <a:latin typeface="Century Gothic" panose="020B0502020202020204" pitchFamily="34" charset="0"/>
              </a:rPr>
              <a:t>One major activity this Fall has been a concerted effort toward collaboration on branch campus class scheduling</a:t>
            </a:r>
          </a:p>
          <a:p>
            <a:pPr marL="342900" indent="-342900">
              <a:buFont typeface="Arial" panose="020B0604020202020204" pitchFamily="34" charset="0"/>
              <a:buChar char="•"/>
            </a:pPr>
            <a:r>
              <a:rPr lang="en-US" sz="1200" i="1" dirty="0">
                <a:solidFill>
                  <a:schemeClr val="bg1"/>
                </a:solidFill>
                <a:latin typeface="Century Gothic" panose="020B0502020202020204" pitchFamily="34" charset="0"/>
              </a:rPr>
              <a:t>Strategic scheduling efforts have resulted in a decrease in class cancellations, as shown on the next slide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fld id="{E5C0B93B-4F69-4BC0-B074-786F41EA70CF}" type="slidenum">
              <a:rPr lang="en-US" smtClean="0"/>
              <a:t>8</a:t>
            </a:fld>
            <a:endParaRPr lang="en-US"/>
          </a:p>
        </p:txBody>
      </p:sp>
    </p:spTree>
    <p:extLst>
      <p:ext uri="{BB962C8B-B14F-4D97-AF65-F5344CB8AC3E}">
        <p14:creationId xmlns:p14="http://schemas.microsoft.com/office/powerpoint/2010/main" val="524797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2D33D-2707-6655-47A1-526C811DDB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981C56-6805-8DCB-E212-1284DA635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F2A3EC-AA35-C371-C279-8DA1E620462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This chart of annual cancellations shows a steady decrease over the last three years.  Year 22-23 is representative of the old model of scheduling, which was to schedule term by term and basically put as many classes on the schedule as possible and cancel anything with low enrollments. Year 23-24 was our first attempt (before the CLSS software tool was fully implemented) to design an intentional, year-long schedule of classes with a focus on communication and collaboration amongst departments and gaining more efficiency through revising our policies and practices to match what we are doing.  Year 24-25 was the first year in which we fully used the CLSS tool.  Faculty could see what they were scheduled to teach, ensuring more transparency. We started classes on the hour, with a break for lunch and dinner, and classes did not overlap or conflict, resulting more consistency and predictability for students </a:t>
            </a:r>
            <a:r>
              <a:rPr lang="en-US"/>
              <a:t>and staff.</a:t>
            </a: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We still have work to do to refine our processes, but we are fully implemented and successful.</a:t>
            </a:r>
          </a:p>
        </p:txBody>
      </p:sp>
      <p:sp>
        <p:nvSpPr>
          <p:cNvPr id="4" name="Slide Number Placeholder 3">
            <a:extLst>
              <a:ext uri="{FF2B5EF4-FFF2-40B4-BE49-F238E27FC236}">
                <a16:creationId xmlns:a16="http://schemas.microsoft.com/office/drawing/2014/main" id="{ACA0E135-8BE7-919F-126A-2847B84D01C7}"/>
              </a:ext>
            </a:extLst>
          </p:cNvPr>
          <p:cNvSpPr>
            <a:spLocks noGrp="1"/>
          </p:cNvSpPr>
          <p:nvPr>
            <p:ph type="sldNum" sz="quarter" idx="5"/>
          </p:nvPr>
        </p:nvSpPr>
        <p:spPr/>
        <p:txBody>
          <a:bodyPr/>
          <a:lstStyle/>
          <a:p>
            <a:fld id="{E5C0B93B-4F69-4BC0-B074-786F41EA70CF}" type="slidenum">
              <a:rPr lang="en-US" smtClean="0"/>
              <a:t>9</a:t>
            </a:fld>
            <a:endParaRPr lang="en-US"/>
          </a:p>
        </p:txBody>
      </p:sp>
    </p:spTree>
    <p:extLst>
      <p:ext uri="{BB962C8B-B14F-4D97-AF65-F5344CB8AC3E}">
        <p14:creationId xmlns:p14="http://schemas.microsoft.com/office/powerpoint/2010/main" val="1029239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75437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4043073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79891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77202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31178129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2893223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622046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86511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89577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08598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3E65F37-7033-CC4E-A3E0-32B11237452B}"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F04875A-EE7A-FF46-AFE2-48449AFC1BD4}" type="slidenum">
              <a:rPr lang="en-US" smtClean="0"/>
              <a:t>‹#›</a:t>
            </a:fld>
            <a:endParaRPr lang="en-US"/>
          </a:p>
        </p:txBody>
      </p:sp>
    </p:spTree>
    <p:extLst>
      <p:ext uri="{BB962C8B-B14F-4D97-AF65-F5344CB8AC3E}">
        <p14:creationId xmlns:p14="http://schemas.microsoft.com/office/powerpoint/2010/main" val="110422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8639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484155" y="1474619"/>
            <a:ext cx="8525733" cy="4031873"/>
          </a:xfrm>
          <a:prstGeom prst="rect">
            <a:avLst/>
          </a:prstGeom>
          <a:noFill/>
        </p:spPr>
        <p:txBody>
          <a:bodyPr wrap="square" rtlCol="0">
            <a:spAutoFit/>
          </a:bodyPr>
          <a:lstStyle/>
          <a:p>
            <a:pPr algn="ctr"/>
            <a:r>
              <a:rPr lang="en-US" sz="3200" b="1" dirty="0">
                <a:solidFill>
                  <a:schemeClr val="bg1"/>
                </a:solidFill>
                <a:latin typeface="Century Gothic" panose="020B0502020202020204" pitchFamily="34" charset="0"/>
              </a:rPr>
              <a:t>2023 – 27 Strategic Plan </a:t>
            </a:r>
          </a:p>
          <a:p>
            <a:pPr algn="ctr"/>
            <a:r>
              <a:rPr lang="en-US" sz="3200" b="1" dirty="0">
                <a:solidFill>
                  <a:schemeClr val="bg1"/>
                </a:solidFill>
                <a:latin typeface="Century Gothic" panose="020B0502020202020204" pitchFamily="34" charset="0"/>
              </a:rPr>
              <a:t>Goal Update: Access</a:t>
            </a:r>
          </a:p>
          <a:p>
            <a:pPr algn="ctr"/>
            <a:endParaRPr lang="en-US" sz="3200" b="1" dirty="0">
              <a:solidFill>
                <a:schemeClr val="bg1"/>
              </a:solidFill>
              <a:latin typeface="Century Gothic" panose="020B0502020202020204" pitchFamily="34" charset="0"/>
            </a:endParaRPr>
          </a:p>
          <a:p>
            <a:pPr algn="ctr"/>
            <a:r>
              <a:rPr lang="en-US" sz="2400" dirty="0">
                <a:solidFill>
                  <a:schemeClr val="bg1"/>
                </a:solidFill>
                <a:latin typeface="Century Gothic" panose="020B0502020202020204" pitchFamily="34" charset="0"/>
              </a:rPr>
              <a:t>Board of Directors’ December 2025 Meeting</a:t>
            </a:r>
          </a:p>
          <a:p>
            <a:pPr algn="ctr"/>
            <a:endParaRPr lang="en-US" sz="3200" dirty="0">
              <a:solidFill>
                <a:schemeClr val="bg1"/>
              </a:solidFill>
              <a:latin typeface="Century Gothic" panose="020B0502020202020204" pitchFamily="34" charset="0"/>
            </a:endParaRPr>
          </a:p>
          <a:p>
            <a:pPr algn="ctr"/>
            <a:r>
              <a:rPr lang="en-US" sz="2000" dirty="0">
                <a:solidFill>
                  <a:schemeClr val="bg1"/>
                </a:solidFill>
                <a:latin typeface="Century Gothic" panose="020B0502020202020204" pitchFamily="34" charset="0"/>
              </a:rPr>
              <a:t>Laura Boehme, Vice President of People &amp; Technology</a:t>
            </a:r>
          </a:p>
          <a:p>
            <a:pPr algn="ctr"/>
            <a:r>
              <a:rPr lang="en-US" sz="2000" dirty="0">
                <a:solidFill>
                  <a:schemeClr val="bg1"/>
                </a:solidFill>
                <a:latin typeface="Century Gothic" panose="020B0502020202020204" pitchFamily="34" charset="0"/>
              </a:rPr>
              <a:t>Annemarie Hamlin, Vice President of Academic Affairs</a:t>
            </a:r>
          </a:p>
          <a:p>
            <a:pPr algn="ctr"/>
            <a:r>
              <a:rPr lang="en-US" sz="2000" dirty="0">
                <a:solidFill>
                  <a:schemeClr val="bg1"/>
                </a:solidFill>
                <a:latin typeface="Century Gothic" panose="020B0502020202020204" pitchFamily="34" charset="0"/>
              </a:rPr>
              <a:t>Venus Nguyen, Assistant Professor II of Art</a:t>
            </a:r>
          </a:p>
          <a:p>
            <a:pPr algn="ctr"/>
            <a:r>
              <a:rPr lang="en-US" sz="2000" dirty="0">
                <a:solidFill>
                  <a:schemeClr val="bg1"/>
                </a:solidFill>
                <a:latin typeface="Century Gothic" panose="020B0502020202020204" pitchFamily="34" charset="0"/>
              </a:rPr>
              <a:t>Tony Russell, Instructional Dean</a:t>
            </a:r>
          </a:p>
          <a:p>
            <a:pPr algn="ctr"/>
            <a:endParaRPr lang="en-US" sz="2400" dirty="0">
              <a:solidFill>
                <a:schemeClr val="bg1"/>
              </a:solidFill>
              <a:latin typeface="Century Gothic" panose="020B0502020202020204" pitchFamily="34" charset="0"/>
            </a:endParaRPr>
          </a:p>
        </p:txBody>
      </p:sp>
    </p:spTree>
    <p:custDataLst>
      <p:tags r:id="rId1"/>
    </p:custDataLst>
    <p:extLst>
      <p:ext uri="{BB962C8B-B14F-4D97-AF65-F5344CB8AC3E}">
        <p14:creationId xmlns:p14="http://schemas.microsoft.com/office/powerpoint/2010/main" val="1532045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latin typeface="Century Gothic" panose="020B0502020202020204" pitchFamily="34" charset="0"/>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854630" y="1339534"/>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Programs</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
        <p:nvSpPr>
          <p:cNvPr id="2" name="TextBox 1">
            <a:extLst>
              <a:ext uri="{FF2B5EF4-FFF2-40B4-BE49-F238E27FC236}">
                <a16:creationId xmlns:a16="http://schemas.microsoft.com/office/drawing/2014/main" id="{7176A658-13DB-4BFA-9636-FDBE1970BAB2}"/>
              </a:ext>
            </a:extLst>
          </p:cNvPr>
          <p:cNvSpPr txBox="1"/>
          <p:nvPr/>
        </p:nvSpPr>
        <p:spPr>
          <a:xfrm>
            <a:off x="2150782" y="2111603"/>
            <a:ext cx="6685683" cy="3554819"/>
          </a:xfrm>
          <a:prstGeom prst="rect">
            <a:avLst/>
          </a:prstGeom>
          <a:noFill/>
        </p:spPr>
        <p:txBody>
          <a:bodyPr wrap="square" rtlCol="0">
            <a:spAutoFit/>
          </a:bodyPr>
          <a:lstStyle/>
          <a:p>
            <a:pPr algn="ctr"/>
            <a:r>
              <a:rPr lang="en-US" sz="2000" i="1" dirty="0">
                <a:solidFill>
                  <a:schemeClr val="bg1"/>
                </a:solidFill>
                <a:latin typeface="Century Gothic" panose="020B0502020202020204" pitchFamily="34" charset="0"/>
              </a:rPr>
              <a:t>Students will be able to earn </a:t>
            </a:r>
            <a:r>
              <a:rPr lang="en-US" sz="2000" b="1" i="1" dirty="0">
                <a:solidFill>
                  <a:schemeClr val="bg1"/>
                </a:solidFill>
                <a:latin typeface="Century Gothic" panose="020B0502020202020204" pitchFamily="34" charset="0"/>
              </a:rPr>
              <a:t>selected</a:t>
            </a:r>
            <a:r>
              <a:rPr lang="en-US" sz="2000" i="1" dirty="0">
                <a:solidFill>
                  <a:schemeClr val="bg1"/>
                </a:solidFill>
                <a:latin typeface="Century Gothic" panose="020B0502020202020204" pitchFamily="34" charset="0"/>
              </a:rPr>
              <a:t> degrees and certificates, </a:t>
            </a:r>
            <a:r>
              <a:rPr lang="en-US" sz="2000" b="1" i="1" dirty="0">
                <a:solidFill>
                  <a:schemeClr val="bg1"/>
                </a:solidFill>
                <a:latin typeface="Century Gothic" panose="020B0502020202020204" pitchFamily="34" charset="0"/>
              </a:rPr>
              <a:t>fully online</a:t>
            </a:r>
            <a:r>
              <a:rPr lang="en-US" sz="2000" i="1" dirty="0">
                <a:solidFill>
                  <a:schemeClr val="bg1"/>
                </a:solidFill>
                <a:latin typeface="Century Gothic" panose="020B0502020202020204" pitchFamily="34" charset="0"/>
              </a:rPr>
              <a:t>, and in a </a:t>
            </a:r>
            <a:r>
              <a:rPr lang="en-US" sz="2000" b="1" i="1" dirty="0">
                <a:solidFill>
                  <a:schemeClr val="bg1"/>
                </a:solidFill>
                <a:latin typeface="Century Gothic" panose="020B0502020202020204" pitchFamily="34" charset="0"/>
              </a:rPr>
              <a:t>supportive</a:t>
            </a:r>
            <a:r>
              <a:rPr lang="en-US" sz="2000" i="1" dirty="0">
                <a:solidFill>
                  <a:schemeClr val="bg1"/>
                </a:solidFill>
                <a:latin typeface="Century Gothic" panose="020B0502020202020204" pitchFamily="34" charset="0"/>
              </a:rPr>
              <a:t> environment.</a:t>
            </a:r>
          </a:p>
          <a:p>
            <a:endParaRPr lang="en-US" sz="2000" dirty="0">
              <a:solidFill>
                <a:schemeClr val="bg1"/>
              </a:solidFill>
              <a:latin typeface="Century Gothic" panose="020B0502020202020204" pitchFamily="34" charset="0"/>
            </a:endParaRPr>
          </a:p>
          <a:p>
            <a:pPr marL="342900" indent="-34290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Extend access to support services (e.g., tutoring, technical support, advising)</a:t>
            </a:r>
          </a:p>
          <a:p>
            <a:pPr marL="342900" indent="-34290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Consistent feedback and interaction from innovative instructors</a:t>
            </a:r>
          </a:p>
          <a:p>
            <a:pPr marL="342900" indent="-34290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Regional name recognition and competitive pricing</a:t>
            </a:r>
          </a:p>
        </p:txBody>
      </p:sp>
    </p:spTree>
    <p:extLst>
      <p:ext uri="{BB962C8B-B14F-4D97-AF65-F5344CB8AC3E}">
        <p14:creationId xmlns:p14="http://schemas.microsoft.com/office/powerpoint/2010/main" val="221113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AA2D97E6-40E4-2037-AEB5-340F8B77C1DC}"/>
              </a:ext>
            </a:extLst>
          </p:cNvPr>
          <p:cNvSpPr txBox="1"/>
          <p:nvPr/>
        </p:nvSpPr>
        <p:spPr>
          <a:xfrm>
            <a:off x="1854630" y="1344168"/>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Programs</a:t>
            </a:r>
          </a:p>
        </p:txBody>
      </p:sp>
      <p:sp>
        <p:nvSpPr>
          <p:cNvPr id="10" name="TextBox 9">
            <a:extLst>
              <a:ext uri="{FF2B5EF4-FFF2-40B4-BE49-F238E27FC236}">
                <a16:creationId xmlns:a16="http://schemas.microsoft.com/office/drawing/2014/main" id="{5289183F-B15B-4712-A943-9F91B5A0A076}"/>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
        <p:nvSpPr>
          <p:cNvPr id="2" name="TextBox 1">
            <a:extLst>
              <a:ext uri="{FF2B5EF4-FFF2-40B4-BE49-F238E27FC236}">
                <a16:creationId xmlns:a16="http://schemas.microsoft.com/office/drawing/2014/main" id="{3583AA58-275C-400C-A577-CAC38C7D4882}"/>
              </a:ext>
            </a:extLst>
          </p:cNvPr>
          <p:cNvSpPr txBox="1"/>
          <p:nvPr/>
        </p:nvSpPr>
        <p:spPr>
          <a:xfrm>
            <a:off x="2149311" y="2263209"/>
            <a:ext cx="6589336" cy="3016210"/>
          </a:xfrm>
          <a:prstGeom prst="rect">
            <a:avLst/>
          </a:prstGeom>
          <a:noFill/>
        </p:spPr>
        <p:txBody>
          <a:bodyPr wrap="square" rtlCol="0">
            <a:spAutoFit/>
          </a:bodyPr>
          <a:lstStyle/>
          <a:p>
            <a:pPr marL="285750" indent="-28575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Identify initial certificates and build to degrees</a:t>
            </a:r>
          </a:p>
          <a:p>
            <a:pPr marL="285750" indent="-28575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Create a unique look and feel for courses</a:t>
            </a:r>
          </a:p>
          <a:p>
            <a:pPr marL="285750" indent="-28575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Construct a digital gateway to support and community and provide online testing resources</a:t>
            </a:r>
          </a:p>
          <a:p>
            <a:pPr marL="285750" indent="-28575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Design admissions, registration and other support processes for online-only students</a:t>
            </a:r>
          </a:p>
          <a:p>
            <a:pPr marL="285750" indent="-285750">
              <a:spcAft>
                <a:spcPts val="1500"/>
              </a:spcAft>
              <a:buFont typeface="Arial" panose="020B0604020202020204" pitchFamily="34" charset="0"/>
              <a:buChar char="•"/>
            </a:pPr>
            <a:r>
              <a:rPr lang="en-US" sz="2000" dirty="0">
                <a:solidFill>
                  <a:schemeClr val="bg1"/>
                </a:solidFill>
                <a:latin typeface="Century Gothic" panose="020B0502020202020204" pitchFamily="34" charset="0"/>
              </a:rPr>
              <a:t>Develop staffing model to support growth</a:t>
            </a:r>
          </a:p>
        </p:txBody>
      </p:sp>
    </p:spTree>
    <p:extLst>
      <p:ext uri="{BB962C8B-B14F-4D97-AF65-F5344CB8AC3E}">
        <p14:creationId xmlns:p14="http://schemas.microsoft.com/office/powerpoint/2010/main" val="295554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D7E9F1"/>
              </a:solidFill>
              <a:effectLst/>
              <a:uLnTx/>
              <a:uFillTx/>
              <a:latin typeface="Century Gothic" panose="020B0502020202020204" pitchFamily="34" charset="0"/>
              <a:ea typeface="+mn-ea"/>
              <a:cs typeface="+mn-cs"/>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754086" y="1602386"/>
            <a:ext cx="6999218"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entury Gothic" panose="020B0502020202020204" pitchFamily="34" charset="0"/>
                <a:ea typeface="DengXian" panose="02010600030101010101" pitchFamily="2" charset="-122"/>
                <a:cs typeface="Times New Roman" panose="02020603050405020304" pitchFamily="18" charset="0"/>
              </a:rPr>
              <a:t>Online Programs</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C6983"/>
                </a:solidFill>
                <a:effectLst/>
                <a:uLnTx/>
                <a:uFillTx/>
                <a:latin typeface="Century Gothic" panose="020B0502020202020204" pitchFamily="34" charset="0"/>
                <a:ea typeface="+mn-ea"/>
                <a:cs typeface="+mn-cs"/>
              </a:rPr>
              <a:t>ACCESS ACTION PROJECTS</a:t>
            </a:r>
          </a:p>
        </p:txBody>
      </p:sp>
      <p:graphicFrame>
        <p:nvGraphicFramePr>
          <p:cNvPr id="3" name="Diagram 2">
            <a:extLst>
              <a:ext uri="{FF2B5EF4-FFF2-40B4-BE49-F238E27FC236}">
                <a16:creationId xmlns:a16="http://schemas.microsoft.com/office/drawing/2014/main" id="{FB326A30-3A25-488E-9BC6-86B6AB9239F3}"/>
              </a:ext>
            </a:extLst>
          </p:cNvPr>
          <p:cNvGraphicFramePr/>
          <p:nvPr/>
        </p:nvGraphicFramePr>
        <p:xfrm>
          <a:off x="2295925" y="2321834"/>
          <a:ext cx="6685683" cy="3170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79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D7E9F1"/>
              </a:solidFill>
              <a:effectLst/>
              <a:uLnTx/>
              <a:uFillTx/>
              <a:latin typeface="Century Gothic" panose="020B0502020202020204" pitchFamily="34" charset="0"/>
              <a:ea typeface="+mn-ea"/>
              <a:cs typeface="+mn-cs"/>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754086" y="1602386"/>
            <a:ext cx="6999218"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entury Gothic" panose="020B0502020202020204" pitchFamily="34" charset="0"/>
                <a:ea typeface="DengXian" panose="02010600030101010101" pitchFamily="2" charset="-122"/>
                <a:cs typeface="Times New Roman" panose="02020603050405020304" pitchFamily="18" charset="0"/>
              </a:rPr>
              <a:t>Online Programs</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2C6983"/>
                </a:solidFill>
                <a:effectLst/>
                <a:uLnTx/>
                <a:uFillTx/>
                <a:latin typeface="Century Gothic" panose="020B0502020202020204" pitchFamily="34" charset="0"/>
                <a:ea typeface="+mn-ea"/>
                <a:cs typeface="+mn-cs"/>
              </a:rPr>
              <a:t>ACCESS ACTION PROJECTS</a:t>
            </a:r>
          </a:p>
        </p:txBody>
      </p:sp>
      <p:graphicFrame>
        <p:nvGraphicFramePr>
          <p:cNvPr id="3" name="Diagram 2">
            <a:extLst>
              <a:ext uri="{FF2B5EF4-FFF2-40B4-BE49-F238E27FC236}">
                <a16:creationId xmlns:a16="http://schemas.microsoft.com/office/drawing/2014/main" id="{FB326A30-3A25-488E-9BC6-86B6AB9239F3}"/>
              </a:ext>
            </a:extLst>
          </p:cNvPr>
          <p:cNvGraphicFramePr/>
          <p:nvPr/>
        </p:nvGraphicFramePr>
        <p:xfrm>
          <a:off x="2295925" y="2321834"/>
          <a:ext cx="6685683" cy="31700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30160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302543" y="2615625"/>
            <a:ext cx="7012782" cy="1323439"/>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rPr>
              <a:t>Access Goal: </a:t>
            </a:r>
          </a:p>
          <a:p>
            <a:pPr algn="ctr"/>
            <a:r>
              <a:rPr lang="en-US" sz="4000" b="1" dirty="0">
                <a:solidFill>
                  <a:schemeClr val="bg1"/>
                </a:solidFill>
                <a:latin typeface="Century Gothic" panose="020B0502020202020204" pitchFamily="34" charset="0"/>
              </a:rPr>
              <a:t>Questions and Comments?</a:t>
            </a:r>
          </a:p>
        </p:txBody>
      </p:sp>
    </p:spTree>
    <p:extLst>
      <p:ext uri="{BB962C8B-B14F-4D97-AF65-F5344CB8AC3E}">
        <p14:creationId xmlns:p14="http://schemas.microsoft.com/office/powerpoint/2010/main" val="2085540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713906" y="2748648"/>
            <a:ext cx="3943349" cy="1107996"/>
          </a:xfrm>
          <a:prstGeom prst="rect">
            <a:avLst/>
          </a:prstGeom>
          <a:noFill/>
        </p:spPr>
        <p:txBody>
          <a:bodyPr wrap="square" rtlCol="0">
            <a:spAutoFit/>
          </a:bodyPr>
          <a:lstStyle/>
          <a:p>
            <a:pPr algn="ctr"/>
            <a:r>
              <a:rPr lang="en-US" sz="6600" b="1" dirty="0">
                <a:solidFill>
                  <a:srgbClr val="2C6983"/>
                </a:solidFill>
                <a:latin typeface="Century Gothic" panose="020B0502020202020204" pitchFamily="34" charset="0"/>
              </a:rPr>
              <a:t>GOALS</a:t>
            </a:r>
            <a:endParaRPr lang="en-US" sz="5400" b="1" dirty="0">
              <a:solidFill>
                <a:srgbClr val="2C6983"/>
              </a:solidFill>
              <a:latin typeface="Century Gothic" panose="020B0502020202020204" pitchFamily="34" charset="0"/>
            </a:endParaRPr>
          </a:p>
        </p:txBody>
      </p:sp>
      <p:sp>
        <p:nvSpPr>
          <p:cNvPr id="9" name="TextBox 8">
            <a:extLst>
              <a:ext uri="{FF2B5EF4-FFF2-40B4-BE49-F238E27FC236}">
                <a16:creationId xmlns:a16="http://schemas.microsoft.com/office/drawing/2014/main" id="{6ED01FC0-D7C9-4472-A0BE-EF6888CD419B}"/>
              </a:ext>
            </a:extLst>
          </p:cNvPr>
          <p:cNvSpPr txBox="1"/>
          <p:nvPr/>
        </p:nvSpPr>
        <p:spPr>
          <a:xfrm>
            <a:off x="1811767" y="2333150"/>
            <a:ext cx="6658695" cy="1938992"/>
          </a:xfrm>
          <a:prstGeom prst="rect">
            <a:avLst/>
          </a:prstGeom>
          <a:noFill/>
        </p:spPr>
        <p:txBody>
          <a:bodyPr wrap="square" rtlCol="0">
            <a:spAutoFit/>
          </a:bodyPr>
          <a:lstStyle/>
          <a:p>
            <a:pPr algn="ctr"/>
            <a:r>
              <a:rPr lang="en-US" sz="2400" dirty="0">
                <a:solidFill>
                  <a:schemeClr val="bg1"/>
                </a:solidFill>
                <a:effectLst/>
                <a:latin typeface="Century Gothic" panose="020B0502020202020204" pitchFamily="34" charset="0"/>
              </a:rPr>
              <a:t>Student-Ready College</a:t>
            </a:r>
            <a:endParaRPr lang="en-US" sz="2400" dirty="0">
              <a:solidFill>
                <a:schemeClr val="bg1"/>
              </a:solidFill>
              <a:latin typeface="Century Gothic" panose="020B0502020202020204" pitchFamily="34" charset="0"/>
            </a:endParaRPr>
          </a:p>
          <a:p>
            <a:pPr algn="ctr"/>
            <a:r>
              <a:rPr lang="en-US" sz="2400" b="1" dirty="0">
                <a:solidFill>
                  <a:srgbClr val="C7E29A"/>
                </a:solidFill>
                <a:effectLst/>
                <a:latin typeface="Century Gothic" panose="020B0502020202020204" pitchFamily="34" charset="0"/>
              </a:rPr>
              <a:t>Access</a:t>
            </a:r>
            <a:endParaRPr lang="en-US" sz="2400" b="1" dirty="0">
              <a:solidFill>
                <a:srgbClr val="C7E29A"/>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effectLst/>
                <a:latin typeface="Century Gothic" panose="020B0502020202020204" pitchFamily="34" charset="0"/>
              </a:rPr>
              <a:t>Community Engagement</a:t>
            </a:r>
          </a:p>
          <a:p>
            <a:pPr algn="ctr"/>
            <a:r>
              <a:rPr lang="en-US" sz="2400" dirty="0">
                <a:solidFill>
                  <a:schemeClr val="bg1"/>
                </a:solidFill>
                <a:effectLst/>
                <a:latin typeface="Century Gothic" panose="020B0502020202020204" pitchFamily="34" charset="0"/>
              </a:rPr>
              <a:t>Workforce Development</a:t>
            </a: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effectLst/>
                <a:latin typeface="Century Gothic" panose="020B0502020202020204" pitchFamily="34" charset="0"/>
              </a:rPr>
              <a:t>College Sustainability</a:t>
            </a:r>
            <a:endParaRPr lang="en-US" sz="2400" dirty="0"/>
          </a:p>
        </p:txBody>
      </p:sp>
    </p:spTree>
    <p:extLst>
      <p:ext uri="{BB962C8B-B14F-4D97-AF65-F5344CB8AC3E}">
        <p14:creationId xmlns:p14="http://schemas.microsoft.com/office/powerpoint/2010/main" val="1954102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713906" y="2748648"/>
            <a:ext cx="3943349" cy="1107996"/>
          </a:xfrm>
          <a:prstGeom prst="rect">
            <a:avLst/>
          </a:prstGeom>
          <a:noFill/>
        </p:spPr>
        <p:txBody>
          <a:bodyPr wrap="square" rtlCol="0">
            <a:spAutoFit/>
          </a:bodyPr>
          <a:lstStyle/>
          <a:p>
            <a:pPr algn="ctr"/>
            <a:r>
              <a:rPr lang="en-US" sz="6600" b="1" dirty="0">
                <a:solidFill>
                  <a:srgbClr val="2C6983"/>
                </a:solidFill>
                <a:latin typeface="Century Gothic" panose="020B0502020202020204" pitchFamily="34" charset="0"/>
              </a:rPr>
              <a:t>GOALS</a:t>
            </a:r>
            <a:endParaRPr lang="en-US" sz="5400" b="1" dirty="0">
              <a:solidFill>
                <a:srgbClr val="2C6983"/>
              </a:solidFill>
              <a:latin typeface="Century Gothic" panose="020B0502020202020204" pitchFamily="34" charset="0"/>
            </a:endParaRPr>
          </a:p>
        </p:txBody>
      </p:sp>
      <p:sp>
        <p:nvSpPr>
          <p:cNvPr id="2" name="TextBox 1">
            <a:extLst>
              <a:ext uri="{FF2B5EF4-FFF2-40B4-BE49-F238E27FC236}">
                <a16:creationId xmlns:a16="http://schemas.microsoft.com/office/drawing/2014/main" id="{A852F43A-3927-4250-B236-7424CB7EA169}"/>
              </a:ext>
            </a:extLst>
          </p:cNvPr>
          <p:cNvSpPr txBox="1"/>
          <p:nvPr/>
        </p:nvSpPr>
        <p:spPr>
          <a:xfrm>
            <a:off x="2763618" y="2190750"/>
            <a:ext cx="4933950" cy="2500685"/>
          </a:xfrm>
          <a:prstGeom prst="rect">
            <a:avLst/>
          </a:prstGeom>
          <a:noFill/>
        </p:spPr>
        <p:txBody>
          <a:bodyPr wrap="square" rtlCol="0">
            <a:spAutoFit/>
          </a:bodyPr>
          <a:lstStyle/>
          <a:p>
            <a:pPr algn="ctr">
              <a:spcAft>
                <a:spcPts val="1500"/>
              </a:spcAft>
            </a:pPr>
            <a:r>
              <a:rPr lang="en-US" sz="2400" b="1" dirty="0">
                <a:solidFill>
                  <a:schemeClr val="bg1"/>
                </a:solidFill>
                <a:effectLst/>
                <a:latin typeface="Century Gothic" panose="020B0502020202020204" pitchFamily="34" charset="0"/>
              </a:rPr>
              <a:t>Access</a:t>
            </a:r>
          </a:p>
          <a:p>
            <a:pPr algn="ctr"/>
            <a:r>
              <a:rPr lang="en-US" sz="2400" dirty="0">
                <a:solidFill>
                  <a:schemeClr val="bg1"/>
                </a:solidFill>
                <a:latin typeface="Century Gothic" panose="020B0502020202020204" pitchFamily="34" charset="0"/>
              </a:rPr>
              <a:t>COCC expands access by providing students with equitable opportunities and the resources needed to achieve their goals.</a:t>
            </a:r>
          </a:p>
        </p:txBody>
      </p:sp>
    </p:spTree>
    <p:extLst>
      <p:ext uri="{BB962C8B-B14F-4D97-AF65-F5344CB8AC3E}">
        <p14:creationId xmlns:p14="http://schemas.microsoft.com/office/powerpoint/2010/main" val="1673294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23B1A5"/>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A40ABDAE-4275-4A74-8F56-864466B88B2A}"/>
              </a:ext>
            </a:extLst>
          </p:cNvPr>
          <p:cNvSpPr txBox="1"/>
          <p:nvPr/>
        </p:nvSpPr>
        <p:spPr>
          <a:xfrm rot="16200000">
            <a:off x="-2072576" y="2889289"/>
            <a:ext cx="6657975" cy="1107996"/>
          </a:xfrm>
          <a:prstGeom prst="rect">
            <a:avLst/>
          </a:prstGeom>
          <a:noFill/>
        </p:spPr>
        <p:txBody>
          <a:bodyPr wrap="square" rtlCol="0">
            <a:spAutoFit/>
          </a:bodyPr>
          <a:lstStyle/>
          <a:p>
            <a:pPr algn="ctr"/>
            <a:r>
              <a:rPr lang="en-US" sz="6600" b="1" dirty="0">
                <a:solidFill>
                  <a:srgbClr val="2C6983"/>
                </a:solidFill>
                <a:latin typeface="Century Gothic" panose="020B0502020202020204" pitchFamily="34" charset="0"/>
              </a:rPr>
              <a:t>INDICATORS</a:t>
            </a:r>
          </a:p>
        </p:txBody>
      </p:sp>
      <p:sp>
        <p:nvSpPr>
          <p:cNvPr id="6" name="TextBox 5">
            <a:extLst>
              <a:ext uri="{FF2B5EF4-FFF2-40B4-BE49-F238E27FC236}">
                <a16:creationId xmlns:a16="http://schemas.microsoft.com/office/drawing/2014/main" id="{C39EF79B-DA14-4E8C-BD66-E9A05AF58572}"/>
              </a:ext>
            </a:extLst>
          </p:cNvPr>
          <p:cNvSpPr txBox="1"/>
          <p:nvPr/>
        </p:nvSpPr>
        <p:spPr>
          <a:xfrm>
            <a:off x="2763618" y="2190750"/>
            <a:ext cx="4933950" cy="2131353"/>
          </a:xfrm>
          <a:prstGeom prst="rect">
            <a:avLst/>
          </a:prstGeom>
          <a:noFill/>
        </p:spPr>
        <p:txBody>
          <a:bodyPr wrap="square" rtlCol="0">
            <a:spAutoFit/>
          </a:bodyPr>
          <a:lstStyle/>
          <a:p>
            <a:pPr algn="ctr">
              <a:spcAft>
                <a:spcPts val="1500"/>
              </a:spcAft>
            </a:pPr>
            <a:r>
              <a:rPr lang="en-US" sz="2400" b="1" dirty="0">
                <a:solidFill>
                  <a:schemeClr val="bg1"/>
                </a:solidFill>
                <a:effectLst/>
                <a:latin typeface="Century Gothic" panose="020B0502020202020204" pitchFamily="34" charset="0"/>
              </a:rPr>
              <a:t>Access</a:t>
            </a:r>
          </a:p>
          <a:p>
            <a:pPr algn="ctr"/>
            <a:r>
              <a:rPr lang="en-US" sz="2400" dirty="0">
                <a:solidFill>
                  <a:schemeClr val="bg1"/>
                </a:solidFill>
                <a:effectLst/>
                <a:latin typeface="Century Gothic" panose="020B0502020202020204" pitchFamily="34" charset="0"/>
              </a:rPr>
              <a:t>In-District Penetration Rate</a:t>
            </a:r>
          </a:p>
          <a:p>
            <a:pPr algn="ctr"/>
            <a:r>
              <a:rPr lang="en-US" sz="2400" dirty="0">
                <a:solidFill>
                  <a:schemeClr val="bg1"/>
                </a:solidFill>
                <a:latin typeface="Century Gothic" panose="020B0502020202020204" pitchFamily="34" charset="0"/>
              </a:rPr>
              <a:t>In-District Tuition and Fees</a:t>
            </a:r>
          </a:p>
          <a:p>
            <a:pPr algn="ctr"/>
            <a:r>
              <a:rPr lang="en-US" sz="2400" dirty="0">
                <a:solidFill>
                  <a:schemeClr val="bg1"/>
                </a:solidFill>
                <a:effectLst/>
                <a:latin typeface="Century Gothic" panose="020B0502020202020204" pitchFamily="34" charset="0"/>
              </a:rPr>
              <a:t>Underrepresented Students</a:t>
            </a:r>
          </a:p>
          <a:p>
            <a:pPr algn="ctr"/>
            <a:r>
              <a:rPr lang="en-US" sz="2400" dirty="0">
                <a:solidFill>
                  <a:schemeClr val="bg1"/>
                </a:solidFill>
                <a:latin typeface="Century Gothic" panose="020B0502020202020204" pitchFamily="34" charset="0"/>
              </a:rPr>
              <a:t>Online Courses and Programs</a:t>
            </a:r>
            <a:endParaRPr lang="en-US" sz="2400" dirty="0">
              <a:solidFill>
                <a:schemeClr val="bg1"/>
              </a:solidFill>
              <a:effectLst/>
              <a:latin typeface="Century Gothic" panose="020B0502020202020204" pitchFamily="34" charset="0"/>
            </a:endParaRPr>
          </a:p>
        </p:txBody>
      </p:sp>
    </p:spTree>
    <p:extLst>
      <p:ext uri="{BB962C8B-B14F-4D97-AF65-F5344CB8AC3E}">
        <p14:creationId xmlns:p14="http://schemas.microsoft.com/office/powerpoint/2010/main" val="240044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OCC_pp_slide_2020_blueback_circle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a:extLst>
              <a:ext uri="{FF2B5EF4-FFF2-40B4-BE49-F238E27FC236}">
                <a16:creationId xmlns:a16="http://schemas.microsoft.com/office/drawing/2014/main" id="{B71C5299-834B-40F3-9245-3F3BDD2FA13B}"/>
              </a:ext>
            </a:extLst>
          </p:cNvPr>
          <p:cNvSpPr txBox="1"/>
          <p:nvPr/>
        </p:nvSpPr>
        <p:spPr>
          <a:xfrm>
            <a:off x="1143001" y="2844225"/>
            <a:ext cx="6943724" cy="1323439"/>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rPr>
              <a:t>Access: </a:t>
            </a:r>
          </a:p>
          <a:p>
            <a:pPr algn="ctr"/>
            <a:r>
              <a:rPr lang="en-US" sz="4000" b="1" dirty="0">
                <a:solidFill>
                  <a:schemeClr val="bg1"/>
                </a:solidFill>
                <a:latin typeface="Century Gothic" panose="020B0502020202020204" pitchFamily="34" charset="0"/>
              </a:rPr>
              <a:t>Action Projects</a:t>
            </a:r>
          </a:p>
        </p:txBody>
      </p:sp>
    </p:spTree>
    <p:extLst>
      <p:ext uri="{BB962C8B-B14F-4D97-AF65-F5344CB8AC3E}">
        <p14:creationId xmlns:p14="http://schemas.microsoft.com/office/powerpoint/2010/main" val="65700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FC12C-0847-4F32-A054-FCEDE6157B30}"/>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endParaRPr>
          </a:p>
        </p:txBody>
      </p:sp>
      <p:sp>
        <p:nvSpPr>
          <p:cNvPr id="4" name="Rectangle 3">
            <a:extLst>
              <a:ext uri="{FF2B5EF4-FFF2-40B4-BE49-F238E27FC236}">
                <a16:creationId xmlns:a16="http://schemas.microsoft.com/office/drawing/2014/main" id="{1AA970F3-24F2-4EA2-8BFE-1CF58C1FB340}"/>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6ED01FC0-D7C9-4472-A0BE-EF6888CD419B}"/>
              </a:ext>
            </a:extLst>
          </p:cNvPr>
          <p:cNvSpPr txBox="1"/>
          <p:nvPr/>
        </p:nvSpPr>
        <p:spPr>
          <a:xfrm>
            <a:off x="1854630" y="2341491"/>
            <a:ext cx="6999218" cy="2308324"/>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Access Projects</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Strategic Scheduling </a:t>
            </a:r>
          </a:p>
          <a:p>
            <a:pPr algn="ctr"/>
            <a:r>
              <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Online Programs</a:t>
            </a:r>
          </a:p>
          <a:p>
            <a:pPr algn="ct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a:p>
            <a:pPr>
              <a:spcAft>
                <a:spcPts val="1200"/>
              </a:spcAft>
            </a:pPr>
            <a:endParaRPr lang="en-US" sz="2400" dirty="0">
              <a:solidFill>
                <a:schemeClr val="bg1"/>
              </a:solidFill>
              <a:latin typeface="Century Gothic" panose="020B0502020202020204" pitchFamily="34" charset="0"/>
              <a:ea typeface="DengXian" panose="02010600030101010101" pitchFamily="2" charset="-122"/>
              <a:cs typeface="Times New Roman" panose="02020603050405020304" pitchFamily="18" charset="0"/>
            </a:endParaRPr>
          </a:p>
        </p:txBody>
      </p:sp>
      <p:sp>
        <p:nvSpPr>
          <p:cNvPr id="7" name="TextBox 6">
            <a:extLst>
              <a:ext uri="{FF2B5EF4-FFF2-40B4-BE49-F238E27FC236}">
                <a16:creationId xmlns:a16="http://schemas.microsoft.com/office/drawing/2014/main" id="{06C150C6-E3D1-48A7-8B13-F86891BF03A1}"/>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Tree>
    <p:extLst>
      <p:ext uri="{BB962C8B-B14F-4D97-AF65-F5344CB8AC3E}">
        <p14:creationId xmlns:p14="http://schemas.microsoft.com/office/powerpoint/2010/main" val="857317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fade">
                                      <p:cBhvr>
                                        <p:cTn id="10" dur="500"/>
                                        <p:tgtEl>
                                          <p:spTgt spid="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fade">
                                      <p:cBhvr>
                                        <p:cTn id="13"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latin typeface="Century Gothic" panose="020B0502020202020204" pitchFamily="34" charset="0"/>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854630" y="1339534"/>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Strategic Scheduling</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
        <p:nvSpPr>
          <p:cNvPr id="2" name="TextBox 1">
            <a:extLst>
              <a:ext uri="{FF2B5EF4-FFF2-40B4-BE49-F238E27FC236}">
                <a16:creationId xmlns:a16="http://schemas.microsoft.com/office/drawing/2014/main" id="{7176A658-13DB-4BFA-9636-FDBE1970BAB2}"/>
              </a:ext>
            </a:extLst>
          </p:cNvPr>
          <p:cNvSpPr txBox="1"/>
          <p:nvPr/>
        </p:nvSpPr>
        <p:spPr>
          <a:xfrm>
            <a:off x="2150782" y="2111603"/>
            <a:ext cx="6685683" cy="1938992"/>
          </a:xfrm>
          <a:prstGeom prst="rect">
            <a:avLst/>
          </a:prstGeom>
          <a:noFill/>
        </p:spPr>
        <p:txBody>
          <a:bodyPr wrap="square" rtlCol="0">
            <a:spAutoFit/>
          </a:bodyPr>
          <a:lstStyle/>
          <a:p>
            <a:r>
              <a:rPr lang="en-US" sz="2000" i="1" dirty="0">
                <a:solidFill>
                  <a:schemeClr val="bg1"/>
                </a:solidFill>
                <a:latin typeface="Century Gothic" panose="020B0502020202020204" pitchFamily="34" charset="0"/>
              </a:rPr>
              <a:t>Develop a course scheduling plan that results in a student-centered, year-long schedule for all four campuses. The plan will help the College make data-informed decisions about the right balance of course delivery modes, as well as the times, days and locations in which courses are offered. </a:t>
            </a:r>
          </a:p>
        </p:txBody>
      </p:sp>
    </p:spTree>
    <p:extLst>
      <p:ext uri="{BB962C8B-B14F-4D97-AF65-F5344CB8AC3E}">
        <p14:creationId xmlns:p14="http://schemas.microsoft.com/office/powerpoint/2010/main" val="401978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latin typeface="Century Gothic" panose="020B0502020202020204" pitchFamily="34" charset="0"/>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754086" y="904970"/>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Strategic Scheduling</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
        <p:nvSpPr>
          <p:cNvPr id="2" name="TextBox 1">
            <a:extLst>
              <a:ext uri="{FF2B5EF4-FFF2-40B4-BE49-F238E27FC236}">
                <a16:creationId xmlns:a16="http://schemas.microsoft.com/office/drawing/2014/main" id="{7176A658-13DB-4BFA-9636-FDBE1970BAB2}"/>
              </a:ext>
            </a:extLst>
          </p:cNvPr>
          <p:cNvSpPr txBox="1"/>
          <p:nvPr/>
        </p:nvSpPr>
        <p:spPr>
          <a:xfrm>
            <a:off x="2106201" y="1735085"/>
            <a:ext cx="6685683" cy="4708981"/>
          </a:xfrm>
          <a:prstGeom prst="rect">
            <a:avLst/>
          </a:prstGeom>
          <a:noFill/>
        </p:spPr>
        <p:txBody>
          <a:bodyPr wrap="square" rtlCol="0">
            <a:spAutoFit/>
          </a:bodyPr>
          <a:lstStyle/>
          <a:p>
            <a:r>
              <a:rPr lang="en-US" sz="2000" i="1" dirty="0">
                <a:solidFill>
                  <a:schemeClr val="bg1"/>
                </a:solidFill>
                <a:latin typeface="Century Gothic" panose="020B0502020202020204" pitchFamily="34" charset="0"/>
              </a:rPr>
              <a:t>Updates:</a:t>
            </a:r>
          </a:p>
          <a:p>
            <a:pPr marL="342900" indent="-342900">
              <a:buFont typeface="Arial" panose="020B0604020202020204" pitchFamily="34" charset="0"/>
              <a:buChar char="•"/>
            </a:pPr>
            <a:r>
              <a:rPr lang="en-US" sz="2000" i="1" dirty="0">
                <a:solidFill>
                  <a:schemeClr val="bg1"/>
                </a:solidFill>
                <a:latin typeface="Century Gothic" panose="020B0502020202020204" pitchFamily="34" charset="0"/>
              </a:rPr>
              <a:t>Second year of full implementation of our CLSS software</a:t>
            </a:r>
          </a:p>
          <a:p>
            <a:pPr marL="800100" lvl="1" indent="-342900">
              <a:buFont typeface="Arial" panose="020B0604020202020204" pitchFamily="34" charset="0"/>
              <a:buChar char="•"/>
            </a:pPr>
            <a:r>
              <a:rPr lang="en-US" sz="2000" i="1" dirty="0">
                <a:solidFill>
                  <a:schemeClr val="bg1"/>
                </a:solidFill>
                <a:latin typeface="Century Gothic" panose="020B0502020202020204" pitchFamily="34" charset="0"/>
              </a:rPr>
              <a:t>Summer 2026 schedule now undergoing final review by deans and department chairs</a:t>
            </a:r>
          </a:p>
          <a:p>
            <a:pPr marL="800100" lvl="1" indent="-342900">
              <a:buFont typeface="Arial" panose="020B0604020202020204" pitchFamily="34" charset="0"/>
              <a:buChar char="•"/>
            </a:pPr>
            <a:r>
              <a:rPr lang="en-US" sz="2000" i="1" dirty="0">
                <a:solidFill>
                  <a:schemeClr val="bg1"/>
                </a:solidFill>
                <a:latin typeface="Century Gothic" panose="020B0502020202020204" pitchFamily="34" charset="0"/>
              </a:rPr>
              <a:t>2026-27 schedule ready to begin entering in late January 2026</a:t>
            </a:r>
          </a:p>
          <a:p>
            <a:pPr marL="342900" indent="-342900">
              <a:buFont typeface="Arial" panose="020B0604020202020204" pitchFamily="34" charset="0"/>
              <a:buChar char="•"/>
            </a:pPr>
            <a:endParaRPr lang="en-US" sz="2000" i="1" dirty="0">
              <a:solidFill>
                <a:schemeClr val="bg1"/>
              </a:solidFill>
              <a:latin typeface="Century Gothic" panose="020B0502020202020204" pitchFamily="34" charset="0"/>
            </a:endParaRPr>
          </a:p>
          <a:p>
            <a:pPr marL="342900" indent="-342900">
              <a:buFont typeface="Arial" panose="020B0604020202020204" pitchFamily="34" charset="0"/>
              <a:buChar char="•"/>
            </a:pPr>
            <a:r>
              <a:rPr lang="en-US" sz="2000" i="1" dirty="0">
                <a:solidFill>
                  <a:schemeClr val="bg1"/>
                </a:solidFill>
                <a:latin typeface="Century Gothic" panose="020B0502020202020204" pitchFamily="34" charset="0"/>
              </a:rPr>
              <a:t>This Fall has been a concerted effort toward collaboration on branch campus class scheduling</a:t>
            </a:r>
          </a:p>
          <a:p>
            <a:pPr marL="342900" indent="-342900">
              <a:buFont typeface="Arial" panose="020B0604020202020204" pitchFamily="34" charset="0"/>
              <a:buChar char="•"/>
            </a:pPr>
            <a:endParaRPr lang="en-US" sz="2000" i="1" dirty="0">
              <a:solidFill>
                <a:schemeClr val="bg1"/>
              </a:solidFill>
              <a:latin typeface="Century Gothic" panose="020B0502020202020204" pitchFamily="34" charset="0"/>
            </a:endParaRPr>
          </a:p>
          <a:p>
            <a:pPr marL="342900" indent="-342900">
              <a:buFont typeface="Arial" panose="020B0604020202020204" pitchFamily="34" charset="0"/>
              <a:buChar char="•"/>
            </a:pPr>
            <a:r>
              <a:rPr lang="en-US" sz="2000" i="1" dirty="0">
                <a:solidFill>
                  <a:schemeClr val="bg1"/>
                </a:solidFill>
                <a:latin typeface="Century Gothic" panose="020B0502020202020204" pitchFamily="34" charset="0"/>
              </a:rPr>
              <a:t>Strategic scheduling efforts have resulted in a decrease in class cancellations, as shown on the next slide</a:t>
            </a:r>
          </a:p>
          <a:p>
            <a:pPr marL="342900" indent="-342900">
              <a:buFont typeface="Arial" panose="020B0604020202020204" pitchFamily="34" charset="0"/>
              <a:buChar char="•"/>
            </a:pPr>
            <a:endParaRPr lang="en-US" sz="2000" i="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64583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55010-E7C4-5BC3-FF26-4174DEBC617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7AC0B4-B387-28E0-15D0-FA4C4A4A3143}"/>
              </a:ext>
            </a:extLst>
          </p:cNvPr>
          <p:cNvSpPr/>
          <p:nvPr/>
        </p:nvSpPr>
        <p:spPr>
          <a:xfrm>
            <a:off x="0" y="0"/>
            <a:ext cx="1564477" cy="6858000"/>
          </a:xfrm>
          <a:prstGeom prst="rect">
            <a:avLst/>
          </a:prstGeom>
          <a:solidFill>
            <a:srgbClr val="C9E2E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D7E9F1"/>
              </a:solidFill>
              <a:latin typeface="Century Gothic" panose="020B0502020202020204" pitchFamily="34" charset="0"/>
            </a:endParaRPr>
          </a:p>
        </p:txBody>
      </p:sp>
      <p:sp>
        <p:nvSpPr>
          <p:cNvPr id="4" name="Rectangle 3">
            <a:extLst>
              <a:ext uri="{FF2B5EF4-FFF2-40B4-BE49-F238E27FC236}">
                <a16:creationId xmlns:a16="http://schemas.microsoft.com/office/drawing/2014/main" id="{CD10412B-39B3-8136-CF0F-D6032CE36541}"/>
              </a:ext>
            </a:extLst>
          </p:cNvPr>
          <p:cNvSpPr/>
          <p:nvPr/>
        </p:nvSpPr>
        <p:spPr>
          <a:xfrm>
            <a:off x="1564478" y="0"/>
            <a:ext cx="7579522" cy="6858000"/>
          </a:xfrm>
          <a:prstGeom prst="rect">
            <a:avLst/>
          </a:prstGeom>
          <a:solidFill>
            <a:srgbClr val="2C698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AA2D97E6-40E4-2037-AEB5-340F8B77C1DC}"/>
              </a:ext>
            </a:extLst>
          </p:cNvPr>
          <p:cNvSpPr txBox="1"/>
          <p:nvPr/>
        </p:nvSpPr>
        <p:spPr>
          <a:xfrm>
            <a:off x="1854630" y="1339534"/>
            <a:ext cx="6999218" cy="461665"/>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ea typeface="DengXian" panose="02010600030101010101" pitchFamily="2" charset="-122"/>
                <a:cs typeface="Times New Roman" panose="02020603050405020304" pitchFamily="18" charset="0"/>
              </a:rPr>
              <a:t>Strategic Scheduling</a:t>
            </a:r>
          </a:p>
        </p:txBody>
      </p:sp>
      <p:sp>
        <p:nvSpPr>
          <p:cNvPr id="11" name="TextBox 10">
            <a:extLst>
              <a:ext uri="{FF2B5EF4-FFF2-40B4-BE49-F238E27FC236}">
                <a16:creationId xmlns:a16="http://schemas.microsoft.com/office/drawing/2014/main" id="{D6DDCBA9-CD42-4877-A056-E8A69B4322F2}"/>
              </a:ext>
            </a:extLst>
          </p:cNvPr>
          <p:cNvSpPr txBox="1"/>
          <p:nvPr/>
        </p:nvSpPr>
        <p:spPr>
          <a:xfrm rot="16200000">
            <a:off x="-2298177" y="2720012"/>
            <a:ext cx="6657975" cy="1446550"/>
          </a:xfrm>
          <a:prstGeom prst="rect">
            <a:avLst/>
          </a:prstGeom>
          <a:noFill/>
        </p:spPr>
        <p:txBody>
          <a:bodyPr wrap="square" rtlCol="0">
            <a:spAutoFit/>
          </a:bodyPr>
          <a:lstStyle/>
          <a:p>
            <a:pPr algn="ctr"/>
            <a:r>
              <a:rPr lang="en-US" sz="4400" b="1" dirty="0">
                <a:solidFill>
                  <a:srgbClr val="2C6983"/>
                </a:solidFill>
                <a:latin typeface="Century Gothic" panose="020B0502020202020204" pitchFamily="34" charset="0"/>
              </a:rPr>
              <a:t>ACCESS ACTION PROJECTS</a:t>
            </a:r>
          </a:p>
        </p:txBody>
      </p:sp>
      <p:sp>
        <p:nvSpPr>
          <p:cNvPr id="3" name="TextBox 2">
            <a:extLst>
              <a:ext uri="{FF2B5EF4-FFF2-40B4-BE49-F238E27FC236}">
                <a16:creationId xmlns:a16="http://schemas.microsoft.com/office/drawing/2014/main" id="{E7EB018A-62F6-4B27-B419-B44E89258B47}"/>
              </a:ext>
            </a:extLst>
          </p:cNvPr>
          <p:cNvSpPr txBox="1"/>
          <p:nvPr/>
        </p:nvSpPr>
        <p:spPr>
          <a:xfrm>
            <a:off x="2061621" y="2153920"/>
            <a:ext cx="6774844" cy="4064000"/>
          </a:xfrm>
          <a:prstGeom prst="rect">
            <a:avLst/>
          </a:prstGeom>
          <a:solidFill>
            <a:schemeClr val="bg1"/>
          </a:solidFill>
        </p:spPr>
        <p:txBody>
          <a:bodyPr wrap="square" rtlCol="0">
            <a:spAutoFit/>
          </a:bodyPr>
          <a:lstStyle/>
          <a:p>
            <a:endParaRPr lang="en-US" dirty="0"/>
          </a:p>
        </p:txBody>
      </p:sp>
      <p:graphicFrame>
        <p:nvGraphicFramePr>
          <p:cNvPr id="10" name="Chart 9">
            <a:extLst>
              <a:ext uri="{FF2B5EF4-FFF2-40B4-BE49-F238E27FC236}">
                <a16:creationId xmlns:a16="http://schemas.microsoft.com/office/drawing/2014/main" id="{1289504D-5557-4AA8-86C9-1F098A55EB95}"/>
              </a:ext>
            </a:extLst>
          </p:cNvPr>
          <p:cNvGraphicFramePr>
            <a:graphicFrameLocks/>
          </p:cNvGraphicFramePr>
          <p:nvPr/>
        </p:nvGraphicFramePr>
        <p:xfrm>
          <a:off x="2061621" y="2153920"/>
          <a:ext cx="6774843"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8605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44"/>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8F18753323EBB4C86CB8E6F34279025" ma:contentTypeVersion="10" ma:contentTypeDescription="Create a new document." ma:contentTypeScope="" ma:versionID="dde9357725b60e6b2432c71a6e2c10cd">
  <xsd:schema xmlns:xsd="http://www.w3.org/2001/XMLSchema" xmlns:xs="http://www.w3.org/2001/XMLSchema" xmlns:p="http://schemas.microsoft.com/office/2006/metadata/properties" xmlns:ns2="b5a0b8af-3064-4fb0-a552-4446f3fb8755" targetNamespace="http://schemas.microsoft.com/office/2006/metadata/properties" ma:root="true" ma:fieldsID="bef471760d5a466234cf27fb63bac14b" ns2:_="">
    <xsd:import namespace="b5a0b8af-3064-4fb0-a552-4446f3fb875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a0b8af-3064-4fb0-a552-4446f3fb87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D09C65-EF45-4A08-9893-0FE64D3CAA2F}">
  <ds:schemaRefs>
    <ds:schemaRef ds:uri="http://schemas.microsoft.com/sharepoint/v3/contenttype/forms"/>
  </ds:schemaRefs>
</ds:datastoreItem>
</file>

<file path=customXml/itemProps2.xml><?xml version="1.0" encoding="utf-8"?>
<ds:datastoreItem xmlns:ds="http://schemas.openxmlformats.org/officeDocument/2006/customXml" ds:itemID="{0048E57C-7541-4FD6-8DAE-F8718B217B2E}">
  <ds:schemaRefs>
    <ds:schemaRef ds:uri="http://purl.org/dc/term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b5a0b8af-3064-4fb0-a552-4446f3fb8755"/>
    <ds:schemaRef ds:uri="http://purl.org/dc/dcmitype/"/>
  </ds:schemaRefs>
</ds:datastoreItem>
</file>

<file path=customXml/itemProps3.xml><?xml version="1.0" encoding="utf-8"?>
<ds:datastoreItem xmlns:ds="http://schemas.openxmlformats.org/officeDocument/2006/customXml" ds:itemID="{1D21B636-F9E1-4FB6-80C1-F16777E923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a0b8af-3064-4fb0-a552-4446f3fb87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5435</TotalTime>
  <Words>794</Words>
  <Application>Microsoft Office PowerPoint</Application>
  <PresentationFormat>On-screen Show (4:3)</PresentationFormat>
  <Paragraphs>105</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Century Gothic</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Lora Szaraniec</dc:creator>
  <cp:lastModifiedBy>Cindy Lenhart</cp:lastModifiedBy>
  <cp:revision>243</cp:revision>
  <cp:lastPrinted>2024-11-14T00:11:01Z</cp:lastPrinted>
  <dcterms:created xsi:type="dcterms:W3CDTF">2020-09-14T19:32:46Z</dcterms:created>
  <dcterms:modified xsi:type="dcterms:W3CDTF">2025-12-08T16:26:22Z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0x010100B8F18753323EBB4C86CB8E6F34279025</vt:lpwstr>
  </property>
  <property fmtid="{D5CDD505-2E9C-101B-9397-08002B2CF9AE}" pid="3" name="ArticulateGUID">
    <vt:lpwstr>445A9A8F-F9E4-42DD-A806-8C7FF884CB34</vt:lpwstr>
  </property>
  <property fmtid="{D5CDD505-2E9C-101B-9397-08002B2CF9AE}" pid="4" name="ArticulatePath">
    <vt:lpwstr>2023-27 SP Indicators Year End Update 2</vt:lpwstr>
  </property>
</Properties>
</file>