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98" r:id="rId5"/>
    <p:sldId id="265" r:id="rId6"/>
    <p:sldId id="284" r:id="rId7"/>
    <p:sldId id="290" r:id="rId8"/>
    <p:sldId id="293" r:id="rId9"/>
    <p:sldId id="295" r:id="rId10"/>
    <p:sldId id="294"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A030"/>
    <a:srgbClr val="C7D575"/>
    <a:srgbClr val="87B917"/>
    <a:srgbClr val="2C6983"/>
    <a:srgbClr val="64891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2816" autoAdjust="0"/>
  </p:normalViewPr>
  <p:slideViewPr>
    <p:cSldViewPr snapToGrid="0" snapToObjects="1" showGuides="1">
      <p:cViewPr varScale="1">
        <p:scale>
          <a:sx n="65" d="100"/>
          <a:sy n="65" d="100"/>
        </p:scale>
        <p:origin x="21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28DAE-1812-459D-A20F-27E4E027796A}" type="datetimeFigureOut">
              <a:rPr lang="en-US" smtClean="0"/>
              <a:t>5/21/2025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CC5FCF-E8C7-4948-B0E7-B18AC5114E63}" type="slidenum">
              <a:rPr lang="en-US" smtClean="0"/>
              <a:t>‹#›</a:t>
            </a:fld>
            <a:endParaRPr lang="en-US"/>
          </a:p>
        </p:txBody>
      </p:sp>
    </p:spTree>
    <p:extLst>
      <p:ext uri="{BB962C8B-B14F-4D97-AF65-F5344CB8AC3E}">
        <p14:creationId xmlns:p14="http://schemas.microsoft.com/office/powerpoint/2010/main" val="3932841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 are we measuring our progress to our Student Ready College goal?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Credit momentum, by which we mean how many credits students are taking in their first term and first year and whether they are continuing on their path</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Completion of college-level math and writing course requirements within the first year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well we are retaining students from the first term to the second and first year to the second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How many students have completed their stated goals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1</a:t>
            </a:fld>
            <a:endParaRPr lang="en-US"/>
          </a:p>
        </p:txBody>
      </p:sp>
    </p:spTree>
    <p:extLst>
      <p:ext uri="{BB962C8B-B14F-4D97-AF65-F5344CB8AC3E}">
        <p14:creationId xmlns:p14="http://schemas.microsoft.com/office/powerpoint/2010/main" val="999210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Guided Pathways philosophy of creating paths and helping students stay on those paths to successful completion and verified learning still forms a foundation for our work, but we are really building our work around the principles of  </a:t>
            </a:r>
          </a:p>
          <a:p>
            <a:endParaRPr lang="en-US" dirty="0"/>
          </a:p>
          <a:p>
            <a:r>
              <a:rPr lang="en-US" dirty="0"/>
              <a:t>Guided Pathways 2.0:  </a:t>
            </a:r>
          </a:p>
          <a:p>
            <a:endParaRPr lang="en-US" dirty="0"/>
          </a:p>
          <a:p>
            <a:r>
              <a:rPr lang="en-US" dirty="0"/>
              <a:t>1): ASK:  How, when and how often do we intentionally and formally ask students about their goals, interests, and aspirations?  </a:t>
            </a:r>
          </a:p>
          <a:p>
            <a:r>
              <a:rPr lang="en-US" dirty="0"/>
              <a:t>2) CONNECT:  How and when do we connect students with potential employers, faculty mentors, peer students?</a:t>
            </a:r>
          </a:p>
          <a:p>
            <a:r>
              <a:rPr lang="en-US" dirty="0"/>
              <a:t>3) INSPIRE: How do we inspire students in their first term courses?</a:t>
            </a:r>
          </a:p>
          <a:p>
            <a:r>
              <a:rPr lang="en-US" dirty="0"/>
              <a:t>4) PLAN: How do we help students develop a plan to reach their goals?</a:t>
            </a:r>
          </a:p>
        </p:txBody>
      </p:sp>
      <p:sp>
        <p:nvSpPr>
          <p:cNvPr id="4" name="Slide Number Placeholder 3"/>
          <p:cNvSpPr>
            <a:spLocks noGrp="1"/>
          </p:cNvSpPr>
          <p:nvPr>
            <p:ph type="sldNum" sz="quarter" idx="10"/>
          </p:nvPr>
        </p:nvSpPr>
        <p:spPr/>
        <p:txBody>
          <a:bodyPr/>
          <a:lstStyle/>
          <a:p>
            <a:fld id="{A0CC5FCF-E8C7-4948-B0E7-B18AC5114E63}" type="slidenum">
              <a:rPr lang="en-US" smtClean="0"/>
              <a:t>2</a:t>
            </a:fld>
            <a:endParaRPr lang="en-US"/>
          </a:p>
        </p:txBody>
      </p:sp>
    </p:spTree>
    <p:extLst>
      <p:ext uri="{BB962C8B-B14F-4D97-AF65-F5344CB8AC3E}">
        <p14:creationId xmlns:p14="http://schemas.microsoft.com/office/powerpoint/2010/main" val="983157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In last year’s work, work groups were charged with proposing action items with which we would build our multi-year implementation plan.</a:t>
            </a:r>
          </a:p>
          <a:p>
            <a:endParaRPr lang="en-US" dirty="0"/>
          </a:p>
          <a:p>
            <a:r>
              <a:rPr lang="en-US" dirty="0"/>
              <a:t>This year that the teams are putting those plans into useable form that will shape our work:</a:t>
            </a:r>
          </a:p>
          <a:p>
            <a:pPr marL="171450" indent="-171450">
              <a:buFont typeface="Arial" panose="020B0604020202020204" pitchFamily="34" charset="0"/>
              <a:buChar char="•"/>
            </a:pPr>
            <a:r>
              <a:rPr lang="en-US" dirty="0"/>
              <a:t>How and when we communicate with newly admitted students (well before they start classes) about our pathway options, asking about their interests and connecting them to resources related to the pathways</a:t>
            </a:r>
          </a:p>
          <a:p>
            <a:pPr marL="171450" indent="-171450">
              <a:buFont typeface="Arial" panose="020B0604020202020204" pitchFamily="34" charset="0"/>
              <a:buChar char="•"/>
            </a:pPr>
            <a:r>
              <a:rPr lang="en-US" dirty="0"/>
              <a:t>How we work with new students once they have decided that they will be Bobcats to get them set up for success in their pathways, also incorporating elements of the ACIP model</a:t>
            </a:r>
          </a:p>
          <a:p>
            <a:pPr marL="171450" indent="-171450">
              <a:buFont typeface="Arial" panose="020B0604020202020204" pitchFamily="34" charset="0"/>
              <a:buChar char="•"/>
            </a:pPr>
            <a:r>
              <a:rPr lang="en-US" dirty="0"/>
              <a:t>How we continue (through faculty and professional advisors) to ask about students interests, connect them to the right resources, and plan how they will navigate their education pathways</a:t>
            </a:r>
          </a:p>
          <a:p>
            <a:pPr marL="171450" indent="-171450">
              <a:buFont typeface="Arial" panose="020B0604020202020204" pitchFamily="34" charset="0"/>
              <a:buChar char="•"/>
            </a:pPr>
            <a:r>
              <a:rPr lang="en-US" dirty="0"/>
              <a:t>How we reshape our new student orientation around the various pathways so that we have strong elements of ask, connect, inspire, and plan shortly before they begin taking classes at COCC</a:t>
            </a:r>
          </a:p>
          <a:p>
            <a:pPr marL="171450" indent="-171450">
              <a:buFont typeface="Arial" panose="020B0604020202020204" pitchFamily="34" charset="0"/>
              <a:buChar char="•"/>
            </a:pPr>
            <a:r>
              <a:rPr lang="en-US" dirty="0"/>
              <a:t>How we design or redesign courses that they would take early in their time at COCC that can ignite their enthusiasm and begin their education pathway with strong elements of connection to their educational experience.</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10"/>
          </p:nvPr>
        </p:nvSpPr>
        <p:spPr/>
        <p:txBody>
          <a:bodyPr/>
          <a:lstStyle/>
          <a:p>
            <a:fld id="{A0CC5FCF-E8C7-4948-B0E7-B18AC5114E63}" type="slidenum">
              <a:rPr lang="en-US" smtClean="0"/>
              <a:t>3</a:t>
            </a:fld>
            <a:endParaRPr lang="en-US"/>
          </a:p>
        </p:txBody>
      </p:sp>
    </p:spTree>
    <p:extLst>
      <p:ext uri="{BB962C8B-B14F-4D97-AF65-F5344CB8AC3E}">
        <p14:creationId xmlns:p14="http://schemas.microsoft.com/office/powerpoint/2010/main" val="2295400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Just over two years ago, one of the early planning groups developed these eight educational pathways and determined which disciplines would be in them. As we move toward our ultimate launch date, we will do continual reflection and tinkering with the disciplines that are grouped under each of these titles.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That was just one part of the prep work we have done and are doing, and Alicia will share more about some of our current work.</a:t>
            </a:r>
          </a:p>
        </p:txBody>
      </p:sp>
      <p:sp>
        <p:nvSpPr>
          <p:cNvPr id="4" name="Slide Number Placeholder 3"/>
          <p:cNvSpPr>
            <a:spLocks noGrp="1"/>
          </p:cNvSpPr>
          <p:nvPr>
            <p:ph type="sldNum" sz="quarter" idx="10"/>
          </p:nvPr>
        </p:nvSpPr>
        <p:spPr/>
        <p:txBody>
          <a:bodyPr/>
          <a:lstStyle/>
          <a:p>
            <a:fld id="{A0CC5FCF-E8C7-4948-B0E7-B18AC5114E63}" type="slidenum">
              <a:rPr lang="en-US" smtClean="0"/>
              <a:t>4</a:t>
            </a:fld>
            <a:endParaRPr lang="en-US"/>
          </a:p>
        </p:txBody>
      </p:sp>
    </p:spTree>
    <p:extLst>
      <p:ext uri="{BB962C8B-B14F-4D97-AF65-F5344CB8AC3E}">
        <p14:creationId xmlns:p14="http://schemas.microsoft.com/office/powerpoint/2010/main" val="2883605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Alicia’s slide</a:t>
            </a:r>
          </a:p>
        </p:txBody>
      </p:sp>
      <p:sp>
        <p:nvSpPr>
          <p:cNvPr id="4" name="Slide Number Placeholder 3"/>
          <p:cNvSpPr>
            <a:spLocks noGrp="1"/>
          </p:cNvSpPr>
          <p:nvPr>
            <p:ph type="sldNum" sz="quarter" idx="10"/>
          </p:nvPr>
        </p:nvSpPr>
        <p:spPr/>
        <p:txBody>
          <a:bodyPr/>
          <a:lstStyle/>
          <a:p>
            <a:fld id="{A0CC5FCF-E8C7-4948-B0E7-B18AC5114E63}" type="slidenum">
              <a:rPr lang="en-US" smtClean="0"/>
              <a:t>5</a:t>
            </a:fld>
            <a:endParaRPr lang="en-US"/>
          </a:p>
        </p:txBody>
      </p:sp>
    </p:spTree>
    <p:extLst>
      <p:ext uri="{BB962C8B-B14F-4D97-AF65-F5344CB8AC3E}">
        <p14:creationId xmlns:p14="http://schemas.microsoft.com/office/powerpoint/2010/main" val="1417988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We are going with a two-phase approach to this work, which—as you can imagine—has many moving parts.</a:t>
            </a:r>
          </a:p>
          <a:p>
            <a:endParaRPr lang="en-US" dirty="0"/>
          </a:p>
          <a:p>
            <a:r>
              <a:rPr lang="en-US" dirty="0"/>
              <a:t>Preview days (for high school students) will help students understand the paths and get them thinking about which path they will choose.</a:t>
            </a:r>
          </a:p>
          <a:p>
            <a:endParaRPr lang="en-US" dirty="0"/>
          </a:p>
          <a:p>
            <a:r>
              <a:rPr lang="en-US" dirty="0"/>
              <a:t>Throughout the summer, staff will be communicating with and advising students using the ACIP principles.</a:t>
            </a:r>
          </a:p>
          <a:p>
            <a:endParaRPr lang="en-US" dirty="0"/>
          </a:p>
          <a:p>
            <a:r>
              <a:rPr lang="en-US" dirty="0"/>
              <a:t>Bobcat Orientation and Trailhead courses will be built around the eight pathways. We expect to launch at least some of those courses in phase 1.</a:t>
            </a:r>
          </a:p>
        </p:txBody>
      </p:sp>
      <p:sp>
        <p:nvSpPr>
          <p:cNvPr id="4" name="Slide Number Placeholder 3"/>
          <p:cNvSpPr>
            <a:spLocks noGrp="1"/>
          </p:cNvSpPr>
          <p:nvPr>
            <p:ph type="sldNum" sz="quarter" idx="10"/>
          </p:nvPr>
        </p:nvSpPr>
        <p:spPr/>
        <p:txBody>
          <a:bodyPr/>
          <a:lstStyle/>
          <a:p>
            <a:fld id="{A0CC5FCF-E8C7-4948-B0E7-B18AC5114E63}" type="slidenum">
              <a:rPr lang="en-US" smtClean="0"/>
              <a:t>6</a:t>
            </a:fld>
            <a:endParaRPr lang="en-US"/>
          </a:p>
        </p:txBody>
      </p:sp>
    </p:spTree>
    <p:extLst>
      <p:ext uri="{BB962C8B-B14F-4D97-AF65-F5344CB8AC3E}">
        <p14:creationId xmlns:p14="http://schemas.microsoft.com/office/powerpoint/2010/main" val="1312353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In Winter of 26, we will take stock of our work in phase one and look for areas to improve </a:t>
            </a:r>
            <a:r>
              <a:rPr lang="en-US"/>
              <a:t>and tighten up our work.</a:t>
            </a:r>
            <a:endParaRPr lang="en-US" dirty="0"/>
          </a:p>
          <a:p>
            <a:endParaRPr lang="en-US" dirty="0"/>
          </a:p>
          <a:p>
            <a:r>
              <a:rPr lang="en-US" dirty="0"/>
              <a:t>In summer, we will have materials ready for prospective students and our website will reflect the education pathways orientation of the College.</a:t>
            </a:r>
          </a:p>
          <a:p>
            <a:endParaRPr lang="en-US" dirty="0"/>
          </a:p>
          <a:p>
            <a:r>
              <a:rPr lang="en-US" dirty="0"/>
              <a:t>In fall 2026 we are planning for the full launch of our pathways and then we continually measure our success and improve our work based on what we learn.</a:t>
            </a:r>
          </a:p>
        </p:txBody>
      </p:sp>
      <p:sp>
        <p:nvSpPr>
          <p:cNvPr id="4" name="Slide Number Placeholder 3"/>
          <p:cNvSpPr>
            <a:spLocks noGrp="1"/>
          </p:cNvSpPr>
          <p:nvPr>
            <p:ph type="sldNum" sz="quarter" idx="10"/>
          </p:nvPr>
        </p:nvSpPr>
        <p:spPr/>
        <p:txBody>
          <a:bodyPr/>
          <a:lstStyle/>
          <a:p>
            <a:fld id="{A0CC5FCF-E8C7-4948-B0E7-B18AC5114E63}" type="slidenum">
              <a:rPr lang="en-US" smtClean="0"/>
              <a:t>7</a:t>
            </a:fld>
            <a:endParaRPr lang="en-US"/>
          </a:p>
        </p:txBody>
      </p:sp>
    </p:spTree>
    <p:extLst>
      <p:ext uri="{BB962C8B-B14F-4D97-AF65-F5344CB8AC3E}">
        <p14:creationId xmlns:p14="http://schemas.microsoft.com/office/powerpoint/2010/main" val="2856872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7543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4307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79891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descr="COCC_pp_slide_2020_leftcorrner_circles.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77202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3117812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89322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62204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86511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89577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08598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5/21/2025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10422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63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4607" y="2347542"/>
            <a:ext cx="8273313" cy="3785652"/>
          </a:xfrm>
          <a:prstGeom prst="rect">
            <a:avLst/>
          </a:prstGeom>
          <a:noFill/>
        </p:spPr>
        <p:txBody>
          <a:bodyPr wrap="square" rtlCol="0">
            <a:spAutoFit/>
          </a:bodyPr>
          <a:lstStyle/>
          <a:p>
            <a:pPr marL="0" lvl="1"/>
            <a:r>
              <a:rPr lang="en-US" sz="2400" b="1" dirty="0">
                <a:latin typeface="Century Gothic" panose="020B0502020202020204" pitchFamily="34" charset="0"/>
              </a:rPr>
              <a:t>Goal: 				</a:t>
            </a:r>
            <a:r>
              <a:rPr lang="en-US" sz="2400" dirty="0">
                <a:latin typeface="Century Gothic" panose="020B0502020202020204" pitchFamily="34" charset="0"/>
              </a:rPr>
              <a:t>Student-Ready College</a:t>
            </a:r>
          </a:p>
          <a:p>
            <a:pPr marL="0" lvl="1"/>
            <a:endParaRPr lang="en-US" sz="2400" b="1" dirty="0">
              <a:latin typeface="Century Gothic" panose="020B0502020202020204" pitchFamily="34" charset="0"/>
            </a:endParaRPr>
          </a:p>
          <a:p>
            <a:pPr marL="0" lvl="1"/>
            <a:r>
              <a:rPr lang="en-US" sz="2400" b="1" dirty="0">
                <a:latin typeface="Century Gothic" panose="020B0502020202020204" pitchFamily="34" charset="0"/>
              </a:rPr>
              <a:t>Assessment:		</a:t>
            </a:r>
            <a:r>
              <a:rPr lang="en-US" sz="2400" dirty="0">
                <a:latin typeface="Century Gothic" panose="020B0502020202020204" pitchFamily="34" charset="0"/>
              </a:rPr>
              <a:t>Credit momentum</a:t>
            </a:r>
          </a:p>
          <a:p>
            <a:pPr marL="0" lvl="1"/>
            <a:r>
              <a:rPr lang="en-US" sz="2400" dirty="0">
                <a:latin typeface="Century Gothic" panose="020B0502020202020204" pitchFamily="34" charset="0"/>
              </a:rPr>
              <a:t>					Writing and math course completion</a:t>
            </a:r>
          </a:p>
          <a:p>
            <a:pPr marL="0" lvl="1"/>
            <a:r>
              <a:rPr lang="en-US" sz="2400" dirty="0">
                <a:latin typeface="Century Gothic" panose="020B0502020202020204" pitchFamily="34" charset="0"/>
              </a:rPr>
              <a:t>					First-term and first-year retention</a:t>
            </a:r>
          </a:p>
          <a:p>
            <a:pPr marL="0" lvl="1"/>
            <a:r>
              <a:rPr lang="en-US" sz="2400" dirty="0">
                <a:latin typeface="Century Gothic" panose="020B0502020202020204" pitchFamily="34" charset="0"/>
              </a:rPr>
              <a:t>					Graduation rates</a:t>
            </a:r>
          </a:p>
          <a:p>
            <a:pPr marL="0" lvl="1"/>
            <a:endParaRPr lang="en-US" sz="2400" dirty="0">
              <a:latin typeface="Century Gothic" panose="020B0502020202020204" pitchFamily="34" charset="0"/>
            </a:endParaRPr>
          </a:p>
          <a:p>
            <a:pPr marL="0" lvl="1"/>
            <a:r>
              <a:rPr lang="en-US" sz="2400" dirty="0">
                <a:latin typeface="Century Gothic" panose="020B0502020202020204" pitchFamily="34" charset="0"/>
              </a:rPr>
              <a:t>						. . . All disaggregated by various </a:t>
            </a:r>
          </a:p>
          <a:p>
            <a:pPr marL="0" lvl="1"/>
            <a:r>
              <a:rPr lang="en-US" sz="2400" dirty="0">
                <a:latin typeface="Century Gothic" panose="020B0502020202020204" pitchFamily="34" charset="0"/>
              </a:rPr>
              <a:t>						      demographic factors</a:t>
            </a:r>
          </a:p>
          <a:p>
            <a:pPr marL="0" lvl="1"/>
            <a:endParaRPr lang="en-US" sz="2400" b="1" dirty="0">
              <a:latin typeface="Century Gothic" panose="020B0502020202020204" pitchFamily="34" charset="0"/>
            </a:endParaRPr>
          </a:p>
        </p:txBody>
      </p:sp>
      <p:sp>
        <p:nvSpPr>
          <p:cNvPr id="3" name="TextBox 2"/>
          <p:cNvSpPr txBox="1"/>
          <p:nvPr/>
        </p:nvSpPr>
        <p:spPr>
          <a:xfrm>
            <a:off x="2218265" y="581021"/>
            <a:ext cx="6863782" cy="584775"/>
          </a:xfrm>
          <a:prstGeom prst="rect">
            <a:avLst/>
          </a:prstGeom>
          <a:noFill/>
        </p:spPr>
        <p:txBody>
          <a:bodyPr wrap="square" rtlCol="0">
            <a:spAutoFit/>
          </a:bodyPr>
          <a:lstStyle/>
          <a:p>
            <a:pPr algn="r"/>
            <a:r>
              <a:rPr lang="en-US" sz="3200" b="1" dirty="0">
                <a:latin typeface="Century Gothic" panose="020B0502020202020204" pitchFamily="34" charset="0"/>
              </a:rPr>
              <a:t>‘23-27 Strategic Plan Connection</a:t>
            </a:r>
            <a:endParaRPr lang="en-US" b="1" dirty="0">
              <a:latin typeface="Century Gothic" panose="020B0502020202020204" pitchFamily="34" charset="0"/>
            </a:endParaRP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6334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fade">
                                      <p:cBhvr>
                                        <p:cTn id="18" dur="500"/>
                                        <p:tgtEl>
                                          <p:spTgt spid="4">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500"/>
                                        <p:tgtEl>
                                          <p:spTgt spid="4">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7" end="7"/>
                                            </p:txEl>
                                          </p:spTgt>
                                        </p:tgtEl>
                                        <p:attrNameLst>
                                          <p:attrName>style.visibility</p:attrName>
                                        </p:attrNameLst>
                                      </p:cBhvr>
                                      <p:to>
                                        <p:strVal val="visible"/>
                                      </p:to>
                                    </p:set>
                                    <p:animEffect transition="in" filter="fade">
                                      <p:cBhvr>
                                        <p:cTn id="24" dur="500"/>
                                        <p:tgtEl>
                                          <p:spTgt spid="4">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fade">
                                      <p:cBhvr>
                                        <p:cTn id="2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3717" y="581021"/>
            <a:ext cx="4861932" cy="861774"/>
          </a:xfrm>
          <a:prstGeom prst="rect">
            <a:avLst/>
          </a:prstGeom>
          <a:noFill/>
        </p:spPr>
        <p:txBody>
          <a:bodyPr wrap="square" rtlCol="0">
            <a:spAutoFit/>
          </a:bodyPr>
          <a:lstStyle/>
          <a:p>
            <a:pPr algn="r"/>
            <a:r>
              <a:rPr lang="en-US" sz="3200" b="1" dirty="0">
                <a:latin typeface="Century Gothic" panose="020B0502020202020204" pitchFamily="34" charset="0"/>
              </a:rPr>
              <a:t>Guided Pathways, 2.0</a:t>
            </a:r>
          </a:p>
          <a:p>
            <a:endParaRPr lang="en-US" dirty="0">
              <a:latin typeface="Century Gothic" panose="020B0502020202020204" pitchFamily="34" charset="0"/>
            </a:endParaRP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pic>
        <p:nvPicPr>
          <p:cNvPr id="21" name="Picture 20">
            <a:extLst>
              <a:ext uri="{FF2B5EF4-FFF2-40B4-BE49-F238E27FC236}">
                <a16:creationId xmlns:a16="http://schemas.microsoft.com/office/drawing/2014/main" id="{FE8162B5-2426-4F96-BCDE-52E776E8186B}"/>
              </a:ext>
            </a:extLst>
          </p:cNvPr>
          <p:cNvPicPr>
            <a:picLocks noChangeAspect="1"/>
          </p:cNvPicPr>
          <p:nvPr/>
        </p:nvPicPr>
        <p:blipFill>
          <a:blip r:embed="rId3"/>
          <a:stretch>
            <a:fillRect/>
          </a:stretch>
        </p:blipFill>
        <p:spPr>
          <a:xfrm>
            <a:off x="999040" y="1556669"/>
            <a:ext cx="6837155" cy="4947819"/>
          </a:xfrm>
          <a:prstGeom prst="rect">
            <a:avLst/>
          </a:prstGeom>
        </p:spPr>
      </p:pic>
    </p:spTree>
    <p:extLst>
      <p:ext uri="{BB962C8B-B14F-4D97-AF65-F5344CB8AC3E}">
        <p14:creationId xmlns:p14="http://schemas.microsoft.com/office/powerpoint/2010/main" val="302164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4607" y="2347542"/>
            <a:ext cx="8273313" cy="3539430"/>
          </a:xfrm>
          <a:prstGeom prst="rect">
            <a:avLst/>
          </a:prstGeom>
          <a:noFill/>
        </p:spPr>
        <p:txBody>
          <a:bodyPr wrap="square" rtlCol="0">
            <a:spAutoFit/>
          </a:bodyPr>
          <a:lstStyle/>
          <a:p>
            <a:pPr marL="0" lvl="1"/>
            <a:r>
              <a:rPr lang="en-US" sz="2800" b="1" dirty="0">
                <a:latin typeface="Century Gothic" panose="020B0502020202020204" pitchFamily="34" charset="0"/>
              </a:rPr>
              <a:t>Implementation Teams</a:t>
            </a:r>
          </a:p>
          <a:p>
            <a:pPr marL="0" lvl="1"/>
            <a:endParaRPr lang="en-US" sz="2800" b="1" dirty="0">
              <a:latin typeface="Century Gothic" panose="020B0502020202020204" pitchFamily="34" charset="0"/>
            </a:endParaRPr>
          </a:p>
          <a:p>
            <a:pPr lvl="2" indent="-457200">
              <a:buFont typeface="Arial" panose="020B0604020202020204" pitchFamily="34" charset="0"/>
              <a:buChar char="•"/>
            </a:pPr>
            <a:r>
              <a:rPr lang="en-US" sz="2800" dirty="0">
                <a:latin typeface="Century Gothic" panose="020B0502020202020204" pitchFamily="34" charset="0"/>
              </a:rPr>
              <a:t>Admitted Student Communications</a:t>
            </a:r>
          </a:p>
          <a:p>
            <a:pPr lvl="2" indent="-457200">
              <a:buFont typeface="Arial" panose="020B0604020202020204" pitchFamily="34" charset="0"/>
              <a:buChar char="•"/>
            </a:pPr>
            <a:r>
              <a:rPr lang="en-US" sz="2800" dirty="0">
                <a:latin typeface="Century Gothic" panose="020B0502020202020204" pitchFamily="34" charset="0"/>
              </a:rPr>
              <a:t>New Student Onboarding</a:t>
            </a:r>
          </a:p>
          <a:p>
            <a:pPr lvl="2" indent="-457200">
              <a:buFont typeface="Arial" panose="020B0604020202020204" pitchFamily="34" charset="0"/>
              <a:buChar char="•"/>
            </a:pPr>
            <a:r>
              <a:rPr lang="en-US" sz="2800" dirty="0">
                <a:latin typeface="Century Gothic" panose="020B0502020202020204" pitchFamily="34" charset="0"/>
              </a:rPr>
              <a:t>Academic Advising and Career Services</a:t>
            </a:r>
          </a:p>
          <a:p>
            <a:pPr lvl="2" indent="-457200">
              <a:buFont typeface="Arial" panose="020B0604020202020204" pitchFamily="34" charset="0"/>
              <a:buChar char="•"/>
            </a:pPr>
            <a:r>
              <a:rPr lang="en-US" sz="2800" dirty="0">
                <a:latin typeface="Century Gothic" panose="020B0502020202020204" pitchFamily="34" charset="0"/>
              </a:rPr>
              <a:t>New Student Orientation</a:t>
            </a:r>
          </a:p>
          <a:p>
            <a:pPr lvl="2" indent="-457200">
              <a:buFont typeface="Arial" panose="020B0604020202020204" pitchFamily="34" charset="0"/>
              <a:buChar char="•"/>
            </a:pPr>
            <a:r>
              <a:rPr lang="en-US" sz="2800" dirty="0">
                <a:latin typeface="Century Gothic" panose="020B0502020202020204" pitchFamily="34" charset="0"/>
              </a:rPr>
              <a:t>Trailhead Courses</a:t>
            </a:r>
          </a:p>
          <a:p>
            <a:pPr marL="1371600" lvl="2" indent="-457200">
              <a:buFont typeface="Courier New" panose="02070309020205020404" pitchFamily="49" charset="0"/>
              <a:buChar char="o"/>
            </a:pPr>
            <a:endParaRPr lang="en-US" sz="2800" dirty="0">
              <a:latin typeface="Century Gothic" panose="020B0502020202020204" pitchFamily="34" charset="0"/>
            </a:endParaRPr>
          </a:p>
        </p:txBody>
      </p:sp>
      <p:sp>
        <p:nvSpPr>
          <p:cNvPr id="3" name="TextBox 2"/>
          <p:cNvSpPr txBox="1"/>
          <p:nvPr/>
        </p:nvSpPr>
        <p:spPr>
          <a:xfrm>
            <a:off x="3813717" y="581021"/>
            <a:ext cx="4861932" cy="584775"/>
          </a:xfrm>
          <a:prstGeom prst="rect">
            <a:avLst/>
          </a:prstGeom>
          <a:noFill/>
        </p:spPr>
        <p:txBody>
          <a:bodyPr wrap="square" rtlCol="0">
            <a:spAutoFit/>
          </a:bodyPr>
          <a:lstStyle/>
          <a:p>
            <a:pPr algn="r"/>
            <a:r>
              <a:rPr lang="en-US" sz="3200" b="1" dirty="0">
                <a:latin typeface="Century Gothic" panose="020B0502020202020204" pitchFamily="34" charset="0"/>
              </a:rPr>
              <a:t>2023 - 24</a:t>
            </a:r>
            <a:endParaRPr lang="en-US" b="1" dirty="0">
              <a:latin typeface="Century Gothic" panose="020B0502020202020204" pitchFamily="34" charset="0"/>
            </a:endParaRP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6270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28901" y="583668"/>
            <a:ext cx="6086368" cy="584775"/>
          </a:xfrm>
          <a:prstGeom prst="rect">
            <a:avLst/>
          </a:prstGeom>
          <a:noFill/>
        </p:spPr>
        <p:txBody>
          <a:bodyPr wrap="square" rtlCol="0">
            <a:spAutoFit/>
          </a:bodyPr>
          <a:lstStyle/>
          <a:p>
            <a:pPr algn="r"/>
            <a:r>
              <a:rPr lang="en-US" sz="3200" b="1" dirty="0">
                <a:latin typeface="Century Gothic" panose="020B0502020202020204" pitchFamily="34" charset="0"/>
              </a:rPr>
              <a:t>Education Pathways at COCC</a:t>
            </a:r>
            <a:endParaRPr lang="en-US" b="1" dirty="0">
              <a:latin typeface="Century Gothic" panose="020B0502020202020204" pitchFamily="34" charset="0"/>
            </a:endParaRP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B3EF37C0-36C9-4EB6-8720-F9021CCD79FB}"/>
              </a:ext>
            </a:extLst>
          </p:cNvPr>
          <p:cNvSpPr txBox="1"/>
          <p:nvPr/>
        </p:nvSpPr>
        <p:spPr>
          <a:xfrm>
            <a:off x="440869" y="2548200"/>
            <a:ext cx="2253342" cy="1200329"/>
          </a:xfrm>
          <a:prstGeom prst="rect">
            <a:avLst/>
          </a:prstGeom>
          <a:noFill/>
        </p:spPr>
        <p:txBody>
          <a:bodyPr wrap="square" rtlCol="0">
            <a:spAutoFit/>
          </a:bodyPr>
          <a:lstStyle/>
          <a:p>
            <a:pPr algn="ctr"/>
            <a:r>
              <a:rPr lang="en-US" sz="1800" dirty="0">
                <a:effectLst/>
                <a:latin typeface="Century Gothic" panose="020B0502020202020204" pitchFamily="34" charset="0"/>
              </a:rPr>
              <a:t>Science, Technology, Engineering and Math</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97F95F2D-FC64-488D-9E53-F265E5CE1FDD}"/>
              </a:ext>
            </a:extLst>
          </p:cNvPr>
          <p:cNvSpPr txBox="1"/>
          <p:nvPr/>
        </p:nvSpPr>
        <p:spPr>
          <a:xfrm>
            <a:off x="2628902" y="2825198"/>
            <a:ext cx="1928762" cy="646331"/>
          </a:xfrm>
          <a:prstGeom prst="rect">
            <a:avLst/>
          </a:prstGeom>
          <a:noFill/>
        </p:spPr>
        <p:txBody>
          <a:bodyPr wrap="square" rtlCol="0">
            <a:spAutoFit/>
          </a:bodyPr>
          <a:lstStyle/>
          <a:p>
            <a:pPr algn="ctr"/>
            <a:r>
              <a:rPr lang="en-US" sz="1800" dirty="0">
                <a:effectLst/>
                <a:latin typeface="Century Gothic" panose="020B0502020202020204" pitchFamily="34" charset="0"/>
              </a:rPr>
              <a:t>Health Sciences</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BAC2F0F9-7C94-4912-A4F2-C5357785282D}"/>
              </a:ext>
            </a:extLst>
          </p:cNvPr>
          <p:cNvSpPr txBox="1"/>
          <p:nvPr/>
        </p:nvSpPr>
        <p:spPr>
          <a:xfrm>
            <a:off x="4572000" y="2548200"/>
            <a:ext cx="2253342" cy="1200329"/>
          </a:xfrm>
          <a:prstGeom prst="rect">
            <a:avLst/>
          </a:prstGeom>
          <a:noFill/>
        </p:spPr>
        <p:txBody>
          <a:bodyPr wrap="square" rtlCol="0">
            <a:spAutoFit/>
          </a:bodyPr>
          <a:lstStyle/>
          <a:p>
            <a:pPr algn="ctr"/>
            <a:r>
              <a:rPr lang="en-US" sz="1800" dirty="0">
                <a:effectLst/>
                <a:latin typeface="Century Gothic" panose="020B0502020202020204" pitchFamily="34" charset="0"/>
              </a:rPr>
              <a:t>Social Science, Behavioral Science, and Education</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B2E366AF-0A99-436C-9E23-73330A9CF64D}"/>
              </a:ext>
            </a:extLst>
          </p:cNvPr>
          <p:cNvSpPr txBox="1"/>
          <p:nvPr/>
        </p:nvSpPr>
        <p:spPr>
          <a:xfrm>
            <a:off x="6874329" y="2821984"/>
            <a:ext cx="1779815" cy="646331"/>
          </a:xfrm>
          <a:prstGeom prst="rect">
            <a:avLst/>
          </a:prstGeom>
          <a:noFill/>
        </p:spPr>
        <p:txBody>
          <a:bodyPr wrap="square" rtlCol="0">
            <a:spAutoFit/>
          </a:bodyPr>
          <a:lstStyle/>
          <a:p>
            <a:pPr algn="ctr"/>
            <a:r>
              <a:rPr lang="en-US" sz="1800" dirty="0">
                <a:effectLst/>
                <a:latin typeface="Century Gothic" panose="020B0502020202020204" pitchFamily="34" charset="0"/>
              </a:rPr>
              <a:t>Natural Resources</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A3873B58-49DA-4A19-94C1-5812AB97FB00}"/>
              </a:ext>
            </a:extLst>
          </p:cNvPr>
          <p:cNvSpPr txBox="1"/>
          <p:nvPr/>
        </p:nvSpPr>
        <p:spPr>
          <a:xfrm>
            <a:off x="2694211" y="4629634"/>
            <a:ext cx="2059392" cy="923330"/>
          </a:xfrm>
          <a:prstGeom prst="rect">
            <a:avLst/>
          </a:prstGeom>
          <a:noFill/>
        </p:spPr>
        <p:txBody>
          <a:bodyPr wrap="square" rtlCol="0">
            <a:spAutoFit/>
          </a:bodyPr>
          <a:lstStyle/>
          <a:p>
            <a:pPr algn="ctr"/>
            <a:r>
              <a:rPr lang="en-US" sz="1800" dirty="0">
                <a:effectLst/>
                <a:latin typeface="Century Gothic" panose="020B0502020202020204" pitchFamily="34" charset="0"/>
              </a:rPr>
              <a:t>Business, Hospitality and Culinary</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0B3A9A5C-3055-4D23-818F-0617B7370559}"/>
              </a:ext>
            </a:extLst>
          </p:cNvPr>
          <p:cNvSpPr txBox="1"/>
          <p:nvPr/>
        </p:nvSpPr>
        <p:spPr>
          <a:xfrm>
            <a:off x="569509" y="4629634"/>
            <a:ext cx="2059392" cy="923330"/>
          </a:xfrm>
          <a:prstGeom prst="rect">
            <a:avLst/>
          </a:prstGeom>
          <a:noFill/>
        </p:spPr>
        <p:txBody>
          <a:bodyPr wrap="square" rtlCol="0">
            <a:spAutoFit/>
          </a:bodyPr>
          <a:lstStyle/>
          <a:p>
            <a:pPr algn="ctr"/>
            <a:r>
              <a:rPr lang="en-US" sz="1800" dirty="0">
                <a:effectLst/>
                <a:latin typeface="Century Gothic" panose="020B0502020202020204" pitchFamily="34" charset="0"/>
              </a:rPr>
              <a:t>Humanities, Fine Arts and Communication</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7CA85014-B80C-48A4-BF47-B69EABE14009}"/>
              </a:ext>
            </a:extLst>
          </p:cNvPr>
          <p:cNvSpPr txBox="1"/>
          <p:nvPr/>
        </p:nvSpPr>
        <p:spPr>
          <a:xfrm>
            <a:off x="6914786" y="4603062"/>
            <a:ext cx="1779816" cy="923330"/>
          </a:xfrm>
          <a:prstGeom prst="rect">
            <a:avLst/>
          </a:prstGeom>
          <a:noFill/>
        </p:spPr>
        <p:txBody>
          <a:bodyPr wrap="square" rtlCol="0">
            <a:spAutoFit/>
          </a:bodyPr>
          <a:lstStyle/>
          <a:p>
            <a:pPr algn="ctr"/>
            <a:r>
              <a:rPr lang="en-US" sz="1800" dirty="0">
                <a:effectLst/>
                <a:latin typeface="Century Gothic" panose="020B0502020202020204" pitchFamily="34" charset="0"/>
              </a:rPr>
              <a:t>Public and Emergency Services</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0278755F-C2A3-4BDC-9644-A10C47342232}"/>
              </a:ext>
            </a:extLst>
          </p:cNvPr>
          <p:cNvSpPr txBox="1"/>
          <p:nvPr/>
        </p:nvSpPr>
        <p:spPr>
          <a:xfrm>
            <a:off x="4753603" y="4464563"/>
            <a:ext cx="2253342" cy="1200329"/>
          </a:xfrm>
          <a:prstGeom prst="rect">
            <a:avLst/>
          </a:prstGeom>
          <a:noFill/>
        </p:spPr>
        <p:txBody>
          <a:bodyPr wrap="square" rtlCol="0">
            <a:spAutoFit/>
          </a:bodyPr>
          <a:lstStyle/>
          <a:p>
            <a:pPr algn="ctr"/>
            <a:r>
              <a:rPr lang="en-US" sz="1800" dirty="0">
                <a:effectLst/>
                <a:latin typeface="Century Gothic" panose="020B0502020202020204" pitchFamily="34" charset="0"/>
              </a:rPr>
              <a:t>Transportation, Industrial Trades, and Apprenticeship</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7276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500"/>
                                        <p:tgtEl>
                                          <p:spTgt spid="17"/>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fade">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52700" y="577867"/>
            <a:ext cx="6122949" cy="584775"/>
          </a:xfrm>
          <a:prstGeom prst="rect">
            <a:avLst/>
          </a:prstGeom>
          <a:noFill/>
        </p:spPr>
        <p:txBody>
          <a:bodyPr wrap="square" rtlCol="0">
            <a:spAutoFit/>
          </a:bodyPr>
          <a:lstStyle/>
          <a:p>
            <a:pPr algn="r"/>
            <a:r>
              <a:rPr lang="en-US" sz="3200" b="1" dirty="0">
                <a:latin typeface="Century Gothic" panose="020B0502020202020204" pitchFamily="34" charset="0"/>
              </a:rPr>
              <a:t>Implementation</a:t>
            </a: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DCEF5454-D823-44FA-8475-6E2E8468AEAE}"/>
              </a:ext>
            </a:extLst>
          </p:cNvPr>
          <p:cNvSpPr txBox="1"/>
          <p:nvPr/>
        </p:nvSpPr>
        <p:spPr>
          <a:xfrm>
            <a:off x="635000" y="2891135"/>
            <a:ext cx="7664196"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Winter 2024 – Fall 2025 </a:t>
            </a:r>
          </a:p>
        </p:txBody>
      </p:sp>
      <p:sp>
        <p:nvSpPr>
          <p:cNvPr id="10" name="TextBox 9">
            <a:extLst>
              <a:ext uri="{FF2B5EF4-FFF2-40B4-BE49-F238E27FC236}">
                <a16:creationId xmlns:a16="http://schemas.microsoft.com/office/drawing/2014/main" id="{D8323444-B221-4CC6-AC54-ACE9B61C4EC6}"/>
              </a:ext>
            </a:extLst>
          </p:cNvPr>
          <p:cNvSpPr txBox="1"/>
          <p:nvPr/>
        </p:nvSpPr>
        <p:spPr>
          <a:xfrm>
            <a:off x="1778194" y="3744102"/>
            <a:ext cx="5587611" cy="2031325"/>
          </a:xfrm>
          <a:prstGeom prst="rect">
            <a:avLst/>
          </a:prstGeom>
          <a:noFill/>
        </p:spPr>
        <p:txBody>
          <a:bodyPr wrap="square" rtlCol="0">
            <a:spAutoFit/>
          </a:bodyPr>
          <a:lstStyle/>
          <a:p>
            <a:pPr algn="ctr"/>
            <a:r>
              <a:rPr lang="en-US" dirty="0">
                <a:latin typeface="Century Gothic" panose="020B0502020202020204" pitchFamily="34" charset="0"/>
              </a:rPr>
              <a:t>Student Information System Redesign</a:t>
            </a:r>
          </a:p>
          <a:p>
            <a:pPr algn="ctr"/>
            <a:r>
              <a:rPr lang="en-US" dirty="0">
                <a:latin typeface="Century Gothic" panose="020B0502020202020204" pitchFamily="34" charset="0"/>
              </a:rPr>
              <a:t>New Admissions Application Implementation</a:t>
            </a:r>
          </a:p>
          <a:p>
            <a:pPr algn="ctr"/>
            <a:r>
              <a:rPr lang="en-US" dirty="0">
                <a:latin typeface="Century Gothic" panose="020B0502020202020204" pitchFamily="34" charset="0"/>
              </a:rPr>
              <a:t>Data Crosswalk Development</a:t>
            </a:r>
          </a:p>
          <a:p>
            <a:pPr algn="ctr"/>
            <a:r>
              <a:rPr lang="en-US" dirty="0">
                <a:latin typeface="Century Gothic" panose="020B0502020202020204" pitchFamily="34" charset="0"/>
              </a:rPr>
              <a:t>Begin Web Redesign Discussions</a:t>
            </a:r>
          </a:p>
          <a:p>
            <a:pPr algn="ctr"/>
            <a:r>
              <a:rPr lang="en-US" dirty="0">
                <a:latin typeface="Century Gothic" panose="020B0502020202020204" pitchFamily="34" charset="0"/>
              </a:rPr>
              <a:t>Adjust External reporting</a:t>
            </a:r>
          </a:p>
          <a:p>
            <a:pPr algn="ctr"/>
            <a:r>
              <a:rPr lang="en-US" dirty="0">
                <a:latin typeface="Century Gothic" panose="020B0502020202020204" pitchFamily="34" charset="0"/>
              </a:rPr>
              <a:t>Employee Trainings</a:t>
            </a:r>
          </a:p>
          <a:p>
            <a:pPr algn="ctr"/>
            <a:r>
              <a:rPr lang="en-US" dirty="0">
                <a:latin typeface="Century Gothic" panose="020B0502020202020204" pitchFamily="34" charset="0"/>
              </a:rPr>
              <a:t>Catalog and Curriculum Alignment</a:t>
            </a:r>
          </a:p>
        </p:txBody>
      </p:sp>
      <p:cxnSp>
        <p:nvCxnSpPr>
          <p:cNvPr id="13" name="Straight Connector 12">
            <a:extLst>
              <a:ext uri="{FF2B5EF4-FFF2-40B4-BE49-F238E27FC236}">
                <a16:creationId xmlns:a16="http://schemas.microsoft.com/office/drawing/2014/main" id="{828E195F-8035-4620-AD30-A9AAD3F24102}"/>
              </a:ext>
            </a:extLst>
          </p:cNvPr>
          <p:cNvCxnSpPr>
            <a:cxnSpLocks/>
          </p:cNvCxnSpPr>
          <p:nvPr/>
        </p:nvCxnSpPr>
        <p:spPr>
          <a:xfrm>
            <a:off x="4572000" y="329004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02D4F076-B752-44B2-AE70-724DD62C01D3}"/>
              </a:ext>
            </a:extLst>
          </p:cNvPr>
          <p:cNvSpPr txBox="1"/>
          <p:nvPr/>
        </p:nvSpPr>
        <p:spPr>
          <a:xfrm>
            <a:off x="2400046" y="1989604"/>
            <a:ext cx="4508500" cy="523220"/>
          </a:xfrm>
          <a:prstGeom prst="rect">
            <a:avLst/>
          </a:prstGeom>
          <a:noFill/>
        </p:spPr>
        <p:txBody>
          <a:bodyPr wrap="square" rtlCol="0">
            <a:spAutoFit/>
          </a:bodyPr>
          <a:lstStyle/>
          <a:p>
            <a:pPr algn="ctr"/>
            <a:r>
              <a:rPr lang="en-US" sz="2800" b="1" dirty="0">
                <a:latin typeface="Century Gothic" panose="020B0502020202020204" pitchFamily="34" charset="0"/>
              </a:rPr>
              <a:t>Prep Work</a:t>
            </a:r>
          </a:p>
        </p:txBody>
      </p:sp>
    </p:spTree>
    <p:extLst>
      <p:ext uri="{BB962C8B-B14F-4D97-AF65-F5344CB8AC3E}">
        <p14:creationId xmlns:p14="http://schemas.microsoft.com/office/powerpoint/2010/main" val="160982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1000"/>
                                        <p:tgtEl>
                                          <p:spTgt spid="6"/>
                                        </p:tgtEl>
                                      </p:cBhvr>
                                    </p:animEffect>
                                  </p:childTnLst>
                                </p:cTn>
                              </p:par>
                            </p:childTnLst>
                          </p:cTn>
                        </p:par>
                        <p:par>
                          <p:cTn id="8" fill="hold">
                            <p:stCondLst>
                              <p:cond delay="1000"/>
                            </p:stCondLst>
                            <p:childTnLst>
                              <p:par>
                                <p:cTn id="9" presetID="22" presetClass="entr" presetSubtype="1"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52700" y="577867"/>
            <a:ext cx="6122949" cy="584775"/>
          </a:xfrm>
          <a:prstGeom prst="rect">
            <a:avLst/>
          </a:prstGeom>
          <a:noFill/>
        </p:spPr>
        <p:txBody>
          <a:bodyPr wrap="square" rtlCol="0">
            <a:spAutoFit/>
          </a:bodyPr>
          <a:lstStyle/>
          <a:p>
            <a:pPr algn="r"/>
            <a:r>
              <a:rPr lang="en-US" sz="3200" b="1" dirty="0">
                <a:latin typeface="Century Gothic" panose="020B0502020202020204" pitchFamily="34" charset="0"/>
              </a:rPr>
              <a:t>Implementation</a:t>
            </a: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DCEF5454-D823-44FA-8475-6E2E8468AEAE}"/>
              </a:ext>
            </a:extLst>
          </p:cNvPr>
          <p:cNvSpPr txBox="1"/>
          <p:nvPr/>
        </p:nvSpPr>
        <p:spPr>
          <a:xfrm>
            <a:off x="635000" y="2987645"/>
            <a:ext cx="2679700"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Spring 2025</a:t>
            </a:r>
          </a:p>
        </p:txBody>
      </p:sp>
      <p:sp>
        <p:nvSpPr>
          <p:cNvPr id="7" name="TextBox 6">
            <a:extLst>
              <a:ext uri="{FF2B5EF4-FFF2-40B4-BE49-F238E27FC236}">
                <a16:creationId xmlns:a16="http://schemas.microsoft.com/office/drawing/2014/main" id="{22CB9A9C-52CF-44B7-8FB0-F41AE41A1CC4}"/>
              </a:ext>
            </a:extLst>
          </p:cNvPr>
          <p:cNvSpPr txBox="1"/>
          <p:nvPr/>
        </p:nvSpPr>
        <p:spPr>
          <a:xfrm>
            <a:off x="3314700" y="2987645"/>
            <a:ext cx="2679192"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Summer 2025</a:t>
            </a:r>
          </a:p>
        </p:txBody>
      </p:sp>
      <p:sp>
        <p:nvSpPr>
          <p:cNvPr id="8" name="TextBox 7">
            <a:extLst>
              <a:ext uri="{FF2B5EF4-FFF2-40B4-BE49-F238E27FC236}">
                <a16:creationId xmlns:a16="http://schemas.microsoft.com/office/drawing/2014/main" id="{8741495D-E558-4BFD-B315-B75D7D81F2BB}"/>
              </a:ext>
            </a:extLst>
          </p:cNvPr>
          <p:cNvSpPr txBox="1"/>
          <p:nvPr/>
        </p:nvSpPr>
        <p:spPr>
          <a:xfrm>
            <a:off x="5994400" y="2987645"/>
            <a:ext cx="2679192"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Fall 2025</a:t>
            </a:r>
          </a:p>
        </p:txBody>
      </p:sp>
      <p:sp>
        <p:nvSpPr>
          <p:cNvPr id="9" name="TextBox 8">
            <a:extLst>
              <a:ext uri="{FF2B5EF4-FFF2-40B4-BE49-F238E27FC236}">
                <a16:creationId xmlns:a16="http://schemas.microsoft.com/office/drawing/2014/main" id="{EF291CD0-9491-4231-98AC-F7AA45719360}"/>
              </a:ext>
            </a:extLst>
          </p:cNvPr>
          <p:cNvSpPr txBox="1"/>
          <p:nvPr/>
        </p:nvSpPr>
        <p:spPr>
          <a:xfrm>
            <a:off x="1009650" y="3766066"/>
            <a:ext cx="1930400" cy="369332"/>
          </a:xfrm>
          <a:prstGeom prst="rect">
            <a:avLst/>
          </a:prstGeom>
          <a:noFill/>
        </p:spPr>
        <p:txBody>
          <a:bodyPr wrap="square" rtlCol="0">
            <a:spAutoFit/>
          </a:bodyPr>
          <a:lstStyle/>
          <a:p>
            <a:pPr algn="ctr"/>
            <a:r>
              <a:rPr lang="en-US" dirty="0">
                <a:latin typeface="Century Gothic" panose="020B0502020202020204" pitchFamily="34" charset="0"/>
              </a:rPr>
              <a:t>Preview Days</a:t>
            </a:r>
          </a:p>
        </p:txBody>
      </p:sp>
      <p:sp>
        <p:nvSpPr>
          <p:cNvPr id="10" name="TextBox 9">
            <a:extLst>
              <a:ext uri="{FF2B5EF4-FFF2-40B4-BE49-F238E27FC236}">
                <a16:creationId xmlns:a16="http://schemas.microsoft.com/office/drawing/2014/main" id="{D8323444-B221-4CC6-AC54-ACE9B61C4EC6}"/>
              </a:ext>
            </a:extLst>
          </p:cNvPr>
          <p:cNvSpPr txBox="1"/>
          <p:nvPr/>
        </p:nvSpPr>
        <p:spPr>
          <a:xfrm>
            <a:off x="3480574" y="3764867"/>
            <a:ext cx="2133600" cy="1754326"/>
          </a:xfrm>
          <a:prstGeom prst="rect">
            <a:avLst/>
          </a:prstGeom>
          <a:noFill/>
        </p:spPr>
        <p:txBody>
          <a:bodyPr wrap="square" rtlCol="0">
            <a:spAutoFit/>
          </a:bodyPr>
          <a:lstStyle/>
          <a:p>
            <a:pPr algn="ctr"/>
            <a:r>
              <a:rPr lang="en-US" dirty="0">
                <a:latin typeface="Century Gothic" panose="020B0502020202020204" pitchFamily="34" charset="0"/>
              </a:rPr>
              <a:t>Admitted Student Communications</a:t>
            </a:r>
          </a:p>
          <a:p>
            <a:pPr algn="ctr"/>
            <a:endParaRPr lang="en-US" dirty="0">
              <a:latin typeface="Century Gothic" panose="020B0502020202020204" pitchFamily="34" charset="0"/>
            </a:endParaRPr>
          </a:p>
          <a:p>
            <a:pPr algn="ctr"/>
            <a:r>
              <a:rPr lang="en-US" dirty="0">
                <a:latin typeface="Century Gothic" panose="020B0502020202020204" pitchFamily="34" charset="0"/>
              </a:rPr>
              <a:t>Advising &amp; Registration</a:t>
            </a:r>
          </a:p>
        </p:txBody>
      </p:sp>
      <p:sp>
        <p:nvSpPr>
          <p:cNvPr id="11" name="TextBox 10">
            <a:extLst>
              <a:ext uri="{FF2B5EF4-FFF2-40B4-BE49-F238E27FC236}">
                <a16:creationId xmlns:a16="http://schemas.microsoft.com/office/drawing/2014/main" id="{81FBE5A4-F635-4B45-87D0-AB0DAAB8426C}"/>
              </a:ext>
            </a:extLst>
          </p:cNvPr>
          <p:cNvSpPr txBox="1"/>
          <p:nvPr/>
        </p:nvSpPr>
        <p:spPr>
          <a:xfrm>
            <a:off x="6368796" y="3766066"/>
            <a:ext cx="1930400" cy="1477328"/>
          </a:xfrm>
          <a:prstGeom prst="rect">
            <a:avLst/>
          </a:prstGeom>
          <a:noFill/>
        </p:spPr>
        <p:txBody>
          <a:bodyPr wrap="square" rtlCol="0">
            <a:spAutoFit/>
          </a:bodyPr>
          <a:lstStyle/>
          <a:p>
            <a:pPr algn="ctr"/>
            <a:r>
              <a:rPr lang="en-US" dirty="0">
                <a:latin typeface="Century Gothic" panose="020B0502020202020204" pitchFamily="34" charset="0"/>
              </a:rPr>
              <a:t>Bobcat Orientation</a:t>
            </a:r>
          </a:p>
          <a:p>
            <a:pPr algn="ctr"/>
            <a:endParaRPr lang="en-US" dirty="0">
              <a:latin typeface="Century Gothic" panose="020B0502020202020204" pitchFamily="34" charset="0"/>
            </a:endParaRPr>
          </a:p>
          <a:p>
            <a:pPr algn="ctr"/>
            <a:r>
              <a:rPr lang="en-US" dirty="0">
                <a:latin typeface="Century Gothic" panose="020B0502020202020204" pitchFamily="34" charset="0"/>
              </a:rPr>
              <a:t>Trailhead Courses</a:t>
            </a:r>
          </a:p>
        </p:txBody>
      </p:sp>
      <p:cxnSp>
        <p:nvCxnSpPr>
          <p:cNvPr id="13" name="Straight Connector 12">
            <a:extLst>
              <a:ext uri="{FF2B5EF4-FFF2-40B4-BE49-F238E27FC236}">
                <a16:creationId xmlns:a16="http://schemas.microsoft.com/office/drawing/2014/main" id="{828E195F-8035-4620-AD30-A9AAD3F24102}"/>
              </a:ext>
            </a:extLst>
          </p:cNvPr>
          <p:cNvCxnSpPr>
            <a:cxnSpLocks/>
          </p:cNvCxnSpPr>
          <p:nvPr/>
        </p:nvCxnSpPr>
        <p:spPr>
          <a:xfrm>
            <a:off x="1962150" y="33865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C9004ED-C9D8-4486-B697-70DEA65DA6CA}"/>
              </a:ext>
            </a:extLst>
          </p:cNvPr>
          <p:cNvCxnSpPr>
            <a:cxnSpLocks/>
          </p:cNvCxnSpPr>
          <p:nvPr/>
        </p:nvCxnSpPr>
        <p:spPr>
          <a:xfrm>
            <a:off x="4591050" y="33865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32A243-4032-4BBA-A664-4B7D2F438692}"/>
              </a:ext>
            </a:extLst>
          </p:cNvPr>
          <p:cNvCxnSpPr>
            <a:cxnSpLocks/>
          </p:cNvCxnSpPr>
          <p:nvPr/>
        </p:nvCxnSpPr>
        <p:spPr>
          <a:xfrm>
            <a:off x="7333996" y="33865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02D4F076-B752-44B2-AE70-724DD62C01D3}"/>
              </a:ext>
            </a:extLst>
          </p:cNvPr>
          <p:cNvSpPr txBox="1"/>
          <p:nvPr/>
        </p:nvSpPr>
        <p:spPr>
          <a:xfrm>
            <a:off x="2400046" y="2086114"/>
            <a:ext cx="4508500" cy="523220"/>
          </a:xfrm>
          <a:prstGeom prst="rect">
            <a:avLst/>
          </a:prstGeom>
          <a:noFill/>
        </p:spPr>
        <p:txBody>
          <a:bodyPr wrap="square" rtlCol="0">
            <a:spAutoFit/>
          </a:bodyPr>
          <a:lstStyle/>
          <a:p>
            <a:pPr algn="ctr"/>
            <a:r>
              <a:rPr lang="en-US" sz="2800" b="1" dirty="0">
                <a:latin typeface="Century Gothic" panose="020B0502020202020204" pitchFamily="34" charset="0"/>
              </a:rPr>
              <a:t>Phase 1</a:t>
            </a:r>
          </a:p>
        </p:txBody>
      </p:sp>
    </p:spTree>
    <p:extLst>
      <p:ext uri="{BB962C8B-B14F-4D97-AF65-F5344CB8AC3E}">
        <p14:creationId xmlns:p14="http://schemas.microsoft.com/office/powerpoint/2010/main" val="63377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750"/>
                                        <p:tgtEl>
                                          <p:spTgt spid="6"/>
                                        </p:tgtEl>
                                      </p:cBhvr>
                                    </p:animEffect>
                                  </p:childTnLst>
                                </p:cTn>
                              </p:par>
                            </p:childTnLst>
                          </p:cTn>
                        </p:par>
                        <p:par>
                          <p:cTn id="8" fill="hold">
                            <p:stCondLst>
                              <p:cond delay="750"/>
                            </p:stCondLst>
                            <p:childTnLst>
                              <p:par>
                                <p:cTn id="9" presetID="22" presetClass="entr" presetSubtype="1"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25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750"/>
                                        <p:tgtEl>
                                          <p:spTgt spid="7"/>
                                        </p:tgtEl>
                                      </p:cBhvr>
                                    </p:animEffect>
                                  </p:childTnLst>
                                </p:cTn>
                              </p:par>
                            </p:childTnLst>
                          </p:cTn>
                        </p:par>
                        <p:par>
                          <p:cTn id="21" fill="hold">
                            <p:stCondLst>
                              <p:cond delay="750"/>
                            </p:stCondLst>
                            <p:childTnLst>
                              <p:par>
                                <p:cTn id="22" presetID="22" presetClass="entr" presetSubtype="1"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up)">
                                      <p:cBhvr>
                                        <p:cTn id="24" dur="500"/>
                                        <p:tgtEl>
                                          <p:spTgt spid="14"/>
                                        </p:tgtEl>
                                      </p:cBhvr>
                                    </p:animEffect>
                                  </p:childTnLst>
                                </p:cTn>
                              </p:par>
                            </p:childTnLst>
                          </p:cTn>
                        </p:par>
                        <p:par>
                          <p:cTn id="25" fill="hold">
                            <p:stCondLst>
                              <p:cond delay="1250"/>
                            </p:stCondLst>
                            <p:childTnLst>
                              <p:par>
                                <p:cTn id="26" presetID="10" presetClass="entr" presetSubtype="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left)">
                                      <p:cBhvr>
                                        <p:cTn id="33" dur="750"/>
                                        <p:tgtEl>
                                          <p:spTgt spid="8"/>
                                        </p:tgtEl>
                                      </p:cBhvr>
                                    </p:animEffect>
                                  </p:childTnLst>
                                </p:cTn>
                              </p:par>
                            </p:childTnLst>
                          </p:cTn>
                        </p:par>
                        <p:par>
                          <p:cTn id="34" fill="hold">
                            <p:stCondLst>
                              <p:cond delay="750"/>
                            </p:stCondLst>
                            <p:childTnLst>
                              <p:par>
                                <p:cTn id="35" presetID="22" presetClass="entr" presetSubtype="1"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up)">
                                      <p:cBhvr>
                                        <p:cTn id="37" dur="500"/>
                                        <p:tgtEl>
                                          <p:spTgt spid="15"/>
                                        </p:tgtEl>
                                      </p:cBhvr>
                                    </p:animEffect>
                                  </p:childTnLst>
                                </p:cTn>
                              </p:par>
                            </p:childTnLst>
                          </p:cTn>
                        </p:par>
                        <p:par>
                          <p:cTn id="38" fill="hold">
                            <p:stCondLst>
                              <p:cond delay="1250"/>
                            </p:stCondLst>
                            <p:childTnLst>
                              <p:par>
                                <p:cTn id="39" presetID="10" presetClass="entr" presetSubtype="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52700" y="577867"/>
            <a:ext cx="6122949" cy="584775"/>
          </a:xfrm>
          <a:prstGeom prst="rect">
            <a:avLst/>
          </a:prstGeom>
          <a:noFill/>
        </p:spPr>
        <p:txBody>
          <a:bodyPr wrap="square" rtlCol="0">
            <a:spAutoFit/>
          </a:bodyPr>
          <a:lstStyle/>
          <a:p>
            <a:pPr algn="r"/>
            <a:r>
              <a:rPr lang="en-US" sz="3200" b="1" dirty="0">
                <a:latin typeface="Century Gothic" panose="020B0502020202020204" pitchFamily="34" charset="0"/>
              </a:rPr>
              <a:t>Implementation</a:t>
            </a:r>
          </a:p>
        </p:txBody>
      </p:sp>
      <p:cxnSp>
        <p:nvCxnSpPr>
          <p:cNvPr id="5" name="Straight Connector 4"/>
          <p:cNvCxnSpPr/>
          <p:nvPr/>
        </p:nvCxnSpPr>
        <p:spPr>
          <a:xfrm flipV="1">
            <a:off x="2888167" y="1173707"/>
            <a:ext cx="5675803" cy="8322"/>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DCEF5454-D823-44FA-8475-6E2E8468AEAE}"/>
              </a:ext>
            </a:extLst>
          </p:cNvPr>
          <p:cNvSpPr txBox="1"/>
          <p:nvPr/>
        </p:nvSpPr>
        <p:spPr>
          <a:xfrm>
            <a:off x="635000" y="3000345"/>
            <a:ext cx="2679700"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Winter 2026</a:t>
            </a:r>
          </a:p>
        </p:txBody>
      </p:sp>
      <p:sp>
        <p:nvSpPr>
          <p:cNvPr id="7" name="TextBox 6">
            <a:extLst>
              <a:ext uri="{FF2B5EF4-FFF2-40B4-BE49-F238E27FC236}">
                <a16:creationId xmlns:a16="http://schemas.microsoft.com/office/drawing/2014/main" id="{22CB9A9C-52CF-44B7-8FB0-F41AE41A1CC4}"/>
              </a:ext>
            </a:extLst>
          </p:cNvPr>
          <p:cNvSpPr txBox="1"/>
          <p:nvPr/>
        </p:nvSpPr>
        <p:spPr>
          <a:xfrm>
            <a:off x="3314700" y="3000345"/>
            <a:ext cx="2679192"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Summer 2026</a:t>
            </a:r>
          </a:p>
        </p:txBody>
      </p:sp>
      <p:sp>
        <p:nvSpPr>
          <p:cNvPr id="8" name="TextBox 7">
            <a:extLst>
              <a:ext uri="{FF2B5EF4-FFF2-40B4-BE49-F238E27FC236}">
                <a16:creationId xmlns:a16="http://schemas.microsoft.com/office/drawing/2014/main" id="{8741495D-E558-4BFD-B315-B75D7D81F2BB}"/>
              </a:ext>
            </a:extLst>
          </p:cNvPr>
          <p:cNvSpPr txBox="1"/>
          <p:nvPr/>
        </p:nvSpPr>
        <p:spPr>
          <a:xfrm>
            <a:off x="5994400" y="3000345"/>
            <a:ext cx="2679192" cy="400110"/>
          </a:xfrm>
          <a:prstGeom prst="rect">
            <a:avLst/>
          </a:prstGeom>
          <a:solidFill>
            <a:srgbClr val="C7D575"/>
          </a:solidFill>
          <a:ln>
            <a:solidFill>
              <a:srgbClr val="90A030"/>
            </a:solidFill>
          </a:ln>
        </p:spPr>
        <p:txBody>
          <a:bodyPr wrap="square" rtlCol="0">
            <a:spAutoFit/>
          </a:bodyPr>
          <a:lstStyle/>
          <a:p>
            <a:pPr algn="ctr"/>
            <a:r>
              <a:rPr lang="en-US" sz="2000" b="1" dirty="0">
                <a:latin typeface="Century Gothic" panose="020B0502020202020204" pitchFamily="34" charset="0"/>
              </a:rPr>
              <a:t>Fall 2026</a:t>
            </a:r>
          </a:p>
        </p:txBody>
      </p:sp>
      <p:sp>
        <p:nvSpPr>
          <p:cNvPr id="9" name="TextBox 8">
            <a:extLst>
              <a:ext uri="{FF2B5EF4-FFF2-40B4-BE49-F238E27FC236}">
                <a16:creationId xmlns:a16="http://schemas.microsoft.com/office/drawing/2014/main" id="{EF291CD0-9491-4231-98AC-F7AA45719360}"/>
              </a:ext>
            </a:extLst>
          </p:cNvPr>
          <p:cNvSpPr txBox="1"/>
          <p:nvPr/>
        </p:nvSpPr>
        <p:spPr>
          <a:xfrm>
            <a:off x="1009650" y="3778766"/>
            <a:ext cx="1930400" cy="923330"/>
          </a:xfrm>
          <a:prstGeom prst="rect">
            <a:avLst/>
          </a:prstGeom>
          <a:noFill/>
        </p:spPr>
        <p:txBody>
          <a:bodyPr wrap="square" rtlCol="0">
            <a:spAutoFit/>
          </a:bodyPr>
          <a:lstStyle/>
          <a:p>
            <a:pPr algn="ctr"/>
            <a:r>
              <a:rPr lang="en-US" dirty="0">
                <a:latin typeface="Century Gothic" panose="020B0502020202020204" pitchFamily="34" charset="0"/>
              </a:rPr>
              <a:t>Phase 1 Review and Process Improvement</a:t>
            </a:r>
          </a:p>
        </p:txBody>
      </p:sp>
      <p:sp>
        <p:nvSpPr>
          <p:cNvPr id="10" name="TextBox 9">
            <a:extLst>
              <a:ext uri="{FF2B5EF4-FFF2-40B4-BE49-F238E27FC236}">
                <a16:creationId xmlns:a16="http://schemas.microsoft.com/office/drawing/2014/main" id="{D8323444-B221-4CC6-AC54-ACE9B61C4EC6}"/>
              </a:ext>
            </a:extLst>
          </p:cNvPr>
          <p:cNvSpPr txBox="1"/>
          <p:nvPr/>
        </p:nvSpPr>
        <p:spPr>
          <a:xfrm>
            <a:off x="3480574" y="3777567"/>
            <a:ext cx="2133600" cy="1477328"/>
          </a:xfrm>
          <a:prstGeom prst="rect">
            <a:avLst/>
          </a:prstGeom>
          <a:noFill/>
        </p:spPr>
        <p:txBody>
          <a:bodyPr wrap="square" rtlCol="0">
            <a:spAutoFit/>
          </a:bodyPr>
          <a:lstStyle/>
          <a:p>
            <a:pPr algn="ctr"/>
            <a:r>
              <a:rPr lang="en-US" dirty="0">
                <a:latin typeface="Century Gothic" panose="020B0502020202020204" pitchFamily="34" charset="0"/>
              </a:rPr>
              <a:t>Prospective Student Materials</a:t>
            </a:r>
          </a:p>
          <a:p>
            <a:pPr algn="ctr"/>
            <a:endParaRPr lang="en-US" dirty="0">
              <a:latin typeface="Century Gothic" panose="020B0502020202020204" pitchFamily="34" charset="0"/>
            </a:endParaRPr>
          </a:p>
          <a:p>
            <a:pPr algn="ctr"/>
            <a:r>
              <a:rPr lang="en-US" dirty="0">
                <a:latin typeface="Century Gothic" panose="020B0502020202020204" pitchFamily="34" charset="0"/>
              </a:rPr>
              <a:t>Website Redesign</a:t>
            </a:r>
          </a:p>
        </p:txBody>
      </p:sp>
      <p:sp>
        <p:nvSpPr>
          <p:cNvPr id="11" name="TextBox 10">
            <a:extLst>
              <a:ext uri="{FF2B5EF4-FFF2-40B4-BE49-F238E27FC236}">
                <a16:creationId xmlns:a16="http://schemas.microsoft.com/office/drawing/2014/main" id="{81FBE5A4-F635-4B45-87D0-AB0DAAB8426C}"/>
              </a:ext>
            </a:extLst>
          </p:cNvPr>
          <p:cNvSpPr txBox="1"/>
          <p:nvPr/>
        </p:nvSpPr>
        <p:spPr>
          <a:xfrm>
            <a:off x="6368796" y="3778766"/>
            <a:ext cx="1930400" cy="369332"/>
          </a:xfrm>
          <a:prstGeom prst="rect">
            <a:avLst/>
          </a:prstGeom>
          <a:noFill/>
        </p:spPr>
        <p:txBody>
          <a:bodyPr wrap="square" rtlCol="0">
            <a:spAutoFit/>
          </a:bodyPr>
          <a:lstStyle/>
          <a:p>
            <a:pPr algn="ctr"/>
            <a:r>
              <a:rPr lang="en-US" dirty="0">
                <a:latin typeface="Century Gothic" panose="020B0502020202020204" pitchFamily="34" charset="0"/>
              </a:rPr>
              <a:t>Full Launch</a:t>
            </a:r>
          </a:p>
        </p:txBody>
      </p:sp>
      <p:cxnSp>
        <p:nvCxnSpPr>
          <p:cNvPr id="13" name="Straight Connector 12">
            <a:extLst>
              <a:ext uri="{FF2B5EF4-FFF2-40B4-BE49-F238E27FC236}">
                <a16:creationId xmlns:a16="http://schemas.microsoft.com/office/drawing/2014/main" id="{828E195F-8035-4620-AD30-A9AAD3F24102}"/>
              </a:ext>
            </a:extLst>
          </p:cNvPr>
          <p:cNvCxnSpPr>
            <a:cxnSpLocks/>
          </p:cNvCxnSpPr>
          <p:nvPr/>
        </p:nvCxnSpPr>
        <p:spPr>
          <a:xfrm>
            <a:off x="1962150" y="33992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9C9004ED-C9D8-4486-B697-70DEA65DA6CA}"/>
              </a:ext>
            </a:extLst>
          </p:cNvPr>
          <p:cNvCxnSpPr>
            <a:cxnSpLocks/>
          </p:cNvCxnSpPr>
          <p:nvPr/>
        </p:nvCxnSpPr>
        <p:spPr>
          <a:xfrm>
            <a:off x="4591050" y="33992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32A243-4032-4BBA-A664-4B7D2F438692}"/>
              </a:ext>
            </a:extLst>
          </p:cNvPr>
          <p:cNvCxnSpPr>
            <a:cxnSpLocks/>
          </p:cNvCxnSpPr>
          <p:nvPr/>
        </p:nvCxnSpPr>
        <p:spPr>
          <a:xfrm>
            <a:off x="7333996" y="3399256"/>
            <a:ext cx="0" cy="378311"/>
          </a:xfrm>
          <a:prstGeom prst="line">
            <a:avLst/>
          </a:prstGeom>
          <a:ln>
            <a:solidFill>
              <a:srgbClr val="90A030"/>
            </a:solidFill>
          </a:ln>
          <a:effectLst/>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1F291350-C0AA-474D-9D59-FE35D4FAA224}"/>
              </a:ext>
            </a:extLst>
          </p:cNvPr>
          <p:cNvSpPr txBox="1"/>
          <p:nvPr/>
        </p:nvSpPr>
        <p:spPr>
          <a:xfrm>
            <a:off x="2400046" y="2098814"/>
            <a:ext cx="4508500" cy="523220"/>
          </a:xfrm>
          <a:prstGeom prst="rect">
            <a:avLst/>
          </a:prstGeom>
          <a:noFill/>
        </p:spPr>
        <p:txBody>
          <a:bodyPr wrap="square" rtlCol="0">
            <a:spAutoFit/>
          </a:bodyPr>
          <a:lstStyle/>
          <a:p>
            <a:pPr algn="ctr"/>
            <a:r>
              <a:rPr lang="en-US" sz="2800" b="1" dirty="0">
                <a:latin typeface="Century Gothic" panose="020B0502020202020204" pitchFamily="34" charset="0"/>
              </a:rPr>
              <a:t>Phase 2</a:t>
            </a:r>
          </a:p>
        </p:txBody>
      </p:sp>
    </p:spTree>
    <p:extLst>
      <p:ext uri="{BB962C8B-B14F-4D97-AF65-F5344CB8AC3E}">
        <p14:creationId xmlns:p14="http://schemas.microsoft.com/office/powerpoint/2010/main" val="122166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750"/>
                                        <p:tgtEl>
                                          <p:spTgt spid="6"/>
                                        </p:tgtEl>
                                      </p:cBhvr>
                                    </p:animEffect>
                                  </p:childTnLst>
                                </p:cTn>
                              </p:par>
                            </p:childTnLst>
                          </p:cTn>
                        </p:par>
                        <p:par>
                          <p:cTn id="8" fill="hold">
                            <p:stCondLst>
                              <p:cond delay="750"/>
                            </p:stCondLst>
                            <p:childTnLst>
                              <p:par>
                                <p:cTn id="9" presetID="22" presetClass="entr" presetSubtype="1"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up)">
                                      <p:cBhvr>
                                        <p:cTn id="11" dur="500"/>
                                        <p:tgtEl>
                                          <p:spTgt spid="13"/>
                                        </p:tgtEl>
                                      </p:cBhvr>
                                    </p:animEffect>
                                  </p:childTnLst>
                                </p:cTn>
                              </p:par>
                            </p:childTnLst>
                          </p:cTn>
                        </p:par>
                        <p:par>
                          <p:cTn id="12" fill="hold">
                            <p:stCondLst>
                              <p:cond delay="125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750"/>
                                        <p:tgtEl>
                                          <p:spTgt spid="7"/>
                                        </p:tgtEl>
                                      </p:cBhvr>
                                    </p:animEffect>
                                  </p:childTnLst>
                                </p:cTn>
                              </p:par>
                            </p:childTnLst>
                          </p:cTn>
                        </p:par>
                        <p:par>
                          <p:cTn id="21" fill="hold">
                            <p:stCondLst>
                              <p:cond delay="750"/>
                            </p:stCondLst>
                            <p:childTnLst>
                              <p:par>
                                <p:cTn id="22" presetID="22" presetClass="entr" presetSubtype="1"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up)">
                                      <p:cBhvr>
                                        <p:cTn id="24" dur="500"/>
                                        <p:tgtEl>
                                          <p:spTgt spid="14"/>
                                        </p:tgtEl>
                                      </p:cBhvr>
                                    </p:animEffect>
                                  </p:childTnLst>
                                </p:cTn>
                              </p:par>
                            </p:childTnLst>
                          </p:cTn>
                        </p:par>
                        <p:par>
                          <p:cTn id="25" fill="hold">
                            <p:stCondLst>
                              <p:cond delay="1250"/>
                            </p:stCondLst>
                            <p:childTnLst>
                              <p:par>
                                <p:cTn id="26" presetID="10" presetClass="entr" presetSubtype="0" fill="hold" grpId="0" nodeType="after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left)">
                                      <p:cBhvr>
                                        <p:cTn id="33" dur="750"/>
                                        <p:tgtEl>
                                          <p:spTgt spid="8"/>
                                        </p:tgtEl>
                                      </p:cBhvr>
                                    </p:animEffect>
                                  </p:childTnLst>
                                </p:cTn>
                              </p:par>
                            </p:childTnLst>
                          </p:cTn>
                        </p:par>
                        <p:par>
                          <p:cTn id="34" fill="hold">
                            <p:stCondLst>
                              <p:cond delay="750"/>
                            </p:stCondLst>
                            <p:childTnLst>
                              <p:par>
                                <p:cTn id="35" presetID="22" presetClass="entr" presetSubtype="1" fill="hold" nodeType="after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up)">
                                      <p:cBhvr>
                                        <p:cTn id="37" dur="500"/>
                                        <p:tgtEl>
                                          <p:spTgt spid="15"/>
                                        </p:tgtEl>
                                      </p:cBhvr>
                                    </p:animEffect>
                                  </p:childTnLst>
                                </p:cTn>
                              </p:par>
                            </p:childTnLst>
                          </p:cTn>
                        </p:par>
                        <p:par>
                          <p:cTn id="38" fill="hold">
                            <p:stCondLst>
                              <p:cond delay="1250"/>
                            </p:stCondLst>
                            <p:childTnLst>
                              <p:par>
                                <p:cTn id="39" presetID="10" presetClass="entr" presetSubtype="0"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p:bldP spid="10" grpId="0"/>
      <p:bldP spid="1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F18753323EBB4C86CB8E6F34279025" ma:contentTypeVersion="10" ma:contentTypeDescription="Create a new document." ma:contentTypeScope="" ma:versionID="dde9357725b60e6b2432c71a6e2c10cd">
  <xsd:schema xmlns:xsd="http://www.w3.org/2001/XMLSchema" xmlns:xs="http://www.w3.org/2001/XMLSchema" xmlns:p="http://schemas.microsoft.com/office/2006/metadata/properties" xmlns:ns2="b5a0b8af-3064-4fb0-a552-4446f3fb8755" targetNamespace="http://schemas.microsoft.com/office/2006/metadata/properties" ma:root="true" ma:fieldsID="bef471760d5a466234cf27fb63bac14b" ns2:_="">
    <xsd:import namespace="b5a0b8af-3064-4fb0-a552-4446f3fb87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0b8af-3064-4fb0-a552-4446f3fb87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48E57C-7541-4FD6-8DAE-F8718B217B2E}">
  <ds:schemaRefs>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b5a0b8af-3064-4fb0-a552-4446f3fb8755"/>
    <ds:schemaRef ds:uri="http://www.w3.org/XML/1998/namespace"/>
    <ds:schemaRef ds:uri="http://purl.org/dc/dcmitype/"/>
  </ds:schemaRefs>
</ds:datastoreItem>
</file>

<file path=customXml/itemProps2.xml><?xml version="1.0" encoding="utf-8"?>
<ds:datastoreItem xmlns:ds="http://schemas.openxmlformats.org/officeDocument/2006/customXml" ds:itemID="{4BD09C65-EF45-4A08-9893-0FE64D3CAA2F}">
  <ds:schemaRefs>
    <ds:schemaRef ds:uri="http://schemas.microsoft.com/sharepoint/v3/contenttype/forms"/>
  </ds:schemaRefs>
</ds:datastoreItem>
</file>

<file path=customXml/itemProps3.xml><?xml version="1.0" encoding="utf-8"?>
<ds:datastoreItem xmlns:ds="http://schemas.openxmlformats.org/officeDocument/2006/customXml" ds:itemID="{1D21B636-F9E1-4FB6-80C1-F16777E92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0b8af-3064-4fb0-a552-4446f3fb87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6419</TotalTime>
  <Words>889</Words>
  <Application>Microsoft Office PowerPoint</Application>
  <PresentationFormat>On-screen Show (4:3)</PresentationFormat>
  <Paragraphs>108</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Lora Szaraniec</dc:creator>
  <cp:lastModifiedBy>Sarah Moussa-Hale</cp:lastModifiedBy>
  <cp:revision>57</cp:revision>
  <dcterms:created xsi:type="dcterms:W3CDTF">2020-09-14T19:32:46Z</dcterms:created>
  <dcterms:modified xsi:type="dcterms:W3CDTF">2025-05-21T17:06:12Z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0x010100B8F18753323EBB4C86CB8E6F34279025</vt:lpwstr>
  </property>
</Properties>
</file>