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sldIdLst>
    <p:sldId id="256" r:id="rId5"/>
    <p:sldId id="262" r:id="rId6"/>
    <p:sldId id="263" r:id="rId7"/>
    <p:sldId id="267" r:id="rId8"/>
    <p:sldId id="268" r:id="rId9"/>
    <p:sldId id="264" r:id="rId10"/>
    <p:sldId id="265" r:id="rId11"/>
    <p:sldId id="271" r:id="rId12"/>
    <p:sldId id="273" r:id="rId13"/>
    <p:sldId id="269" r:id="rId14"/>
    <p:sldId id="274" r:id="rId15"/>
    <p:sldId id="277" r:id="rId16"/>
    <p:sldId id="276" r:id="rId17"/>
    <p:sldId id="266" r:id="rId18"/>
    <p:sldId id="278" r:id="rId19"/>
    <p:sldId id="279" r:id="rId20"/>
    <p:sldId id="28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B917"/>
    <a:srgbClr val="2C6983"/>
    <a:srgbClr val="648911"/>
    <a:srgbClr val="90A03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889" autoAdjust="0"/>
  </p:normalViewPr>
  <p:slideViewPr>
    <p:cSldViewPr snapToGrid="0" snapToObjects="1" showGuides="1">
      <p:cViewPr varScale="1">
        <p:scale>
          <a:sx n="51" d="100"/>
          <a:sy n="51" d="100"/>
        </p:scale>
        <p:origin x="254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062662092078341"/>
          <c:y val="4.3313296670503473E-2"/>
          <c:w val="0.63543850671870972"/>
          <c:h val="0.90742251779852501"/>
        </c:manualLayout>
      </c:layout>
      <c:barChart>
        <c:barDir val="bar"/>
        <c:grouping val="clustered"/>
        <c:varyColors val="0"/>
        <c:ser>
          <c:idx val="0"/>
          <c:order val="0"/>
          <c:spPr>
            <a:solidFill>
              <a:schemeClr val="accent1"/>
            </a:solidFill>
            <a:ln>
              <a:noFill/>
            </a:ln>
            <a:effectLst/>
          </c:spPr>
          <c:invertIfNegative val="0"/>
          <c:cat>
            <c:strRef>
              <c:f>Sheet1!$A$3:$A$12</c:f>
              <c:strCache>
                <c:ptCount val="10"/>
                <c:pt idx="0">
                  <c:v>Biology</c:v>
                </c:pt>
                <c:pt idx="1">
                  <c:v>Undeclared Transfer</c:v>
                </c:pt>
                <c:pt idx="2">
                  <c:v>Fire Science</c:v>
                </c:pt>
                <c:pt idx="3">
                  <c:v>Engineering</c:v>
                </c:pt>
                <c:pt idx="4">
                  <c:v>Criminal Justice</c:v>
                </c:pt>
                <c:pt idx="5">
                  <c:v>Assoc of General Studies</c:v>
                </c:pt>
                <c:pt idx="6">
                  <c:v>Psychology</c:v>
                </c:pt>
                <c:pt idx="7">
                  <c:v>Oregon Transfer - Business</c:v>
                </c:pt>
                <c:pt idx="8">
                  <c:v>Nursing - Transfer Prep</c:v>
                </c:pt>
                <c:pt idx="9">
                  <c:v>Exploratory</c:v>
                </c:pt>
              </c:strCache>
            </c:strRef>
          </c:cat>
          <c:val>
            <c:numRef>
              <c:f>Sheet1!$B$3:$B$12</c:f>
              <c:numCache>
                <c:formatCode>General</c:formatCode>
                <c:ptCount val="10"/>
                <c:pt idx="0">
                  <c:v>240</c:v>
                </c:pt>
                <c:pt idx="1">
                  <c:v>240</c:v>
                </c:pt>
                <c:pt idx="2">
                  <c:v>240</c:v>
                </c:pt>
                <c:pt idx="3">
                  <c:v>240</c:v>
                </c:pt>
                <c:pt idx="4">
                  <c:v>245</c:v>
                </c:pt>
                <c:pt idx="5">
                  <c:v>240</c:v>
                </c:pt>
                <c:pt idx="6">
                  <c:v>250</c:v>
                </c:pt>
                <c:pt idx="7">
                  <c:v>290</c:v>
                </c:pt>
                <c:pt idx="8">
                  <c:v>310</c:v>
                </c:pt>
                <c:pt idx="9">
                  <c:v>530</c:v>
                </c:pt>
              </c:numCache>
            </c:numRef>
          </c:val>
          <c:extLst>
            <c:ext xmlns:c16="http://schemas.microsoft.com/office/drawing/2014/chart" uri="{C3380CC4-5D6E-409C-BE32-E72D297353CC}">
              <c16:uniqueId val="{00000000-AC6A-424D-863B-9E6C97D5AC1A}"/>
            </c:ext>
          </c:extLst>
        </c:ser>
        <c:dLbls>
          <c:showLegendKey val="0"/>
          <c:showVal val="0"/>
          <c:showCatName val="0"/>
          <c:showSerName val="0"/>
          <c:showPercent val="0"/>
          <c:showBubbleSize val="0"/>
        </c:dLbls>
        <c:gapWidth val="182"/>
        <c:axId val="357247848"/>
        <c:axId val="357248176"/>
      </c:barChart>
      <c:catAx>
        <c:axId val="3572478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357248176"/>
        <c:crosses val="autoZero"/>
        <c:auto val="1"/>
        <c:lblAlgn val="ctr"/>
        <c:lblOffset val="100"/>
        <c:noMultiLvlLbl val="0"/>
      </c:catAx>
      <c:valAx>
        <c:axId val="3572481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57247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28DAE-1812-459D-A20F-27E4E027796A}" type="datetimeFigureOut">
              <a:rPr lang="en-US" smtClean="0"/>
              <a:t>5/21/2025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CC5FCF-E8C7-4948-B0E7-B18AC5114E63}" type="slidenum">
              <a:rPr lang="en-US" smtClean="0"/>
              <a:t>‹#›</a:t>
            </a:fld>
            <a:endParaRPr lang="en-US"/>
          </a:p>
        </p:txBody>
      </p:sp>
    </p:spTree>
    <p:extLst>
      <p:ext uri="{BB962C8B-B14F-4D97-AF65-F5344CB8AC3E}">
        <p14:creationId xmlns:p14="http://schemas.microsoft.com/office/powerpoint/2010/main" val="3932841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Alicia</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2</a:t>
            </a:fld>
            <a:endParaRPr lang="en-US"/>
          </a:p>
        </p:txBody>
      </p:sp>
    </p:spTree>
    <p:extLst>
      <p:ext uri="{BB962C8B-B14F-4D97-AF65-F5344CB8AC3E}">
        <p14:creationId xmlns:p14="http://schemas.microsoft.com/office/powerpoint/2010/main" val="12624647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Break into three pairs within each group; adjust as needed if even numbers are not possible.</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11</a:t>
            </a:fld>
            <a:endParaRPr lang="en-US"/>
          </a:p>
        </p:txBody>
      </p:sp>
    </p:spTree>
    <p:extLst>
      <p:ext uri="{BB962C8B-B14F-4D97-AF65-F5344CB8AC3E}">
        <p14:creationId xmlns:p14="http://schemas.microsoft.com/office/powerpoint/2010/main" val="246374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Pairs have ten minutes max to review the initiatives and prioritize from highest priority to lowest priority. They should NOT write on the cards.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12</a:t>
            </a:fld>
            <a:endParaRPr lang="en-US"/>
          </a:p>
        </p:txBody>
      </p:sp>
    </p:spTree>
    <p:extLst>
      <p:ext uri="{BB962C8B-B14F-4D97-AF65-F5344CB8AC3E}">
        <p14:creationId xmlns:p14="http://schemas.microsoft.com/office/powerpoint/2010/main" val="35829850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group comes back together.</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13</a:t>
            </a:fld>
            <a:endParaRPr lang="en-US"/>
          </a:p>
        </p:txBody>
      </p:sp>
    </p:spTree>
    <p:extLst>
      <p:ext uri="{BB962C8B-B14F-4D97-AF65-F5344CB8AC3E}">
        <p14:creationId xmlns:p14="http://schemas.microsoft.com/office/powerpoint/2010/main" val="3757303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minutes for this explanation and time to prioritize.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Goal for this next phase is to review how the pairs prioritized the initiatives. Then, as a group, they need to prioritize the initiatives by assigning a point value. Each group has 11 points to award across all initiatives. Distribute points according to how you want to weight initiatives; can assign 0 points as desired. Show examples on slide 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14</a:t>
            </a:fld>
            <a:endParaRPr lang="en-US"/>
          </a:p>
        </p:txBody>
      </p:sp>
    </p:spTree>
    <p:extLst>
      <p:ext uri="{BB962C8B-B14F-4D97-AF65-F5344CB8AC3E}">
        <p14:creationId xmlns:p14="http://schemas.microsoft.com/office/powerpoint/2010/main" val="8010500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15</a:t>
            </a:fld>
            <a:endParaRPr lang="en-US"/>
          </a:p>
        </p:txBody>
      </p:sp>
    </p:spTree>
    <p:extLst>
      <p:ext uri="{BB962C8B-B14F-4D97-AF65-F5344CB8AC3E}">
        <p14:creationId xmlns:p14="http://schemas.microsoft.com/office/powerpoint/2010/main" val="3465547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group has ONE MINUTE to share the total number of points assigned to their initiatives and explain why they rated their top initiative as they did.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16</a:t>
            </a:fld>
            <a:endParaRPr lang="en-US"/>
          </a:p>
        </p:txBody>
      </p:sp>
    </p:spTree>
    <p:extLst>
      <p:ext uri="{BB962C8B-B14F-4D97-AF65-F5344CB8AC3E}">
        <p14:creationId xmlns:p14="http://schemas.microsoft.com/office/powerpoint/2010/main" val="19001028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Wrap 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the first bite: Information from this breakout session will help the Guided Pathways Steering Team develop a 5’ish year plan for implementing GP initiatives. But this will not be your only opportunity to provide feedback and we hope to have draft 1.0 for your review in mid-winter quarter.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Get involve:  The plan will provide a lot of opportunity to get involved so if you’re interested early on, please contact Annemarie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ACIP article: We will post the results of this breakout session, along with a research report detailing the ACIP model, to Headlines shortly after the start of the year.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Short break:  Don’t go far because you’re coming back here for the next breakout session – and it’s all about strategic planning. Therefore, what did you learn today that might carry forward to our next SP?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Strategic Plan:  More time for your feedback. Where do you want to see COCC grow in the coming years?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17</a:t>
            </a:fld>
            <a:endParaRPr lang="en-US"/>
          </a:p>
        </p:txBody>
      </p:sp>
    </p:spTree>
    <p:extLst>
      <p:ext uri="{BB962C8B-B14F-4D97-AF65-F5344CB8AC3E}">
        <p14:creationId xmlns:p14="http://schemas.microsoft.com/office/powerpoint/2010/main" val="2302046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Guided Pathways model: 1) How do we develop clear pathways to a career or transfer, 2) How do we help students choose a pathway, 3) How do we help them stay on the path, and 4) how do we ensure students are learning?</a:t>
            </a:r>
          </a:p>
        </p:txBody>
      </p:sp>
      <p:sp>
        <p:nvSpPr>
          <p:cNvPr id="4" name="Slide Number Placeholder 3"/>
          <p:cNvSpPr>
            <a:spLocks noGrp="1"/>
          </p:cNvSpPr>
          <p:nvPr>
            <p:ph type="sldNum" sz="quarter" idx="10"/>
          </p:nvPr>
        </p:nvSpPr>
        <p:spPr/>
        <p:txBody>
          <a:bodyPr/>
          <a:lstStyle/>
          <a:p>
            <a:fld id="{A0CC5FCF-E8C7-4948-B0E7-B18AC5114E63}" type="slidenum">
              <a:rPr lang="en-US" smtClean="0"/>
              <a:t>3</a:t>
            </a:fld>
            <a:endParaRPr lang="en-US"/>
          </a:p>
        </p:txBody>
      </p:sp>
    </p:spTree>
    <p:extLst>
      <p:ext uri="{BB962C8B-B14F-4D97-AF65-F5344CB8AC3E}">
        <p14:creationId xmlns:p14="http://schemas.microsoft.com/office/powerpoint/2010/main" val="498821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GP 1.0 was grounded in a concept called “early momentum metrics” – in other words, how quickly are students progressing through their classes towards a career or transfer?  It evaluated first-time in college students and guess what? </a:t>
            </a:r>
          </a:p>
          <a:p>
            <a:endParaRPr lang="en-US" dirty="0"/>
          </a:p>
          <a:p>
            <a:r>
              <a:rPr lang="en-US" dirty="0"/>
              <a:t>Their “momentum” isn’t very strong (note: click to get the first question and give the group time to respond; click for the answer. Repeat with second question).</a:t>
            </a:r>
          </a:p>
        </p:txBody>
      </p:sp>
      <p:sp>
        <p:nvSpPr>
          <p:cNvPr id="4" name="Slide Number Placeholder 3"/>
          <p:cNvSpPr>
            <a:spLocks noGrp="1"/>
          </p:cNvSpPr>
          <p:nvPr>
            <p:ph type="sldNum" sz="quarter" idx="10"/>
          </p:nvPr>
        </p:nvSpPr>
        <p:spPr/>
        <p:txBody>
          <a:bodyPr/>
          <a:lstStyle/>
          <a:p>
            <a:fld id="{A0CC5FCF-E8C7-4948-B0E7-B18AC5114E63}" type="slidenum">
              <a:rPr lang="en-US" smtClean="0"/>
              <a:t>4</a:t>
            </a:fld>
            <a:endParaRPr lang="en-US"/>
          </a:p>
        </p:txBody>
      </p:sp>
    </p:spTree>
    <p:extLst>
      <p:ext uri="{BB962C8B-B14F-4D97-AF65-F5344CB8AC3E}">
        <p14:creationId xmlns:p14="http://schemas.microsoft.com/office/powerpoint/2010/main" val="3529496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a:t>
            </a:r>
            <a:r>
              <a:rPr lang="en-US" dirty="0"/>
              <a:t>definitely need to do better by our students – it’s not their job, it’s our job. We need to shift our mindset from expecting students to be college-ready and instead, expect ourselves to be student-ready.</a:t>
            </a:r>
          </a:p>
        </p:txBody>
      </p:sp>
      <p:sp>
        <p:nvSpPr>
          <p:cNvPr id="4" name="Slide Number Placeholder 3"/>
          <p:cNvSpPr>
            <a:spLocks noGrp="1"/>
          </p:cNvSpPr>
          <p:nvPr>
            <p:ph type="sldNum" sz="quarter" idx="10"/>
          </p:nvPr>
        </p:nvSpPr>
        <p:spPr/>
        <p:txBody>
          <a:bodyPr/>
          <a:lstStyle/>
          <a:p>
            <a:fld id="{A0CC5FCF-E8C7-4948-B0E7-B18AC5114E63}" type="slidenum">
              <a:rPr lang="en-US" smtClean="0"/>
              <a:t>5</a:t>
            </a:fld>
            <a:endParaRPr lang="en-US"/>
          </a:p>
        </p:txBody>
      </p:sp>
    </p:spTree>
    <p:extLst>
      <p:ext uri="{BB962C8B-B14F-4D97-AF65-F5344CB8AC3E}">
        <p14:creationId xmlns:p14="http://schemas.microsoft.com/office/powerpoint/2010/main" val="39221206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model:  Ask – Connect – Inspire – Plan sit across the four Guided Pathways pillars and asks US to be ready to support students at all phases of their time at COCC (next slide).</a:t>
            </a:r>
          </a:p>
        </p:txBody>
      </p:sp>
      <p:sp>
        <p:nvSpPr>
          <p:cNvPr id="4" name="Slide Number Placeholder 3"/>
          <p:cNvSpPr>
            <a:spLocks noGrp="1"/>
          </p:cNvSpPr>
          <p:nvPr>
            <p:ph type="sldNum" sz="quarter" idx="10"/>
          </p:nvPr>
        </p:nvSpPr>
        <p:spPr/>
        <p:txBody>
          <a:bodyPr/>
          <a:lstStyle/>
          <a:p>
            <a:fld id="{A0CC5FCF-E8C7-4948-B0E7-B18AC5114E63}" type="slidenum">
              <a:rPr lang="en-US" smtClean="0"/>
              <a:t>6</a:t>
            </a:fld>
            <a:endParaRPr lang="en-US"/>
          </a:p>
        </p:txBody>
      </p:sp>
    </p:spTree>
    <p:extLst>
      <p:ext uri="{BB962C8B-B14F-4D97-AF65-F5344CB8AC3E}">
        <p14:creationId xmlns:p14="http://schemas.microsoft.com/office/powerpoint/2010/main" val="4211112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Guided Pathways 2.0:  </a:t>
            </a:r>
          </a:p>
          <a:p>
            <a:endParaRPr lang="en-US" dirty="0"/>
          </a:p>
          <a:p>
            <a:r>
              <a:rPr lang="en-US" dirty="0"/>
              <a:t>1):  ASK:  How, when and how often do we intentionally and formally ask students about their goals, interests, and aspirations?  </a:t>
            </a:r>
          </a:p>
          <a:p>
            <a:r>
              <a:rPr lang="en-US" dirty="0"/>
              <a:t>2) CONNECT:  How and when do we connect students with potential employers, faculty mentors, peer students?</a:t>
            </a:r>
          </a:p>
          <a:p>
            <a:r>
              <a:rPr lang="en-US" dirty="0"/>
              <a:t>3) INSPIRE: How do we inspire students in their first term courses?</a:t>
            </a:r>
          </a:p>
          <a:p>
            <a:r>
              <a:rPr lang="en-US" dirty="0"/>
              <a:t>4) PLAN: How do we help students develop a plan to reach their goals?</a:t>
            </a:r>
          </a:p>
        </p:txBody>
      </p:sp>
      <p:sp>
        <p:nvSpPr>
          <p:cNvPr id="4" name="Slide Number Placeholder 3"/>
          <p:cNvSpPr>
            <a:spLocks noGrp="1"/>
          </p:cNvSpPr>
          <p:nvPr>
            <p:ph type="sldNum" sz="quarter" idx="10"/>
          </p:nvPr>
        </p:nvSpPr>
        <p:spPr/>
        <p:txBody>
          <a:bodyPr/>
          <a:lstStyle/>
          <a:p>
            <a:fld id="{A0CC5FCF-E8C7-4948-B0E7-B18AC5114E63}" type="slidenum">
              <a:rPr lang="en-US" smtClean="0"/>
              <a:t>7</a:t>
            </a:fld>
            <a:endParaRPr lang="en-US"/>
          </a:p>
        </p:txBody>
      </p:sp>
    </p:spTree>
    <p:extLst>
      <p:ext uri="{BB962C8B-B14F-4D97-AF65-F5344CB8AC3E}">
        <p14:creationId xmlns:p14="http://schemas.microsoft.com/office/powerpoint/2010/main" val="983157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this, GP 2.0 looks at students’ majors and first term course taking patterns – in addition to the early momentum metrics.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once and ask the group:  What do you notice about COCC’s “top 10”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again? The vast majority of first-time COCC students are in “undecided” types of majors. Uh oh – how do we help these students get on a path, be inspired and develop a plan? Guess what? Here comes GP 2.0!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slide?</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8</a:t>
            </a:fld>
            <a:endParaRPr lang="en-US"/>
          </a:p>
        </p:txBody>
      </p:sp>
    </p:spTree>
    <p:extLst>
      <p:ext uri="{BB962C8B-B14F-4D97-AF65-F5344CB8AC3E}">
        <p14:creationId xmlns:p14="http://schemas.microsoft.com/office/powerpoint/2010/main" val="1081148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slide shows the typical course taking patterns. What do you think?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Click so the “Boring” shows up.</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9</a:t>
            </a:fld>
            <a:endParaRPr lang="en-US"/>
          </a:p>
        </p:txBody>
      </p:sp>
    </p:spTree>
    <p:extLst>
      <p:ext uri="{BB962C8B-B14F-4D97-AF65-F5344CB8AC3E}">
        <p14:creationId xmlns:p14="http://schemas.microsoft.com/office/powerpoint/2010/main" val="918223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Oi la!  But what does Guided Pathways look like at COCC?  It is more than just “meta-majors.” This is where you come in!  Your opinion is important to us – we need your feedback to develop COCC’s Guided Pathways plan. How will we ASK students about their goals, how will make them feel CONNECTED to COCC, how will we INSPIRE them their first term, and how will we help them develop a PLAN to reach their goals?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COCC’s next steps with GP is to develop a three- to five-year GP plan. What activities and initiatives will help our students?  How will Ask, Connect, Inspire, and Plan with them? Think broadly and don’t be constrained by current processes.</a:t>
            </a:r>
          </a:p>
          <a:p>
            <a:endParaRPr lang="en-US" dirty="0"/>
          </a:p>
          <a:p>
            <a:r>
              <a:rPr lang="en-US" dirty="0"/>
              <a:t>GP Steering Team reviewed best practices for GP ACIP activities and narrowed a giant list down to a few key initiatives within each aspect of the ACIP model.  Now is your time to help the Steering Team prioritize that list and develop a long-range plan to implemented the initiatives, whether they are new – or in many cases, redesigning how we do things currently.</a:t>
            </a:r>
          </a:p>
          <a:p>
            <a:endParaRPr lang="en-US" dirty="0"/>
          </a:p>
          <a:p>
            <a:r>
              <a:rPr lang="en-US" dirty="0"/>
              <a:t>To help with this, we’ll break you into teams…CLICK to next slide.</a:t>
            </a:r>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10</a:t>
            </a:fld>
            <a:endParaRPr lang="en-US"/>
          </a:p>
        </p:txBody>
      </p:sp>
    </p:spTree>
    <p:extLst>
      <p:ext uri="{BB962C8B-B14F-4D97-AF65-F5344CB8AC3E}">
        <p14:creationId xmlns:p14="http://schemas.microsoft.com/office/powerpoint/2010/main" val="3074498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7543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4307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79891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COCC_pp_slide_2020_leftcorrner_circles.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7202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3117812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89322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62204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86511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89577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08598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10422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63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1851102" y="2798956"/>
            <a:ext cx="6400800" cy="1015663"/>
          </a:xfrm>
          <a:prstGeom prst="rect">
            <a:avLst/>
          </a:prstGeom>
          <a:noFill/>
        </p:spPr>
        <p:txBody>
          <a:bodyPr wrap="square" rtlCol="0">
            <a:spAutoFit/>
          </a:bodyPr>
          <a:lstStyle/>
          <a:p>
            <a:r>
              <a:rPr lang="en-US" sz="5400" b="1" dirty="0">
                <a:solidFill>
                  <a:schemeClr val="bg1"/>
                </a:solidFill>
              </a:rPr>
              <a:t>Guided</a:t>
            </a:r>
            <a:r>
              <a:rPr lang="en-US" sz="6000" b="1" dirty="0">
                <a:solidFill>
                  <a:schemeClr val="bg1"/>
                </a:solidFill>
              </a:rPr>
              <a:t> Pathways</a:t>
            </a:r>
          </a:p>
        </p:txBody>
      </p:sp>
    </p:spTree>
    <p:extLst>
      <p:ext uri="{BB962C8B-B14F-4D97-AF65-F5344CB8AC3E}">
        <p14:creationId xmlns:p14="http://schemas.microsoft.com/office/powerpoint/2010/main" val="1532045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1574376" y="2654578"/>
            <a:ext cx="6400800" cy="1938992"/>
          </a:xfrm>
          <a:prstGeom prst="rect">
            <a:avLst/>
          </a:prstGeom>
          <a:noFill/>
        </p:spPr>
        <p:txBody>
          <a:bodyPr wrap="square" rtlCol="0">
            <a:spAutoFit/>
          </a:bodyPr>
          <a:lstStyle/>
          <a:p>
            <a:pPr algn="ctr"/>
            <a:r>
              <a:rPr lang="en-US" sz="5400" b="1" dirty="0">
                <a:solidFill>
                  <a:schemeClr val="bg1"/>
                </a:solidFill>
              </a:rPr>
              <a:t>Guided</a:t>
            </a:r>
            <a:r>
              <a:rPr lang="en-US" sz="6000" b="1" dirty="0">
                <a:solidFill>
                  <a:schemeClr val="bg1"/>
                </a:solidFill>
              </a:rPr>
              <a:t> Pathways:  COCC</a:t>
            </a:r>
          </a:p>
        </p:txBody>
      </p:sp>
    </p:spTree>
    <p:extLst>
      <p:ext uri="{BB962C8B-B14F-4D97-AF65-F5344CB8AC3E}">
        <p14:creationId xmlns:p14="http://schemas.microsoft.com/office/powerpoint/2010/main" val="2283222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Step 1: Three Pairs</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04D2A0ED-DD77-45A1-B237-17EF57D6BF4F}"/>
              </a:ext>
            </a:extLst>
          </p:cNvPr>
          <p:cNvSpPr txBox="1"/>
          <p:nvPr/>
        </p:nvSpPr>
        <p:spPr>
          <a:xfrm>
            <a:off x="1727233" y="2008367"/>
            <a:ext cx="1534243" cy="584775"/>
          </a:xfrm>
          <a:prstGeom prst="rect">
            <a:avLst/>
          </a:prstGeom>
          <a:noFill/>
        </p:spPr>
        <p:txBody>
          <a:bodyPr wrap="square" rtlCol="0">
            <a:spAutoFit/>
          </a:bodyPr>
          <a:lstStyle/>
          <a:p>
            <a:pPr algn="ctr"/>
            <a:r>
              <a:rPr lang="en-US" sz="3200" b="1" dirty="0">
                <a:solidFill>
                  <a:srgbClr val="87B917"/>
                </a:solidFill>
              </a:rPr>
              <a:t>Ask</a:t>
            </a:r>
          </a:p>
        </p:txBody>
      </p:sp>
      <p:sp>
        <p:nvSpPr>
          <p:cNvPr id="17" name="TextBox 16">
            <a:extLst>
              <a:ext uri="{FF2B5EF4-FFF2-40B4-BE49-F238E27FC236}">
                <a16:creationId xmlns:a16="http://schemas.microsoft.com/office/drawing/2014/main" id="{90975342-3124-4073-AAC3-FE08D21EAFB0}"/>
              </a:ext>
            </a:extLst>
          </p:cNvPr>
          <p:cNvSpPr txBox="1"/>
          <p:nvPr/>
        </p:nvSpPr>
        <p:spPr>
          <a:xfrm>
            <a:off x="5882526" y="2008367"/>
            <a:ext cx="1687075" cy="584775"/>
          </a:xfrm>
          <a:prstGeom prst="rect">
            <a:avLst/>
          </a:prstGeom>
          <a:noFill/>
        </p:spPr>
        <p:txBody>
          <a:bodyPr wrap="square" rtlCol="0">
            <a:spAutoFit/>
          </a:bodyPr>
          <a:lstStyle/>
          <a:p>
            <a:pPr algn="ctr"/>
            <a:r>
              <a:rPr lang="en-US" sz="3200" b="1" dirty="0">
                <a:solidFill>
                  <a:srgbClr val="87B917"/>
                </a:solidFill>
              </a:rPr>
              <a:t>Connect</a:t>
            </a:r>
          </a:p>
        </p:txBody>
      </p:sp>
      <p:sp>
        <p:nvSpPr>
          <p:cNvPr id="18" name="TextBox 17">
            <a:extLst>
              <a:ext uri="{FF2B5EF4-FFF2-40B4-BE49-F238E27FC236}">
                <a16:creationId xmlns:a16="http://schemas.microsoft.com/office/drawing/2014/main" id="{7C4E1367-0358-4693-914D-9084F7D49B04}"/>
              </a:ext>
            </a:extLst>
          </p:cNvPr>
          <p:cNvSpPr txBox="1"/>
          <p:nvPr/>
        </p:nvSpPr>
        <p:spPr>
          <a:xfrm>
            <a:off x="1684126" y="4400282"/>
            <a:ext cx="1534243" cy="584775"/>
          </a:xfrm>
          <a:prstGeom prst="rect">
            <a:avLst/>
          </a:prstGeom>
          <a:noFill/>
        </p:spPr>
        <p:txBody>
          <a:bodyPr wrap="square" rtlCol="0">
            <a:spAutoFit/>
          </a:bodyPr>
          <a:lstStyle/>
          <a:p>
            <a:pPr algn="ctr"/>
            <a:r>
              <a:rPr lang="en-US" sz="3200" b="1" dirty="0">
                <a:solidFill>
                  <a:srgbClr val="87B917"/>
                </a:solidFill>
              </a:rPr>
              <a:t>Inspire</a:t>
            </a:r>
          </a:p>
        </p:txBody>
      </p:sp>
      <p:sp>
        <p:nvSpPr>
          <p:cNvPr id="19" name="TextBox 18">
            <a:extLst>
              <a:ext uri="{FF2B5EF4-FFF2-40B4-BE49-F238E27FC236}">
                <a16:creationId xmlns:a16="http://schemas.microsoft.com/office/drawing/2014/main" id="{B5F93E4C-56AD-4729-B564-D6B7D37F97B4}"/>
              </a:ext>
            </a:extLst>
          </p:cNvPr>
          <p:cNvSpPr txBox="1"/>
          <p:nvPr/>
        </p:nvSpPr>
        <p:spPr>
          <a:xfrm>
            <a:off x="5882526" y="4463030"/>
            <a:ext cx="1534243" cy="584775"/>
          </a:xfrm>
          <a:prstGeom prst="rect">
            <a:avLst/>
          </a:prstGeom>
          <a:noFill/>
        </p:spPr>
        <p:txBody>
          <a:bodyPr wrap="square" rtlCol="0">
            <a:spAutoFit/>
          </a:bodyPr>
          <a:lstStyle/>
          <a:p>
            <a:pPr algn="ctr"/>
            <a:r>
              <a:rPr lang="en-US" sz="3200" b="1" dirty="0">
                <a:solidFill>
                  <a:srgbClr val="87B917"/>
                </a:solidFill>
              </a:rPr>
              <a:t>Plan</a:t>
            </a:r>
          </a:p>
        </p:txBody>
      </p:sp>
      <p:pic>
        <p:nvPicPr>
          <p:cNvPr id="1032" name="Picture 8" descr="Stick figures stickman good and happy Royalty Free Vector">
            <a:extLst>
              <a:ext uri="{FF2B5EF4-FFF2-40B4-BE49-F238E27FC236}">
                <a16:creationId xmlns:a16="http://schemas.microsoft.com/office/drawing/2014/main" id="{E2B9B5FA-4C6E-4A9C-BE6B-D978D090F47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144967" y="2592235"/>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8" descr="Stick figures stickman good and happy Royalty Free Vector">
            <a:extLst>
              <a:ext uri="{FF2B5EF4-FFF2-40B4-BE49-F238E27FC236}">
                <a16:creationId xmlns:a16="http://schemas.microsoft.com/office/drawing/2014/main" id="{13CD0C93-236A-4362-A353-20F1DD19C0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091542" y="3128126"/>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8" descr="Stick figures stickman good and happy Royalty Free Vector">
            <a:extLst>
              <a:ext uri="{FF2B5EF4-FFF2-40B4-BE49-F238E27FC236}">
                <a16:creationId xmlns:a16="http://schemas.microsoft.com/office/drawing/2014/main" id="{CB614D52-D47A-40F9-A6EC-3A868A210BA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897169" y="2632722"/>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6" name="Picture 8" descr="Stick figures stickman good and happy Royalty Free Vector">
            <a:extLst>
              <a:ext uri="{FF2B5EF4-FFF2-40B4-BE49-F238E27FC236}">
                <a16:creationId xmlns:a16="http://schemas.microsoft.com/office/drawing/2014/main" id="{3A4C615C-6B7F-473E-944F-6816E7F2271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063353" y="5030022"/>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8" descr="Stick figures stickman good and happy Royalty Free Vector">
            <a:extLst>
              <a:ext uri="{FF2B5EF4-FFF2-40B4-BE49-F238E27FC236}">
                <a16:creationId xmlns:a16="http://schemas.microsoft.com/office/drawing/2014/main" id="{C9716CAF-2326-49CA-97A7-0507A138180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009928" y="5565913"/>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8" descr="Stick figures stickman good and happy Royalty Free Vector">
            <a:extLst>
              <a:ext uri="{FF2B5EF4-FFF2-40B4-BE49-F238E27FC236}">
                <a16:creationId xmlns:a16="http://schemas.microsoft.com/office/drawing/2014/main" id="{69679D53-743D-402E-B173-9911FB43D0F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815555" y="5070509"/>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8" descr="Stick figures stickman good and happy Royalty Free Vector">
            <a:extLst>
              <a:ext uri="{FF2B5EF4-FFF2-40B4-BE49-F238E27FC236}">
                <a16:creationId xmlns:a16="http://schemas.microsoft.com/office/drawing/2014/main" id="{FFABA87A-1E07-4C58-B599-6E7EB494560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5266304" y="262221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8" descr="Stick figures stickman good and happy Royalty Free Vector">
            <a:extLst>
              <a:ext uri="{FF2B5EF4-FFF2-40B4-BE49-F238E27FC236}">
                <a16:creationId xmlns:a16="http://schemas.microsoft.com/office/drawing/2014/main" id="{D177920F-2EAF-484C-8EB5-EFFD279242C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6212879" y="3158101"/>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8" descr="Stick figures stickman good and happy Royalty Free Vector">
            <a:extLst>
              <a:ext uri="{FF2B5EF4-FFF2-40B4-BE49-F238E27FC236}">
                <a16:creationId xmlns:a16="http://schemas.microsoft.com/office/drawing/2014/main" id="{438D1D79-8E23-45A3-9808-7D8AC6568D0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7018506" y="2662697"/>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8" descr="Stick figures stickman good and happy Royalty Free Vector">
            <a:extLst>
              <a:ext uri="{FF2B5EF4-FFF2-40B4-BE49-F238E27FC236}">
                <a16:creationId xmlns:a16="http://schemas.microsoft.com/office/drawing/2014/main" id="{A57B0DF3-E792-4434-AA7D-C895E7203E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5360114" y="5007319"/>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8" descr="Stick figures stickman good and happy Royalty Free Vector">
            <a:extLst>
              <a:ext uri="{FF2B5EF4-FFF2-40B4-BE49-F238E27FC236}">
                <a16:creationId xmlns:a16="http://schemas.microsoft.com/office/drawing/2014/main" id="{C7F3AC1A-BFA8-4507-AB44-2B17343198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6306689" y="554321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8" descr="Stick figures stickman good and happy Royalty Free Vector">
            <a:extLst>
              <a:ext uri="{FF2B5EF4-FFF2-40B4-BE49-F238E27FC236}">
                <a16:creationId xmlns:a16="http://schemas.microsoft.com/office/drawing/2014/main" id="{8E8D54DC-4874-4A53-B9C7-2D653639908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7112316" y="5047806"/>
            <a:ext cx="805627" cy="7340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768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par>
                                <p:cTn id="17" presetID="10" presetClass="entr" presetSubtype="0" fill="hold" nodeType="withEffect">
                                  <p:stCondLst>
                                    <p:cond delay="0"/>
                                  </p:stCondLst>
                                  <p:childTnLst>
                                    <p:set>
                                      <p:cBhvr>
                                        <p:cTn id="18" dur="1" fill="hold">
                                          <p:stCondLst>
                                            <p:cond delay="0"/>
                                          </p:stCondLst>
                                        </p:cTn>
                                        <p:tgtEl>
                                          <p:spTgt spid="1032"/>
                                        </p:tgtEl>
                                        <p:attrNameLst>
                                          <p:attrName>style.visibility</p:attrName>
                                        </p:attrNameLst>
                                      </p:cBhvr>
                                      <p:to>
                                        <p:strVal val="visible"/>
                                      </p:to>
                                    </p:set>
                                    <p:animEffect transition="in" filter="fade">
                                      <p:cBhvr>
                                        <p:cTn id="19" dur="500"/>
                                        <p:tgtEl>
                                          <p:spTgt spid="1032"/>
                                        </p:tgtEl>
                                      </p:cBhvr>
                                    </p:animEffect>
                                  </p:childTnLst>
                                </p:cTn>
                              </p:par>
                              <p:par>
                                <p:cTn id="20" presetID="10" presetClass="entr" presetSubtype="0" fill="hold" nodeType="withEffect">
                                  <p:stCondLst>
                                    <p:cond delay="0"/>
                                  </p:stCondLst>
                                  <p:childTnLst>
                                    <p:set>
                                      <p:cBhvr>
                                        <p:cTn id="21" dur="1" fill="hold">
                                          <p:stCondLst>
                                            <p:cond delay="0"/>
                                          </p:stCondLst>
                                        </p:cTn>
                                        <p:tgtEl>
                                          <p:spTgt spid="44"/>
                                        </p:tgtEl>
                                        <p:attrNameLst>
                                          <p:attrName>style.visibility</p:attrName>
                                        </p:attrNameLst>
                                      </p:cBhvr>
                                      <p:to>
                                        <p:strVal val="visible"/>
                                      </p:to>
                                    </p:set>
                                    <p:animEffect transition="in" filter="fade">
                                      <p:cBhvr>
                                        <p:cTn id="22" dur="500"/>
                                        <p:tgtEl>
                                          <p:spTgt spid="44"/>
                                        </p:tgtEl>
                                      </p:cBhvr>
                                    </p:animEffect>
                                  </p:childTnLst>
                                </p:cTn>
                              </p:par>
                              <p:par>
                                <p:cTn id="23" presetID="10" presetClass="entr" presetSubtype="0" fill="hold" nodeType="withEffect">
                                  <p:stCondLst>
                                    <p:cond delay="0"/>
                                  </p:stCondLst>
                                  <p:childTnLst>
                                    <p:set>
                                      <p:cBhvr>
                                        <p:cTn id="24" dur="1" fill="hold">
                                          <p:stCondLst>
                                            <p:cond delay="0"/>
                                          </p:stCondLst>
                                        </p:cTn>
                                        <p:tgtEl>
                                          <p:spTgt spid="45"/>
                                        </p:tgtEl>
                                        <p:attrNameLst>
                                          <p:attrName>style.visibility</p:attrName>
                                        </p:attrNameLst>
                                      </p:cBhvr>
                                      <p:to>
                                        <p:strVal val="visible"/>
                                      </p:to>
                                    </p:set>
                                    <p:animEffect transition="in" filter="fade">
                                      <p:cBhvr>
                                        <p:cTn id="25" dur="500"/>
                                        <p:tgtEl>
                                          <p:spTgt spid="45"/>
                                        </p:tgtEl>
                                      </p:cBhvr>
                                    </p:animEffect>
                                  </p:childTnLst>
                                </p:cTn>
                              </p:par>
                              <p:par>
                                <p:cTn id="26" presetID="10" presetClass="entr" presetSubtype="0" fill="hold" nodeType="withEffect">
                                  <p:stCondLst>
                                    <p:cond delay="0"/>
                                  </p:stCondLst>
                                  <p:childTnLst>
                                    <p:set>
                                      <p:cBhvr>
                                        <p:cTn id="27" dur="1" fill="hold">
                                          <p:stCondLst>
                                            <p:cond delay="0"/>
                                          </p:stCondLst>
                                        </p:cTn>
                                        <p:tgtEl>
                                          <p:spTgt spid="46"/>
                                        </p:tgtEl>
                                        <p:attrNameLst>
                                          <p:attrName>style.visibility</p:attrName>
                                        </p:attrNameLst>
                                      </p:cBhvr>
                                      <p:to>
                                        <p:strVal val="visible"/>
                                      </p:to>
                                    </p:set>
                                    <p:animEffect transition="in" filter="fade">
                                      <p:cBhvr>
                                        <p:cTn id="28" dur="500"/>
                                        <p:tgtEl>
                                          <p:spTgt spid="46"/>
                                        </p:tgtEl>
                                      </p:cBhvr>
                                    </p:animEffect>
                                  </p:childTnLst>
                                </p:cTn>
                              </p:par>
                              <p:par>
                                <p:cTn id="29" presetID="10" presetClass="entr" presetSubtype="0" fill="hold" nodeType="with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fade">
                                      <p:cBhvr>
                                        <p:cTn id="31" dur="500"/>
                                        <p:tgtEl>
                                          <p:spTgt spid="47"/>
                                        </p:tgtEl>
                                      </p:cBhvr>
                                    </p:animEffect>
                                  </p:childTnLst>
                                </p:cTn>
                              </p:par>
                              <p:par>
                                <p:cTn id="32" presetID="10" presetClass="entr" presetSubtype="0" fill="hold" nodeType="withEffect">
                                  <p:stCondLst>
                                    <p:cond delay="0"/>
                                  </p:stCondLst>
                                  <p:childTnLst>
                                    <p:set>
                                      <p:cBhvr>
                                        <p:cTn id="33" dur="1" fill="hold">
                                          <p:stCondLst>
                                            <p:cond delay="0"/>
                                          </p:stCondLst>
                                        </p:cTn>
                                        <p:tgtEl>
                                          <p:spTgt spid="48"/>
                                        </p:tgtEl>
                                        <p:attrNameLst>
                                          <p:attrName>style.visibility</p:attrName>
                                        </p:attrNameLst>
                                      </p:cBhvr>
                                      <p:to>
                                        <p:strVal val="visible"/>
                                      </p:to>
                                    </p:set>
                                    <p:animEffect transition="in" filter="fade">
                                      <p:cBhvr>
                                        <p:cTn id="34" dur="500"/>
                                        <p:tgtEl>
                                          <p:spTgt spid="48"/>
                                        </p:tgtEl>
                                      </p:cBhvr>
                                    </p:animEffect>
                                  </p:childTnLst>
                                </p:cTn>
                              </p:par>
                              <p:par>
                                <p:cTn id="35" presetID="10" presetClass="entr" presetSubtype="0" fill="hold" nodeType="with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fade">
                                      <p:cBhvr>
                                        <p:cTn id="37" dur="500"/>
                                        <p:tgtEl>
                                          <p:spTgt spid="49"/>
                                        </p:tgtEl>
                                      </p:cBhvr>
                                    </p:animEffect>
                                  </p:childTnLst>
                                </p:cTn>
                              </p:par>
                              <p:par>
                                <p:cTn id="38" presetID="10" presetClass="entr" presetSubtype="0" fill="hold" nodeType="withEffect">
                                  <p:stCondLst>
                                    <p:cond delay="0"/>
                                  </p:stCondLst>
                                  <p:childTnLst>
                                    <p:set>
                                      <p:cBhvr>
                                        <p:cTn id="39" dur="1" fill="hold">
                                          <p:stCondLst>
                                            <p:cond delay="0"/>
                                          </p:stCondLst>
                                        </p:cTn>
                                        <p:tgtEl>
                                          <p:spTgt spid="50"/>
                                        </p:tgtEl>
                                        <p:attrNameLst>
                                          <p:attrName>style.visibility</p:attrName>
                                        </p:attrNameLst>
                                      </p:cBhvr>
                                      <p:to>
                                        <p:strVal val="visible"/>
                                      </p:to>
                                    </p:set>
                                    <p:animEffect transition="in" filter="fade">
                                      <p:cBhvr>
                                        <p:cTn id="40" dur="500"/>
                                        <p:tgtEl>
                                          <p:spTgt spid="50"/>
                                        </p:tgtEl>
                                      </p:cBhvr>
                                    </p:animEffect>
                                  </p:childTnLst>
                                </p:cTn>
                              </p:par>
                              <p:par>
                                <p:cTn id="41" presetID="10" presetClass="entr" presetSubtype="0" fill="hold" nodeType="withEffect">
                                  <p:stCondLst>
                                    <p:cond delay="0"/>
                                  </p:stCondLst>
                                  <p:childTnLst>
                                    <p:set>
                                      <p:cBhvr>
                                        <p:cTn id="42" dur="1" fill="hold">
                                          <p:stCondLst>
                                            <p:cond delay="0"/>
                                          </p:stCondLst>
                                        </p:cTn>
                                        <p:tgtEl>
                                          <p:spTgt spid="51"/>
                                        </p:tgtEl>
                                        <p:attrNameLst>
                                          <p:attrName>style.visibility</p:attrName>
                                        </p:attrNameLst>
                                      </p:cBhvr>
                                      <p:to>
                                        <p:strVal val="visible"/>
                                      </p:to>
                                    </p:set>
                                    <p:animEffect transition="in" filter="fade">
                                      <p:cBhvr>
                                        <p:cTn id="43" dur="500"/>
                                        <p:tgtEl>
                                          <p:spTgt spid="51"/>
                                        </p:tgtEl>
                                      </p:cBhvr>
                                    </p:animEffect>
                                  </p:childTnLst>
                                </p:cTn>
                              </p:par>
                              <p:par>
                                <p:cTn id="44" presetID="10" presetClass="entr" presetSubtype="0" fill="hold" nodeType="withEffect">
                                  <p:stCondLst>
                                    <p:cond delay="0"/>
                                  </p:stCondLst>
                                  <p:childTnLst>
                                    <p:set>
                                      <p:cBhvr>
                                        <p:cTn id="45" dur="1" fill="hold">
                                          <p:stCondLst>
                                            <p:cond delay="0"/>
                                          </p:stCondLst>
                                        </p:cTn>
                                        <p:tgtEl>
                                          <p:spTgt spid="52"/>
                                        </p:tgtEl>
                                        <p:attrNameLst>
                                          <p:attrName>style.visibility</p:attrName>
                                        </p:attrNameLst>
                                      </p:cBhvr>
                                      <p:to>
                                        <p:strVal val="visible"/>
                                      </p:to>
                                    </p:set>
                                    <p:animEffect transition="in" filter="fade">
                                      <p:cBhvr>
                                        <p:cTn id="46" dur="500"/>
                                        <p:tgtEl>
                                          <p:spTgt spid="52"/>
                                        </p:tgtEl>
                                      </p:cBhvr>
                                    </p:animEffect>
                                  </p:childTnLst>
                                </p:cTn>
                              </p:par>
                              <p:par>
                                <p:cTn id="47" presetID="10" presetClass="entr" presetSubtype="0" fill="hold" nodeType="with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500"/>
                                        <p:tgtEl>
                                          <p:spTgt spid="53"/>
                                        </p:tgtEl>
                                      </p:cBhvr>
                                    </p:animEffect>
                                  </p:childTnLst>
                                </p:cTn>
                              </p:par>
                              <p:par>
                                <p:cTn id="50" presetID="10" presetClass="entr" presetSubtype="0" fill="hold" nodeType="with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fade">
                                      <p:cBhvr>
                                        <p:cTn id="5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5053" y="2454609"/>
            <a:ext cx="6634975" cy="3062377"/>
          </a:xfrm>
          <a:prstGeom prst="rect">
            <a:avLst/>
          </a:prstGeom>
          <a:noFill/>
        </p:spPr>
        <p:txBody>
          <a:bodyPr wrap="square" rtlCol="0">
            <a:spAutoFit/>
          </a:bodyPr>
          <a:lstStyle/>
          <a:p>
            <a:pPr algn="ctr">
              <a:spcAft>
                <a:spcPts val="1200"/>
              </a:spcAft>
              <a:buClr>
                <a:schemeClr val="tx2"/>
              </a:buClr>
            </a:pPr>
            <a:r>
              <a:rPr lang="en-US" sz="3200" b="1" dirty="0"/>
              <a:t>Key Question:</a:t>
            </a:r>
          </a:p>
          <a:p>
            <a:pPr algn="ctr">
              <a:spcAft>
                <a:spcPts val="1200"/>
              </a:spcAft>
              <a:buClr>
                <a:schemeClr val="tx2"/>
              </a:buClr>
            </a:pPr>
            <a:r>
              <a:rPr lang="en-US" sz="3200" b="1" dirty="0">
                <a:solidFill>
                  <a:srgbClr val="87B917"/>
                </a:solidFill>
              </a:rPr>
              <a:t>Which initiatives have the greatest potential to positively impact student success?</a:t>
            </a:r>
            <a:endParaRPr lang="en-US" sz="1100" b="1" dirty="0">
              <a:solidFill>
                <a:srgbClr val="87B917"/>
              </a:solidFill>
            </a:endParaRPr>
          </a:p>
          <a:p>
            <a:pPr algn="ctr">
              <a:spcAft>
                <a:spcPts val="1200"/>
              </a:spcAft>
              <a:buClr>
                <a:schemeClr val="tx2"/>
              </a:buClr>
            </a:pPr>
            <a:endParaRPr lang="en-US" sz="1100" b="1" dirty="0">
              <a:solidFill>
                <a:srgbClr val="87B917"/>
              </a:solidFill>
            </a:endParaRPr>
          </a:p>
          <a:p>
            <a:pPr algn="ctr">
              <a:spcAft>
                <a:spcPts val="1200"/>
              </a:spcAft>
              <a:buClr>
                <a:schemeClr val="tx2"/>
              </a:buClr>
            </a:pPr>
            <a:r>
              <a:rPr lang="en-US" sz="2400" dirty="0"/>
              <a:t>(</a:t>
            </a:r>
            <a:r>
              <a:rPr lang="en-US" sz="2400"/>
              <a:t>10 minutes)</a:t>
            </a:r>
            <a:endParaRPr lang="en-US" sz="2400" dirty="0"/>
          </a:p>
        </p:txBody>
      </p:sp>
      <p:sp>
        <p:nvSpPr>
          <p:cNvPr id="3" name="TextBox 2"/>
          <p:cNvSpPr txBox="1"/>
          <p:nvPr/>
        </p:nvSpPr>
        <p:spPr>
          <a:xfrm>
            <a:off x="2525486" y="608342"/>
            <a:ext cx="6150163" cy="769441"/>
          </a:xfrm>
          <a:prstGeom prst="rect">
            <a:avLst/>
          </a:prstGeom>
          <a:noFill/>
        </p:spPr>
        <p:txBody>
          <a:bodyPr wrap="square" rtlCol="0">
            <a:spAutoFit/>
          </a:bodyPr>
          <a:lstStyle/>
          <a:p>
            <a:pPr algn="r"/>
            <a:r>
              <a:rPr lang="en-US" sz="2800" b="1" dirty="0"/>
              <a:t>Step 1: Prioritize Initiatives in Pairs</a:t>
            </a:r>
          </a:p>
          <a:p>
            <a:endParaRPr lang="en-US" sz="1600"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9517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Step 2: Group Up</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04D2A0ED-DD77-45A1-B237-17EF57D6BF4F}"/>
              </a:ext>
            </a:extLst>
          </p:cNvPr>
          <p:cNvSpPr txBox="1"/>
          <p:nvPr/>
        </p:nvSpPr>
        <p:spPr>
          <a:xfrm>
            <a:off x="1727233" y="2008367"/>
            <a:ext cx="1534243" cy="584775"/>
          </a:xfrm>
          <a:prstGeom prst="rect">
            <a:avLst/>
          </a:prstGeom>
          <a:noFill/>
        </p:spPr>
        <p:txBody>
          <a:bodyPr wrap="square" rtlCol="0">
            <a:spAutoFit/>
          </a:bodyPr>
          <a:lstStyle/>
          <a:p>
            <a:pPr algn="ctr"/>
            <a:r>
              <a:rPr lang="en-US" sz="3200" b="1" dirty="0">
                <a:solidFill>
                  <a:srgbClr val="87B917"/>
                </a:solidFill>
              </a:rPr>
              <a:t>Ask</a:t>
            </a:r>
          </a:p>
        </p:txBody>
      </p:sp>
      <p:sp>
        <p:nvSpPr>
          <p:cNvPr id="17" name="TextBox 16">
            <a:extLst>
              <a:ext uri="{FF2B5EF4-FFF2-40B4-BE49-F238E27FC236}">
                <a16:creationId xmlns:a16="http://schemas.microsoft.com/office/drawing/2014/main" id="{90975342-3124-4073-AAC3-FE08D21EAFB0}"/>
              </a:ext>
            </a:extLst>
          </p:cNvPr>
          <p:cNvSpPr txBox="1"/>
          <p:nvPr/>
        </p:nvSpPr>
        <p:spPr>
          <a:xfrm>
            <a:off x="5882526" y="2008367"/>
            <a:ext cx="1687075" cy="584775"/>
          </a:xfrm>
          <a:prstGeom prst="rect">
            <a:avLst/>
          </a:prstGeom>
          <a:noFill/>
        </p:spPr>
        <p:txBody>
          <a:bodyPr wrap="square" rtlCol="0">
            <a:spAutoFit/>
          </a:bodyPr>
          <a:lstStyle/>
          <a:p>
            <a:pPr algn="ctr"/>
            <a:r>
              <a:rPr lang="en-US" sz="3200" b="1" dirty="0">
                <a:solidFill>
                  <a:srgbClr val="87B917"/>
                </a:solidFill>
              </a:rPr>
              <a:t>Connect</a:t>
            </a:r>
          </a:p>
        </p:txBody>
      </p:sp>
      <p:sp>
        <p:nvSpPr>
          <p:cNvPr id="18" name="TextBox 17">
            <a:extLst>
              <a:ext uri="{FF2B5EF4-FFF2-40B4-BE49-F238E27FC236}">
                <a16:creationId xmlns:a16="http://schemas.microsoft.com/office/drawing/2014/main" id="{7C4E1367-0358-4693-914D-9084F7D49B04}"/>
              </a:ext>
            </a:extLst>
          </p:cNvPr>
          <p:cNvSpPr txBox="1"/>
          <p:nvPr/>
        </p:nvSpPr>
        <p:spPr>
          <a:xfrm>
            <a:off x="1684126" y="4400282"/>
            <a:ext cx="1534243" cy="584775"/>
          </a:xfrm>
          <a:prstGeom prst="rect">
            <a:avLst/>
          </a:prstGeom>
          <a:noFill/>
        </p:spPr>
        <p:txBody>
          <a:bodyPr wrap="square" rtlCol="0">
            <a:spAutoFit/>
          </a:bodyPr>
          <a:lstStyle/>
          <a:p>
            <a:pPr algn="ctr"/>
            <a:r>
              <a:rPr lang="en-US" sz="3200" b="1" dirty="0">
                <a:solidFill>
                  <a:srgbClr val="87B917"/>
                </a:solidFill>
              </a:rPr>
              <a:t>Inspire</a:t>
            </a:r>
          </a:p>
        </p:txBody>
      </p:sp>
      <p:sp>
        <p:nvSpPr>
          <p:cNvPr id="19" name="TextBox 18">
            <a:extLst>
              <a:ext uri="{FF2B5EF4-FFF2-40B4-BE49-F238E27FC236}">
                <a16:creationId xmlns:a16="http://schemas.microsoft.com/office/drawing/2014/main" id="{B5F93E4C-56AD-4729-B564-D6B7D37F97B4}"/>
              </a:ext>
            </a:extLst>
          </p:cNvPr>
          <p:cNvSpPr txBox="1"/>
          <p:nvPr/>
        </p:nvSpPr>
        <p:spPr>
          <a:xfrm>
            <a:off x="5882526" y="4463030"/>
            <a:ext cx="1534243" cy="584775"/>
          </a:xfrm>
          <a:prstGeom prst="rect">
            <a:avLst/>
          </a:prstGeom>
          <a:noFill/>
        </p:spPr>
        <p:txBody>
          <a:bodyPr wrap="square" rtlCol="0">
            <a:spAutoFit/>
          </a:bodyPr>
          <a:lstStyle/>
          <a:p>
            <a:pPr algn="ctr"/>
            <a:r>
              <a:rPr lang="en-US" sz="3200" b="1" dirty="0">
                <a:solidFill>
                  <a:srgbClr val="87B917"/>
                </a:solidFill>
              </a:rPr>
              <a:t>Plan</a:t>
            </a:r>
          </a:p>
        </p:txBody>
      </p:sp>
      <p:grpSp>
        <p:nvGrpSpPr>
          <p:cNvPr id="4" name="Group 3">
            <a:extLst>
              <a:ext uri="{FF2B5EF4-FFF2-40B4-BE49-F238E27FC236}">
                <a16:creationId xmlns:a16="http://schemas.microsoft.com/office/drawing/2014/main" id="{21FE2D72-8A8D-472C-9BAE-446F624A174A}"/>
              </a:ext>
            </a:extLst>
          </p:cNvPr>
          <p:cNvGrpSpPr/>
          <p:nvPr/>
        </p:nvGrpSpPr>
        <p:grpSpPr>
          <a:xfrm>
            <a:off x="1166668" y="2623830"/>
            <a:ext cx="2569157" cy="746767"/>
            <a:chOff x="966528" y="2623830"/>
            <a:chExt cx="2569157" cy="746767"/>
          </a:xfrm>
        </p:grpSpPr>
        <p:pic>
          <p:nvPicPr>
            <p:cNvPr id="1032" name="Picture 8" descr="Stick figures stickman good and happy Royalty Free Vector">
              <a:extLst>
                <a:ext uri="{FF2B5EF4-FFF2-40B4-BE49-F238E27FC236}">
                  <a16:creationId xmlns:a16="http://schemas.microsoft.com/office/drawing/2014/main" id="{E2B9B5FA-4C6E-4A9C-BE6B-D978D090F47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966528" y="2636575"/>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8" descr="Stick figures stickman good and happy Royalty Free Vector">
              <a:extLst>
                <a:ext uri="{FF2B5EF4-FFF2-40B4-BE49-F238E27FC236}">
                  <a16:creationId xmlns:a16="http://schemas.microsoft.com/office/drawing/2014/main" id="{13CD0C93-236A-4362-A353-20F1DD19C0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842850" y="262383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8" descr="Stick figures stickman good and happy Royalty Free Vector">
              <a:extLst>
                <a:ext uri="{FF2B5EF4-FFF2-40B4-BE49-F238E27FC236}">
                  <a16:creationId xmlns:a16="http://schemas.microsoft.com/office/drawing/2014/main" id="{CB614D52-D47A-40F9-A6EC-3A868A210BA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730058" y="2623830"/>
              <a:ext cx="805627" cy="73402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Group 21">
            <a:extLst>
              <a:ext uri="{FF2B5EF4-FFF2-40B4-BE49-F238E27FC236}">
                <a16:creationId xmlns:a16="http://schemas.microsoft.com/office/drawing/2014/main" id="{F78EBD88-7DCC-40BD-A132-C818134D8199}"/>
              </a:ext>
            </a:extLst>
          </p:cNvPr>
          <p:cNvGrpSpPr/>
          <p:nvPr/>
        </p:nvGrpSpPr>
        <p:grpSpPr>
          <a:xfrm>
            <a:off x="5443425" y="5047805"/>
            <a:ext cx="2569157" cy="746767"/>
            <a:chOff x="966528" y="2623830"/>
            <a:chExt cx="2569157" cy="746767"/>
          </a:xfrm>
        </p:grpSpPr>
        <p:pic>
          <p:nvPicPr>
            <p:cNvPr id="23" name="Picture 8" descr="Stick figures stickman good and happy Royalty Free Vector">
              <a:extLst>
                <a:ext uri="{FF2B5EF4-FFF2-40B4-BE49-F238E27FC236}">
                  <a16:creationId xmlns:a16="http://schemas.microsoft.com/office/drawing/2014/main" id="{6DDB9BE6-F580-4AF2-BEB0-CB6EE7AB388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966528" y="2636575"/>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8" descr="Stick figures stickman good and happy Royalty Free Vector">
              <a:extLst>
                <a:ext uri="{FF2B5EF4-FFF2-40B4-BE49-F238E27FC236}">
                  <a16:creationId xmlns:a16="http://schemas.microsoft.com/office/drawing/2014/main" id="{CB9FEF87-5365-4491-BA58-825CB632D25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842850" y="262383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8" descr="Stick figures stickman good and happy Royalty Free Vector">
              <a:extLst>
                <a:ext uri="{FF2B5EF4-FFF2-40B4-BE49-F238E27FC236}">
                  <a16:creationId xmlns:a16="http://schemas.microsoft.com/office/drawing/2014/main" id="{559FDF19-FB86-4012-BD97-CA6FFEC9A61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730058" y="2623830"/>
              <a:ext cx="805627" cy="73402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6" name="Group 25">
            <a:extLst>
              <a:ext uri="{FF2B5EF4-FFF2-40B4-BE49-F238E27FC236}">
                <a16:creationId xmlns:a16="http://schemas.microsoft.com/office/drawing/2014/main" id="{3278C0D7-6676-488D-BE9F-71FA5D344208}"/>
              </a:ext>
            </a:extLst>
          </p:cNvPr>
          <p:cNvGrpSpPr/>
          <p:nvPr/>
        </p:nvGrpSpPr>
        <p:grpSpPr>
          <a:xfrm>
            <a:off x="1161224" y="5128693"/>
            <a:ext cx="2569157" cy="746767"/>
            <a:chOff x="966528" y="2623830"/>
            <a:chExt cx="2569157" cy="746767"/>
          </a:xfrm>
        </p:grpSpPr>
        <p:pic>
          <p:nvPicPr>
            <p:cNvPr id="27" name="Picture 8" descr="Stick figures stickman good and happy Royalty Free Vector">
              <a:extLst>
                <a:ext uri="{FF2B5EF4-FFF2-40B4-BE49-F238E27FC236}">
                  <a16:creationId xmlns:a16="http://schemas.microsoft.com/office/drawing/2014/main" id="{F33FBFEB-47B0-4BCC-999D-163F81AD32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966528" y="2636575"/>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8" descr="Stick figures stickman good and happy Royalty Free Vector">
              <a:extLst>
                <a:ext uri="{FF2B5EF4-FFF2-40B4-BE49-F238E27FC236}">
                  <a16:creationId xmlns:a16="http://schemas.microsoft.com/office/drawing/2014/main" id="{D1105DC7-F678-4C19-96A6-82AC8F239A1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842850" y="262383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8" descr="Stick figures stickman good and happy Royalty Free Vector">
              <a:extLst>
                <a:ext uri="{FF2B5EF4-FFF2-40B4-BE49-F238E27FC236}">
                  <a16:creationId xmlns:a16="http://schemas.microsoft.com/office/drawing/2014/main" id="{4BF37002-1FD1-4A1E-AD3F-F7139EDFF4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730058" y="2623830"/>
              <a:ext cx="805627" cy="73402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 name="Group 29">
            <a:extLst>
              <a:ext uri="{FF2B5EF4-FFF2-40B4-BE49-F238E27FC236}">
                <a16:creationId xmlns:a16="http://schemas.microsoft.com/office/drawing/2014/main" id="{59715DCF-7F95-4557-A881-B1DBC196B742}"/>
              </a:ext>
            </a:extLst>
          </p:cNvPr>
          <p:cNvGrpSpPr/>
          <p:nvPr/>
        </p:nvGrpSpPr>
        <p:grpSpPr>
          <a:xfrm>
            <a:off x="5441484" y="2636575"/>
            <a:ext cx="2569157" cy="746767"/>
            <a:chOff x="966528" y="2623830"/>
            <a:chExt cx="2569157" cy="746767"/>
          </a:xfrm>
        </p:grpSpPr>
        <p:pic>
          <p:nvPicPr>
            <p:cNvPr id="31" name="Picture 8" descr="Stick figures stickman good and happy Royalty Free Vector">
              <a:extLst>
                <a:ext uri="{FF2B5EF4-FFF2-40B4-BE49-F238E27FC236}">
                  <a16:creationId xmlns:a16="http://schemas.microsoft.com/office/drawing/2014/main" id="{0DD7723C-69DF-4AB3-88F1-4D12EF5EDF7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966528" y="2636575"/>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Stick figures stickman good and happy Royalty Free Vector">
              <a:extLst>
                <a:ext uri="{FF2B5EF4-FFF2-40B4-BE49-F238E27FC236}">
                  <a16:creationId xmlns:a16="http://schemas.microsoft.com/office/drawing/2014/main" id="{0AFCD18E-F7A4-4C80-86E6-5FEC75AD5E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1842850" y="2623830"/>
              <a:ext cx="805627" cy="734022"/>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8" descr="Stick figures stickman good and happy Royalty Free Vector">
              <a:extLst>
                <a:ext uri="{FF2B5EF4-FFF2-40B4-BE49-F238E27FC236}">
                  <a16:creationId xmlns:a16="http://schemas.microsoft.com/office/drawing/2014/main" id="{6F392313-E7F5-4E2C-BBEB-FB693841FF0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160" t="10452" r="21149" b="20997"/>
            <a:stretch/>
          </p:blipFill>
          <p:spPr bwMode="auto">
            <a:xfrm>
              <a:off x="2730058" y="2623830"/>
              <a:ext cx="805627" cy="73402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85149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par>
                                <p:cTn id="23" presetID="10" presetClass="entr" presetSubtype="0" fill="hold" nodeType="with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fade">
                                      <p:cBhvr>
                                        <p:cTn id="25" dur="500"/>
                                        <p:tgtEl>
                                          <p:spTgt spid="26"/>
                                        </p:tgtEl>
                                      </p:cBhvr>
                                    </p:animEffect>
                                  </p:childTnLst>
                                </p:cTn>
                              </p:par>
                              <p:par>
                                <p:cTn id="26" presetID="10" presetClass="entr" presetSubtype="0"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10128" y="1717726"/>
            <a:ext cx="2684257" cy="584775"/>
          </a:xfrm>
          <a:prstGeom prst="rect">
            <a:avLst/>
          </a:prstGeom>
          <a:noFill/>
        </p:spPr>
        <p:txBody>
          <a:bodyPr wrap="square" rtlCol="0">
            <a:spAutoFit/>
          </a:bodyPr>
          <a:lstStyle/>
          <a:p>
            <a:pPr algn="ctr">
              <a:spcAft>
                <a:spcPts val="1200"/>
              </a:spcAft>
              <a:buClr>
                <a:schemeClr val="tx2"/>
              </a:buClr>
            </a:pPr>
            <a:r>
              <a:rPr lang="en-US" sz="3200" b="1" dirty="0"/>
              <a:t>11 points</a:t>
            </a:r>
          </a:p>
        </p:txBody>
      </p:sp>
      <p:sp>
        <p:nvSpPr>
          <p:cNvPr id="3" name="TextBox 2"/>
          <p:cNvSpPr txBox="1"/>
          <p:nvPr/>
        </p:nvSpPr>
        <p:spPr>
          <a:xfrm>
            <a:off x="2525486" y="608342"/>
            <a:ext cx="6150163" cy="769441"/>
          </a:xfrm>
          <a:prstGeom prst="rect">
            <a:avLst/>
          </a:prstGeom>
          <a:noFill/>
        </p:spPr>
        <p:txBody>
          <a:bodyPr wrap="square" rtlCol="0">
            <a:spAutoFit/>
          </a:bodyPr>
          <a:lstStyle/>
          <a:p>
            <a:pPr algn="r"/>
            <a:r>
              <a:rPr lang="en-US" sz="2800" b="1" dirty="0"/>
              <a:t>Step 2: Prioritize Initiatives in Team</a:t>
            </a:r>
          </a:p>
          <a:p>
            <a:endParaRPr lang="en-US" sz="1600"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pSp>
        <p:nvGrpSpPr>
          <p:cNvPr id="21" name="Group 20">
            <a:extLst>
              <a:ext uri="{FF2B5EF4-FFF2-40B4-BE49-F238E27FC236}">
                <a16:creationId xmlns:a16="http://schemas.microsoft.com/office/drawing/2014/main" id="{A34DB694-722E-4A3E-A532-8F9F433DFA20}"/>
              </a:ext>
            </a:extLst>
          </p:cNvPr>
          <p:cNvGrpSpPr/>
          <p:nvPr/>
        </p:nvGrpSpPr>
        <p:grpSpPr>
          <a:xfrm>
            <a:off x="3981451" y="2610098"/>
            <a:ext cx="1085848" cy="2608792"/>
            <a:chOff x="3981451" y="2610098"/>
            <a:chExt cx="1085848" cy="2608792"/>
          </a:xfrm>
        </p:grpSpPr>
        <p:sp>
          <p:nvSpPr>
            <p:cNvPr id="7" name="TextBox 6">
              <a:extLst>
                <a:ext uri="{FF2B5EF4-FFF2-40B4-BE49-F238E27FC236}">
                  <a16:creationId xmlns:a16="http://schemas.microsoft.com/office/drawing/2014/main" id="{2BDBED36-B95E-4B3F-8002-68A774D6FBF7}"/>
                </a:ext>
              </a:extLst>
            </p:cNvPr>
            <p:cNvSpPr txBox="1"/>
            <p:nvPr/>
          </p:nvSpPr>
          <p:spPr>
            <a:xfrm>
              <a:off x="3981451" y="4849558"/>
              <a:ext cx="1077686" cy="369332"/>
            </a:xfrm>
            <a:prstGeom prst="rect">
              <a:avLst/>
            </a:prstGeom>
            <a:noFill/>
            <a:ln>
              <a:solidFill>
                <a:schemeClr val="tx1"/>
              </a:solidFill>
            </a:ln>
          </p:spPr>
          <p:txBody>
            <a:bodyPr wrap="square" rtlCol="0">
              <a:spAutoFit/>
            </a:bodyPr>
            <a:lstStyle/>
            <a:p>
              <a:r>
                <a:rPr lang="en-US" dirty="0"/>
                <a:t>0</a:t>
              </a:r>
            </a:p>
          </p:txBody>
        </p:sp>
        <p:sp>
          <p:nvSpPr>
            <p:cNvPr id="11" name="TextBox 10">
              <a:extLst>
                <a:ext uri="{FF2B5EF4-FFF2-40B4-BE49-F238E27FC236}">
                  <a16:creationId xmlns:a16="http://schemas.microsoft.com/office/drawing/2014/main" id="{F028689F-6D83-4F50-9952-B973DA70E842}"/>
                </a:ext>
              </a:extLst>
            </p:cNvPr>
            <p:cNvSpPr txBox="1"/>
            <p:nvPr/>
          </p:nvSpPr>
          <p:spPr>
            <a:xfrm>
              <a:off x="3981451" y="2610098"/>
              <a:ext cx="1077686" cy="369332"/>
            </a:xfrm>
            <a:prstGeom prst="rect">
              <a:avLst/>
            </a:prstGeom>
            <a:noFill/>
            <a:ln>
              <a:solidFill>
                <a:schemeClr val="tx1"/>
              </a:solidFill>
            </a:ln>
          </p:spPr>
          <p:txBody>
            <a:bodyPr wrap="square" rtlCol="0">
              <a:spAutoFit/>
            </a:bodyPr>
            <a:lstStyle/>
            <a:p>
              <a:r>
                <a:rPr lang="en-US" dirty="0"/>
                <a:t>6</a:t>
              </a:r>
            </a:p>
          </p:txBody>
        </p:sp>
        <p:sp>
          <p:nvSpPr>
            <p:cNvPr id="12" name="TextBox 11">
              <a:extLst>
                <a:ext uri="{FF2B5EF4-FFF2-40B4-BE49-F238E27FC236}">
                  <a16:creationId xmlns:a16="http://schemas.microsoft.com/office/drawing/2014/main" id="{65D3F16C-BC32-47AD-ABF7-FF201E21A19D}"/>
                </a:ext>
              </a:extLst>
            </p:cNvPr>
            <p:cNvSpPr txBox="1"/>
            <p:nvPr/>
          </p:nvSpPr>
          <p:spPr>
            <a:xfrm>
              <a:off x="3989613" y="3148107"/>
              <a:ext cx="1077686" cy="369332"/>
            </a:xfrm>
            <a:prstGeom prst="rect">
              <a:avLst/>
            </a:prstGeom>
            <a:noFill/>
            <a:ln>
              <a:solidFill>
                <a:schemeClr val="tx1"/>
              </a:solidFill>
            </a:ln>
          </p:spPr>
          <p:txBody>
            <a:bodyPr wrap="square" rtlCol="0">
              <a:spAutoFit/>
            </a:bodyPr>
            <a:lstStyle/>
            <a:p>
              <a:r>
                <a:rPr lang="en-US" dirty="0"/>
                <a:t>3</a:t>
              </a:r>
            </a:p>
          </p:txBody>
        </p:sp>
        <p:sp>
          <p:nvSpPr>
            <p:cNvPr id="13" name="TextBox 12">
              <a:extLst>
                <a:ext uri="{FF2B5EF4-FFF2-40B4-BE49-F238E27FC236}">
                  <a16:creationId xmlns:a16="http://schemas.microsoft.com/office/drawing/2014/main" id="{E3397F83-D61B-415E-8431-D0A2FA39E20A}"/>
                </a:ext>
              </a:extLst>
            </p:cNvPr>
            <p:cNvSpPr txBox="1"/>
            <p:nvPr/>
          </p:nvSpPr>
          <p:spPr>
            <a:xfrm>
              <a:off x="3989613" y="3701615"/>
              <a:ext cx="1077686" cy="369332"/>
            </a:xfrm>
            <a:prstGeom prst="rect">
              <a:avLst/>
            </a:prstGeom>
            <a:noFill/>
            <a:ln>
              <a:solidFill>
                <a:schemeClr val="tx1"/>
              </a:solidFill>
            </a:ln>
          </p:spPr>
          <p:txBody>
            <a:bodyPr wrap="square" rtlCol="0">
              <a:spAutoFit/>
            </a:bodyPr>
            <a:lstStyle/>
            <a:p>
              <a:r>
                <a:rPr lang="en-US" dirty="0"/>
                <a:t>0</a:t>
              </a:r>
            </a:p>
          </p:txBody>
        </p:sp>
        <p:sp>
          <p:nvSpPr>
            <p:cNvPr id="14" name="TextBox 13">
              <a:extLst>
                <a:ext uri="{FF2B5EF4-FFF2-40B4-BE49-F238E27FC236}">
                  <a16:creationId xmlns:a16="http://schemas.microsoft.com/office/drawing/2014/main" id="{47248248-0A8A-4C15-8F33-71E67A41017C}"/>
                </a:ext>
              </a:extLst>
            </p:cNvPr>
            <p:cNvSpPr txBox="1"/>
            <p:nvPr/>
          </p:nvSpPr>
          <p:spPr>
            <a:xfrm>
              <a:off x="3981451" y="4285484"/>
              <a:ext cx="1077686" cy="369332"/>
            </a:xfrm>
            <a:prstGeom prst="rect">
              <a:avLst/>
            </a:prstGeom>
            <a:noFill/>
            <a:ln>
              <a:solidFill>
                <a:schemeClr val="tx1"/>
              </a:solidFill>
            </a:ln>
          </p:spPr>
          <p:txBody>
            <a:bodyPr wrap="square" rtlCol="0">
              <a:spAutoFit/>
            </a:bodyPr>
            <a:lstStyle/>
            <a:p>
              <a:r>
                <a:rPr lang="en-US" dirty="0"/>
                <a:t>2</a:t>
              </a:r>
            </a:p>
          </p:txBody>
        </p:sp>
      </p:grpSp>
      <p:grpSp>
        <p:nvGrpSpPr>
          <p:cNvPr id="2" name="Group 1">
            <a:extLst>
              <a:ext uri="{FF2B5EF4-FFF2-40B4-BE49-F238E27FC236}">
                <a16:creationId xmlns:a16="http://schemas.microsoft.com/office/drawing/2014/main" id="{C57619D0-0FA5-4F6B-914A-D7E83297AEFF}"/>
              </a:ext>
            </a:extLst>
          </p:cNvPr>
          <p:cNvGrpSpPr/>
          <p:nvPr/>
        </p:nvGrpSpPr>
        <p:grpSpPr>
          <a:xfrm>
            <a:off x="1681844" y="2634734"/>
            <a:ext cx="1077686" cy="2548821"/>
            <a:chOff x="1681844" y="2634734"/>
            <a:chExt cx="1077686" cy="2548821"/>
          </a:xfrm>
        </p:grpSpPr>
        <p:sp>
          <p:nvSpPr>
            <p:cNvPr id="6" name="TextBox 5">
              <a:extLst>
                <a:ext uri="{FF2B5EF4-FFF2-40B4-BE49-F238E27FC236}">
                  <a16:creationId xmlns:a16="http://schemas.microsoft.com/office/drawing/2014/main" id="{17549BA9-0365-4D51-967B-8962545074F2}"/>
                </a:ext>
              </a:extLst>
            </p:cNvPr>
            <p:cNvSpPr txBox="1"/>
            <p:nvPr/>
          </p:nvSpPr>
          <p:spPr>
            <a:xfrm>
              <a:off x="1681844" y="2634734"/>
              <a:ext cx="1077686" cy="369332"/>
            </a:xfrm>
            <a:prstGeom prst="rect">
              <a:avLst/>
            </a:prstGeom>
            <a:noFill/>
            <a:ln>
              <a:solidFill>
                <a:schemeClr val="tx1"/>
              </a:solidFill>
            </a:ln>
          </p:spPr>
          <p:txBody>
            <a:bodyPr wrap="square" rtlCol="0">
              <a:spAutoFit/>
            </a:bodyPr>
            <a:lstStyle/>
            <a:p>
              <a:pPr algn="ctr"/>
              <a:r>
                <a:rPr lang="en-US" dirty="0"/>
                <a:t>11</a:t>
              </a:r>
            </a:p>
          </p:txBody>
        </p:sp>
        <p:sp>
          <p:nvSpPr>
            <p:cNvPr id="8" name="TextBox 7">
              <a:extLst>
                <a:ext uri="{FF2B5EF4-FFF2-40B4-BE49-F238E27FC236}">
                  <a16:creationId xmlns:a16="http://schemas.microsoft.com/office/drawing/2014/main" id="{5B61F7E4-266B-4765-8450-E4B923ADD110}"/>
                </a:ext>
              </a:extLst>
            </p:cNvPr>
            <p:cNvSpPr txBox="1"/>
            <p:nvPr/>
          </p:nvSpPr>
          <p:spPr>
            <a:xfrm>
              <a:off x="1681844" y="3756745"/>
              <a:ext cx="1077686" cy="369332"/>
            </a:xfrm>
            <a:prstGeom prst="rect">
              <a:avLst/>
            </a:prstGeom>
            <a:noFill/>
            <a:ln>
              <a:solidFill>
                <a:schemeClr val="tx1"/>
              </a:solidFill>
            </a:ln>
          </p:spPr>
          <p:txBody>
            <a:bodyPr wrap="square" rtlCol="0">
              <a:spAutoFit/>
            </a:bodyPr>
            <a:lstStyle/>
            <a:p>
              <a:pPr algn="ctr"/>
              <a:r>
                <a:rPr lang="en-US" dirty="0"/>
                <a:t>0</a:t>
              </a:r>
            </a:p>
          </p:txBody>
        </p:sp>
        <p:sp>
          <p:nvSpPr>
            <p:cNvPr id="9" name="TextBox 8">
              <a:extLst>
                <a:ext uri="{FF2B5EF4-FFF2-40B4-BE49-F238E27FC236}">
                  <a16:creationId xmlns:a16="http://schemas.microsoft.com/office/drawing/2014/main" id="{80F436E8-9FBD-483F-A0FA-3D466A5A5FF9}"/>
                </a:ext>
              </a:extLst>
            </p:cNvPr>
            <p:cNvSpPr txBox="1"/>
            <p:nvPr/>
          </p:nvSpPr>
          <p:spPr>
            <a:xfrm>
              <a:off x="1681844" y="4285484"/>
              <a:ext cx="1077686" cy="369332"/>
            </a:xfrm>
            <a:prstGeom prst="rect">
              <a:avLst/>
            </a:prstGeom>
            <a:noFill/>
            <a:ln>
              <a:solidFill>
                <a:schemeClr val="tx1"/>
              </a:solidFill>
            </a:ln>
          </p:spPr>
          <p:txBody>
            <a:bodyPr wrap="square" rtlCol="0">
              <a:spAutoFit/>
            </a:bodyPr>
            <a:lstStyle/>
            <a:p>
              <a:pPr algn="ctr"/>
              <a:r>
                <a:rPr lang="en-US" dirty="0"/>
                <a:t>0</a:t>
              </a:r>
            </a:p>
          </p:txBody>
        </p:sp>
        <p:sp>
          <p:nvSpPr>
            <p:cNvPr id="10" name="TextBox 9">
              <a:extLst>
                <a:ext uri="{FF2B5EF4-FFF2-40B4-BE49-F238E27FC236}">
                  <a16:creationId xmlns:a16="http://schemas.microsoft.com/office/drawing/2014/main" id="{A619F6C9-2D55-49A2-A296-4FFAB95EDEAC}"/>
                </a:ext>
              </a:extLst>
            </p:cNvPr>
            <p:cNvSpPr txBox="1"/>
            <p:nvPr/>
          </p:nvSpPr>
          <p:spPr>
            <a:xfrm>
              <a:off x="1681844" y="4814223"/>
              <a:ext cx="1077686" cy="369332"/>
            </a:xfrm>
            <a:prstGeom prst="rect">
              <a:avLst/>
            </a:prstGeom>
            <a:noFill/>
            <a:ln>
              <a:solidFill>
                <a:schemeClr val="tx1"/>
              </a:solidFill>
            </a:ln>
          </p:spPr>
          <p:txBody>
            <a:bodyPr wrap="square" rtlCol="0">
              <a:spAutoFit/>
            </a:bodyPr>
            <a:lstStyle/>
            <a:p>
              <a:pPr algn="ctr"/>
              <a:r>
                <a:rPr lang="en-US" dirty="0"/>
                <a:t>0</a:t>
              </a:r>
            </a:p>
          </p:txBody>
        </p:sp>
        <p:sp>
          <p:nvSpPr>
            <p:cNvPr id="15" name="TextBox 14">
              <a:extLst>
                <a:ext uri="{FF2B5EF4-FFF2-40B4-BE49-F238E27FC236}">
                  <a16:creationId xmlns:a16="http://schemas.microsoft.com/office/drawing/2014/main" id="{007AD23B-BCCD-4586-B6DA-973140CCE502}"/>
                </a:ext>
              </a:extLst>
            </p:cNvPr>
            <p:cNvSpPr txBox="1"/>
            <p:nvPr/>
          </p:nvSpPr>
          <p:spPr>
            <a:xfrm>
              <a:off x="1681844" y="3149475"/>
              <a:ext cx="1077686" cy="369332"/>
            </a:xfrm>
            <a:prstGeom prst="rect">
              <a:avLst/>
            </a:prstGeom>
            <a:noFill/>
            <a:ln>
              <a:solidFill>
                <a:schemeClr val="tx1"/>
              </a:solidFill>
            </a:ln>
          </p:spPr>
          <p:txBody>
            <a:bodyPr wrap="square" rtlCol="0">
              <a:spAutoFit/>
            </a:bodyPr>
            <a:lstStyle/>
            <a:p>
              <a:pPr algn="ctr"/>
              <a:r>
                <a:rPr lang="en-US" dirty="0"/>
                <a:t>0</a:t>
              </a:r>
            </a:p>
          </p:txBody>
        </p:sp>
      </p:grpSp>
      <p:grpSp>
        <p:nvGrpSpPr>
          <p:cNvPr id="22" name="Group 21">
            <a:extLst>
              <a:ext uri="{FF2B5EF4-FFF2-40B4-BE49-F238E27FC236}">
                <a16:creationId xmlns:a16="http://schemas.microsoft.com/office/drawing/2014/main" id="{3C54E347-5EF7-47F5-AEF0-051CCF38ACD0}"/>
              </a:ext>
            </a:extLst>
          </p:cNvPr>
          <p:cNvGrpSpPr/>
          <p:nvPr/>
        </p:nvGrpSpPr>
        <p:grpSpPr>
          <a:xfrm>
            <a:off x="6281059" y="2603196"/>
            <a:ext cx="1077686" cy="2615694"/>
            <a:chOff x="6281059" y="2603196"/>
            <a:chExt cx="1077686" cy="2615694"/>
          </a:xfrm>
        </p:grpSpPr>
        <p:sp>
          <p:nvSpPr>
            <p:cNvPr id="16" name="TextBox 15">
              <a:extLst>
                <a:ext uri="{FF2B5EF4-FFF2-40B4-BE49-F238E27FC236}">
                  <a16:creationId xmlns:a16="http://schemas.microsoft.com/office/drawing/2014/main" id="{32EE018D-1ACC-404F-B462-2BFA6E465104}"/>
                </a:ext>
              </a:extLst>
            </p:cNvPr>
            <p:cNvSpPr txBox="1"/>
            <p:nvPr/>
          </p:nvSpPr>
          <p:spPr>
            <a:xfrm>
              <a:off x="6281059" y="2603196"/>
              <a:ext cx="1077686" cy="369332"/>
            </a:xfrm>
            <a:prstGeom prst="rect">
              <a:avLst/>
            </a:prstGeom>
            <a:noFill/>
            <a:ln>
              <a:solidFill>
                <a:schemeClr val="tx1"/>
              </a:solidFill>
            </a:ln>
          </p:spPr>
          <p:txBody>
            <a:bodyPr wrap="square" rtlCol="0">
              <a:spAutoFit/>
            </a:bodyPr>
            <a:lstStyle/>
            <a:p>
              <a:r>
                <a:rPr lang="en-US" dirty="0"/>
                <a:t>3</a:t>
              </a:r>
            </a:p>
          </p:txBody>
        </p:sp>
        <p:sp>
          <p:nvSpPr>
            <p:cNvPr id="17" name="TextBox 16">
              <a:extLst>
                <a:ext uri="{FF2B5EF4-FFF2-40B4-BE49-F238E27FC236}">
                  <a16:creationId xmlns:a16="http://schemas.microsoft.com/office/drawing/2014/main" id="{423E4358-3082-4848-9257-C519E0F9D4EE}"/>
                </a:ext>
              </a:extLst>
            </p:cNvPr>
            <p:cNvSpPr txBox="1"/>
            <p:nvPr/>
          </p:nvSpPr>
          <p:spPr>
            <a:xfrm>
              <a:off x="6281059" y="3187734"/>
              <a:ext cx="1077686" cy="369332"/>
            </a:xfrm>
            <a:prstGeom prst="rect">
              <a:avLst/>
            </a:prstGeom>
            <a:noFill/>
            <a:ln>
              <a:solidFill>
                <a:schemeClr val="tx1"/>
              </a:solidFill>
            </a:ln>
          </p:spPr>
          <p:txBody>
            <a:bodyPr wrap="square" rtlCol="0">
              <a:spAutoFit/>
            </a:bodyPr>
            <a:lstStyle/>
            <a:p>
              <a:r>
                <a:rPr lang="en-US" dirty="0"/>
                <a:t>3</a:t>
              </a:r>
            </a:p>
          </p:txBody>
        </p:sp>
        <p:sp>
          <p:nvSpPr>
            <p:cNvPr id="18" name="TextBox 17">
              <a:extLst>
                <a:ext uri="{FF2B5EF4-FFF2-40B4-BE49-F238E27FC236}">
                  <a16:creationId xmlns:a16="http://schemas.microsoft.com/office/drawing/2014/main" id="{08691461-C6F3-40CB-9025-C634848FE7DB}"/>
                </a:ext>
              </a:extLst>
            </p:cNvPr>
            <p:cNvSpPr txBox="1"/>
            <p:nvPr/>
          </p:nvSpPr>
          <p:spPr>
            <a:xfrm>
              <a:off x="6281059" y="3742027"/>
              <a:ext cx="1077686" cy="369332"/>
            </a:xfrm>
            <a:prstGeom prst="rect">
              <a:avLst/>
            </a:prstGeom>
            <a:noFill/>
            <a:ln>
              <a:solidFill>
                <a:schemeClr val="tx1"/>
              </a:solidFill>
            </a:ln>
          </p:spPr>
          <p:txBody>
            <a:bodyPr wrap="square" rtlCol="0">
              <a:spAutoFit/>
            </a:bodyPr>
            <a:lstStyle/>
            <a:p>
              <a:r>
                <a:rPr lang="en-US" dirty="0"/>
                <a:t>5</a:t>
              </a:r>
            </a:p>
          </p:txBody>
        </p:sp>
        <p:sp>
          <p:nvSpPr>
            <p:cNvPr id="19" name="TextBox 18">
              <a:extLst>
                <a:ext uri="{FF2B5EF4-FFF2-40B4-BE49-F238E27FC236}">
                  <a16:creationId xmlns:a16="http://schemas.microsoft.com/office/drawing/2014/main" id="{DFD209E1-2C51-4ECB-B4A8-00C803BFFAA5}"/>
                </a:ext>
              </a:extLst>
            </p:cNvPr>
            <p:cNvSpPr txBox="1"/>
            <p:nvPr/>
          </p:nvSpPr>
          <p:spPr>
            <a:xfrm>
              <a:off x="6281059" y="4849558"/>
              <a:ext cx="1077686" cy="369332"/>
            </a:xfrm>
            <a:prstGeom prst="rect">
              <a:avLst/>
            </a:prstGeom>
            <a:noFill/>
            <a:ln>
              <a:solidFill>
                <a:schemeClr val="tx1"/>
              </a:solidFill>
            </a:ln>
          </p:spPr>
          <p:txBody>
            <a:bodyPr wrap="square" rtlCol="0">
              <a:spAutoFit/>
            </a:bodyPr>
            <a:lstStyle/>
            <a:p>
              <a:r>
                <a:rPr lang="en-US" dirty="0"/>
                <a:t>0</a:t>
              </a:r>
            </a:p>
          </p:txBody>
        </p:sp>
        <p:sp>
          <p:nvSpPr>
            <p:cNvPr id="20" name="TextBox 19">
              <a:extLst>
                <a:ext uri="{FF2B5EF4-FFF2-40B4-BE49-F238E27FC236}">
                  <a16:creationId xmlns:a16="http://schemas.microsoft.com/office/drawing/2014/main" id="{13B951AA-BA8E-4F59-A50A-2D819C525F05}"/>
                </a:ext>
              </a:extLst>
            </p:cNvPr>
            <p:cNvSpPr txBox="1"/>
            <p:nvPr/>
          </p:nvSpPr>
          <p:spPr>
            <a:xfrm>
              <a:off x="6281059" y="4307718"/>
              <a:ext cx="1077686" cy="369332"/>
            </a:xfrm>
            <a:prstGeom prst="rect">
              <a:avLst/>
            </a:prstGeom>
            <a:noFill/>
            <a:ln>
              <a:solidFill>
                <a:schemeClr val="tx1"/>
              </a:solidFill>
            </a:ln>
          </p:spPr>
          <p:txBody>
            <a:bodyPr wrap="square" rtlCol="0">
              <a:spAutoFit/>
            </a:bodyPr>
            <a:lstStyle/>
            <a:p>
              <a:r>
                <a:rPr lang="en-US" dirty="0"/>
                <a:t>0</a:t>
              </a:r>
            </a:p>
          </p:txBody>
        </p:sp>
      </p:grpSp>
    </p:spTree>
    <p:extLst>
      <p:ext uri="{BB962C8B-B14F-4D97-AF65-F5344CB8AC3E}">
        <p14:creationId xmlns:p14="http://schemas.microsoft.com/office/powerpoint/2010/main" val="2097510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5053" y="2530809"/>
            <a:ext cx="6634975" cy="2215991"/>
          </a:xfrm>
          <a:prstGeom prst="rect">
            <a:avLst/>
          </a:prstGeom>
          <a:noFill/>
        </p:spPr>
        <p:txBody>
          <a:bodyPr wrap="square" rtlCol="0">
            <a:spAutoFit/>
          </a:bodyPr>
          <a:lstStyle/>
          <a:p>
            <a:pPr algn="ctr">
              <a:spcAft>
                <a:spcPts val="1200"/>
              </a:spcAft>
              <a:buClr>
                <a:schemeClr val="tx2"/>
              </a:buClr>
            </a:pPr>
            <a:r>
              <a:rPr lang="en-US" sz="3200" b="1" dirty="0"/>
              <a:t>11 points</a:t>
            </a:r>
            <a:endParaRPr lang="en-US" sz="3200" b="1" dirty="0">
              <a:solidFill>
                <a:srgbClr val="87B917"/>
              </a:solidFill>
            </a:endParaRPr>
          </a:p>
          <a:p>
            <a:pPr algn="ctr">
              <a:spcAft>
                <a:spcPts val="1200"/>
              </a:spcAft>
              <a:buClr>
                <a:schemeClr val="tx2"/>
              </a:buClr>
            </a:pPr>
            <a:r>
              <a:rPr lang="en-US" sz="3200" b="1" dirty="0">
                <a:solidFill>
                  <a:srgbClr val="87B917"/>
                </a:solidFill>
              </a:rPr>
              <a:t>Which initiatives have the greatest potential to positively impact student success?</a:t>
            </a:r>
            <a:endParaRPr lang="en-US" sz="3200" b="1" dirty="0"/>
          </a:p>
        </p:txBody>
      </p:sp>
      <p:sp>
        <p:nvSpPr>
          <p:cNvPr id="3" name="TextBox 2"/>
          <p:cNvSpPr txBox="1"/>
          <p:nvPr/>
        </p:nvSpPr>
        <p:spPr>
          <a:xfrm>
            <a:off x="2525486" y="608342"/>
            <a:ext cx="6150163" cy="769441"/>
          </a:xfrm>
          <a:prstGeom prst="rect">
            <a:avLst/>
          </a:prstGeom>
          <a:noFill/>
        </p:spPr>
        <p:txBody>
          <a:bodyPr wrap="square" rtlCol="0">
            <a:spAutoFit/>
          </a:bodyPr>
          <a:lstStyle/>
          <a:p>
            <a:pPr algn="r"/>
            <a:r>
              <a:rPr lang="en-US" sz="2800" b="1" dirty="0"/>
              <a:t>Step 2: Prioritize Initiatives in Teams</a:t>
            </a:r>
          </a:p>
          <a:p>
            <a:endParaRPr lang="en-US" sz="1600"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3299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05053" y="2737638"/>
            <a:ext cx="6634975" cy="1107996"/>
          </a:xfrm>
          <a:prstGeom prst="rect">
            <a:avLst/>
          </a:prstGeom>
          <a:noFill/>
        </p:spPr>
        <p:txBody>
          <a:bodyPr wrap="square" rtlCol="0">
            <a:spAutoFit/>
          </a:bodyPr>
          <a:lstStyle/>
          <a:p>
            <a:pPr algn="ctr">
              <a:spcAft>
                <a:spcPts val="1200"/>
              </a:spcAft>
              <a:buClr>
                <a:schemeClr val="tx2"/>
              </a:buClr>
            </a:pPr>
            <a:r>
              <a:rPr lang="en-US" sz="3200" b="1" dirty="0">
                <a:solidFill>
                  <a:srgbClr val="87B917"/>
                </a:solidFill>
              </a:rPr>
              <a:t>Share Your Priorities</a:t>
            </a:r>
          </a:p>
          <a:p>
            <a:pPr algn="ctr">
              <a:spcAft>
                <a:spcPts val="1200"/>
              </a:spcAft>
              <a:buClr>
                <a:schemeClr val="tx2"/>
              </a:buClr>
            </a:pPr>
            <a:r>
              <a:rPr lang="en-US" sz="2400" b="1" dirty="0"/>
              <a:t>(1 minute)</a:t>
            </a:r>
          </a:p>
        </p:txBody>
      </p:sp>
      <p:sp>
        <p:nvSpPr>
          <p:cNvPr id="3" name="TextBox 2"/>
          <p:cNvSpPr txBox="1"/>
          <p:nvPr/>
        </p:nvSpPr>
        <p:spPr>
          <a:xfrm>
            <a:off x="2525486" y="608342"/>
            <a:ext cx="6150163" cy="769441"/>
          </a:xfrm>
          <a:prstGeom prst="rect">
            <a:avLst/>
          </a:prstGeom>
          <a:noFill/>
        </p:spPr>
        <p:txBody>
          <a:bodyPr wrap="square" rtlCol="0">
            <a:spAutoFit/>
          </a:bodyPr>
          <a:lstStyle/>
          <a:p>
            <a:pPr algn="r"/>
            <a:r>
              <a:rPr lang="en-US" sz="2800" b="1" dirty="0"/>
              <a:t>Step 3: Speed Share</a:t>
            </a:r>
          </a:p>
          <a:p>
            <a:endParaRPr lang="en-US" sz="1600"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8039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1653" y="2138924"/>
            <a:ext cx="7336176" cy="3611245"/>
          </a:xfrm>
          <a:prstGeom prst="rect">
            <a:avLst/>
          </a:prstGeom>
          <a:noFill/>
        </p:spPr>
        <p:txBody>
          <a:bodyPr wrap="square" rtlCol="0">
            <a:spAutoFit/>
          </a:bodyPr>
          <a:lstStyle/>
          <a:p>
            <a:pPr algn="ctr">
              <a:spcAft>
                <a:spcPts val="2000"/>
              </a:spcAft>
              <a:buClr>
                <a:schemeClr val="tx2"/>
              </a:buClr>
            </a:pPr>
            <a:r>
              <a:rPr lang="en-US" sz="3200" b="1" dirty="0">
                <a:solidFill>
                  <a:srgbClr val="87B917"/>
                </a:solidFill>
              </a:rPr>
              <a:t>Ask – Connect – Inspire – Plan </a:t>
            </a:r>
          </a:p>
          <a:p>
            <a:pPr marL="457200" indent="-457200">
              <a:spcAft>
                <a:spcPts val="1200"/>
              </a:spcAft>
              <a:buClr>
                <a:schemeClr val="tx2"/>
              </a:buClr>
              <a:buFont typeface="Arial" panose="020B0604020202020204" pitchFamily="34" charset="0"/>
              <a:buChar char="•"/>
            </a:pPr>
            <a:r>
              <a:rPr lang="en-US" sz="2800" dirty="0"/>
              <a:t>Not the first bite at the apple.</a:t>
            </a:r>
          </a:p>
          <a:p>
            <a:pPr marL="457200" indent="-457200">
              <a:spcAft>
                <a:spcPts val="1200"/>
              </a:spcAft>
              <a:buClr>
                <a:schemeClr val="tx2"/>
              </a:buClr>
              <a:buFont typeface="Arial" panose="020B0604020202020204" pitchFamily="34" charset="0"/>
              <a:buChar char="•"/>
            </a:pPr>
            <a:r>
              <a:rPr lang="en-US" sz="2800" dirty="0"/>
              <a:t>Get involved!</a:t>
            </a:r>
          </a:p>
          <a:p>
            <a:pPr marL="457200" indent="-457200">
              <a:spcAft>
                <a:spcPts val="1200"/>
              </a:spcAft>
              <a:buClr>
                <a:schemeClr val="tx2"/>
              </a:buClr>
              <a:buFont typeface="Arial" panose="020B0604020202020204" pitchFamily="34" charset="0"/>
              <a:buChar char="•"/>
            </a:pPr>
            <a:r>
              <a:rPr lang="en-US" sz="2800" dirty="0"/>
              <a:t>ACIP article</a:t>
            </a:r>
          </a:p>
          <a:p>
            <a:pPr marL="457200" indent="-457200">
              <a:spcAft>
                <a:spcPts val="1200"/>
              </a:spcAft>
              <a:buClr>
                <a:schemeClr val="tx2"/>
              </a:buClr>
              <a:buFont typeface="Arial" panose="020B0604020202020204" pitchFamily="34" charset="0"/>
              <a:buChar char="•"/>
            </a:pPr>
            <a:r>
              <a:rPr lang="en-US" sz="2800" dirty="0"/>
              <a:t>Short break – return to this room</a:t>
            </a:r>
          </a:p>
          <a:p>
            <a:pPr marL="457200" indent="-457200">
              <a:spcAft>
                <a:spcPts val="1200"/>
              </a:spcAft>
              <a:buClr>
                <a:schemeClr val="tx2"/>
              </a:buClr>
              <a:buFont typeface="Arial" panose="020B0604020202020204" pitchFamily="34" charset="0"/>
              <a:buChar char="•"/>
            </a:pPr>
            <a:r>
              <a:rPr lang="en-US" sz="2800" dirty="0"/>
              <a:t>Strategic Planning</a:t>
            </a:r>
          </a:p>
        </p:txBody>
      </p:sp>
      <p:sp>
        <p:nvSpPr>
          <p:cNvPr id="3" name="TextBox 2"/>
          <p:cNvSpPr txBox="1"/>
          <p:nvPr/>
        </p:nvSpPr>
        <p:spPr>
          <a:xfrm>
            <a:off x="2525486" y="608342"/>
            <a:ext cx="6150163" cy="769441"/>
          </a:xfrm>
          <a:prstGeom prst="rect">
            <a:avLst/>
          </a:prstGeom>
          <a:noFill/>
        </p:spPr>
        <p:txBody>
          <a:bodyPr wrap="square" rtlCol="0">
            <a:spAutoFit/>
          </a:bodyPr>
          <a:lstStyle/>
          <a:p>
            <a:pPr algn="r"/>
            <a:r>
              <a:rPr lang="en-US" sz="2800" b="1" dirty="0"/>
              <a:t>What’s Next</a:t>
            </a:r>
          </a:p>
          <a:p>
            <a:endParaRPr lang="en-US" sz="1600"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6755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500"/>
                                        <p:tgtEl>
                                          <p:spTgt spid="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Effect transition="in" filter="fade">
                                      <p:cBhvr>
                                        <p:cTn id="3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4512" y="2922548"/>
            <a:ext cx="6634975" cy="1600438"/>
          </a:xfrm>
          <a:prstGeom prst="rect">
            <a:avLst/>
          </a:prstGeom>
          <a:noFill/>
        </p:spPr>
        <p:txBody>
          <a:bodyPr wrap="square" rtlCol="0">
            <a:spAutoFit/>
          </a:bodyPr>
          <a:lstStyle/>
          <a:p>
            <a:pPr algn="ctr">
              <a:spcAft>
                <a:spcPts val="1200"/>
              </a:spcAft>
              <a:buClr>
                <a:schemeClr val="tx2"/>
              </a:buClr>
            </a:pPr>
            <a:r>
              <a:rPr lang="en-US" sz="4400" b="1" dirty="0"/>
              <a:t>Find Your Peeps!</a:t>
            </a:r>
            <a:endParaRPr lang="en-US" sz="1000" b="1" dirty="0"/>
          </a:p>
          <a:p>
            <a:pPr algn="ctr">
              <a:spcAft>
                <a:spcPts val="1200"/>
              </a:spcAft>
              <a:buClr>
                <a:schemeClr val="tx2"/>
              </a:buClr>
            </a:pPr>
            <a:endParaRPr lang="en-US" sz="1000" dirty="0"/>
          </a:p>
          <a:p>
            <a:pPr algn="ctr">
              <a:spcAft>
                <a:spcPts val="1200"/>
              </a:spcAft>
              <a:buClr>
                <a:schemeClr val="tx2"/>
              </a:buClr>
            </a:pPr>
            <a:r>
              <a:rPr lang="en-US" sz="2400" dirty="0"/>
              <a:t>(aka, get in your Ask, Connect, Inspire, Plan group)</a:t>
            </a:r>
          </a:p>
        </p:txBody>
      </p:sp>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Getting Started</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5577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1.0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026" name="Picture 2" descr="4 Pillars of Guided Pathways - Yuba College"/>
          <p:cNvPicPr>
            <a:picLocks noChangeAspect="1" noChangeArrowheads="1"/>
          </p:cNvPicPr>
          <p:nvPr/>
        </p:nvPicPr>
        <p:blipFill rotWithShape="1">
          <a:blip r:embed="rId3">
            <a:extLst>
              <a:ext uri="{28A0092B-C50C-407E-A947-70E740481C1C}">
                <a14:useLocalDpi xmlns:a14="http://schemas.microsoft.com/office/drawing/2010/main" val="0"/>
              </a:ext>
            </a:extLst>
          </a:blip>
          <a:srcRect l="4450" t="31505" r="4884" b="11211"/>
          <a:stretch/>
        </p:blipFill>
        <p:spPr bwMode="auto">
          <a:xfrm>
            <a:off x="674649" y="2310063"/>
            <a:ext cx="7557002" cy="3259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26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1.0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64553A91-4492-4061-8F11-9A3808AF9187}"/>
              </a:ext>
            </a:extLst>
          </p:cNvPr>
          <p:cNvSpPr txBox="1"/>
          <p:nvPr/>
        </p:nvSpPr>
        <p:spPr>
          <a:xfrm>
            <a:off x="720902" y="3115567"/>
            <a:ext cx="7455758" cy="954107"/>
          </a:xfrm>
          <a:prstGeom prst="rect">
            <a:avLst/>
          </a:prstGeom>
          <a:noFill/>
        </p:spPr>
        <p:txBody>
          <a:bodyPr wrap="square" rtlCol="0">
            <a:spAutoFit/>
          </a:bodyPr>
          <a:lstStyle/>
          <a:p>
            <a:r>
              <a:rPr lang="en-US" sz="2800" dirty="0"/>
              <a:t>What percentage complete 12 or more credits their first term?</a:t>
            </a:r>
            <a:endParaRPr lang="en-US" sz="2800" dirty="0">
              <a:solidFill>
                <a:srgbClr val="FF0000"/>
              </a:solidFill>
            </a:endParaRPr>
          </a:p>
        </p:txBody>
      </p:sp>
      <p:sp>
        <p:nvSpPr>
          <p:cNvPr id="7" name="TextBox 6">
            <a:extLst>
              <a:ext uri="{FF2B5EF4-FFF2-40B4-BE49-F238E27FC236}">
                <a16:creationId xmlns:a16="http://schemas.microsoft.com/office/drawing/2014/main" id="{A3A1402F-571E-4C2A-82A0-33B813146143}"/>
              </a:ext>
            </a:extLst>
          </p:cNvPr>
          <p:cNvSpPr txBox="1"/>
          <p:nvPr/>
        </p:nvSpPr>
        <p:spPr>
          <a:xfrm>
            <a:off x="609224" y="2127351"/>
            <a:ext cx="7954746" cy="523220"/>
          </a:xfrm>
          <a:prstGeom prst="rect">
            <a:avLst/>
          </a:prstGeom>
          <a:noFill/>
        </p:spPr>
        <p:txBody>
          <a:bodyPr wrap="square" rtlCol="0">
            <a:spAutoFit/>
          </a:bodyPr>
          <a:lstStyle/>
          <a:p>
            <a:pPr algn="ctr"/>
            <a:r>
              <a:rPr lang="en-US" sz="2800" b="1" dirty="0"/>
              <a:t>Early Momentum Metrics</a:t>
            </a:r>
          </a:p>
        </p:txBody>
      </p:sp>
      <p:sp>
        <p:nvSpPr>
          <p:cNvPr id="9" name="TextBox 8">
            <a:extLst>
              <a:ext uri="{FF2B5EF4-FFF2-40B4-BE49-F238E27FC236}">
                <a16:creationId xmlns:a16="http://schemas.microsoft.com/office/drawing/2014/main" id="{64553A91-4492-4061-8F11-9A3808AF9187}"/>
              </a:ext>
            </a:extLst>
          </p:cNvPr>
          <p:cNvSpPr txBox="1"/>
          <p:nvPr/>
        </p:nvSpPr>
        <p:spPr>
          <a:xfrm>
            <a:off x="720902" y="4857419"/>
            <a:ext cx="7496665" cy="954107"/>
          </a:xfrm>
          <a:prstGeom prst="rect">
            <a:avLst/>
          </a:prstGeom>
          <a:noFill/>
        </p:spPr>
        <p:txBody>
          <a:bodyPr wrap="square" rtlCol="0">
            <a:spAutoFit/>
          </a:bodyPr>
          <a:lstStyle/>
          <a:p>
            <a:r>
              <a:rPr lang="en-US" sz="2800" dirty="0"/>
              <a:t>What percentage complete 36 or more credits their first year?</a:t>
            </a:r>
            <a:endParaRPr lang="en-US" sz="2800" dirty="0">
              <a:solidFill>
                <a:srgbClr val="FF0000"/>
              </a:solidFill>
            </a:endParaRPr>
          </a:p>
        </p:txBody>
      </p:sp>
      <p:sp>
        <p:nvSpPr>
          <p:cNvPr id="10" name="TextBox 9">
            <a:extLst>
              <a:ext uri="{FF2B5EF4-FFF2-40B4-BE49-F238E27FC236}">
                <a16:creationId xmlns:a16="http://schemas.microsoft.com/office/drawing/2014/main" id="{64553A91-4492-4061-8F11-9A3808AF9187}"/>
              </a:ext>
            </a:extLst>
          </p:cNvPr>
          <p:cNvSpPr txBox="1"/>
          <p:nvPr/>
        </p:nvSpPr>
        <p:spPr>
          <a:xfrm>
            <a:off x="3692702" y="3932632"/>
            <a:ext cx="1512158" cy="646331"/>
          </a:xfrm>
          <a:prstGeom prst="rect">
            <a:avLst/>
          </a:prstGeom>
          <a:noFill/>
        </p:spPr>
        <p:txBody>
          <a:bodyPr wrap="square" rtlCol="0">
            <a:spAutoFit/>
          </a:bodyPr>
          <a:lstStyle/>
          <a:p>
            <a:pPr algn="ctr"/>
            <a:r>
              <a:rPr lang="en-US" sz="3600" b="1" dirty="0">
                <a:solidFill>
                  <a:srgbClr val="648911"/>
                </a:solidFill>
              </a:rPr>
              <a:t>15%</a:t>
            </a:r>
          </a:p>
        </p:txBody>
      </p:sp>
      <p:sp>
        <p:nvSpPr>
          <p:cNvPr id="11" name="TextBox 10">
            <a:extLst>
              <a:ext uri="{FF2B5EF4-FFF2-40B4-BE49-F238E27FC236}">
                <a16:creationId xmlns:a16="http://schemas.microsoft.com/office/drawing/2014/main" id="{64553A91-4492-4061-8F11-9A3808AF9187}"/>
              </a:ext>
            </a:extLst>
          </p:cNvPr>
          <p:cNvSpPr txBox="1"/>
          <p:nvPr/>
        </p:nvSpPr>
        <p:spPr>
          <a:xfrm>
            <a:off x="3725188" y="5674484"/>
            <a:ext cx="1264308" cy="646331"/>
          </a:xfrm>
          <a:prstGeom prst="rect">
            <a:avLst/>
          </a:prstGeom>
          <a:noFill/>
        </p:spPr>
        <p:txBody>
          <a:bodyPr wrap="square" rtlCol="0">
            <a:spAutoFit/>
          </a:bodyPr>
          <a:lstStyle/>
          <a:p>
            <a:pPr algn="ctr"/>
            <a:r>
              <a:rPr lang="en-US" sz="3600" b="1" dirty="0">
                <a:solidFill>
                  <a:srgbClr val="648911"/>
                </a:solidFill>
              </a:rPr>
              <a:t>8%</a:t>
            </a:r>
          </a:p>
        </p:txBody>
      </p:sp>
    </p:spTree>
    <p:extLst>
      <p:ext uri="{BB962C8B-B14F-4D97-AF65-F5344CB8AC3E}">
        <p14:creationId xmlns:p14="http://schemas.microsoft.com/office/powerpoint/2010/main" val="311320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1.0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2" name="Picture 2" descr="We Can Do Better | Mercy Housing">
            <a:extLst>
              <a:ext uri="{FF2B5EF4-FFF2-40B4-BE49-F238E27FC236}">
                <a16:creationId xmlns:a16="http://schemas.microsoft.com/office/drawing/2014/main" id="{B6FADCD3-D500-4B6B-ACFD-A56F67CE3A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2626662"/>
            <a:ext cx="4953000" cy="242887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A3A1402F-571E-4C2A-82A0-33B813146143}"/>
              </a:ext>
            </a:extLst>
          </p:cNvPr>
          <p:cNvSpPr txBox="1"/>
          <p:nvPr/>
        </p:nvSpPr>
        <p:spPr>
          <a:xfrm>
            <a:off x="787572" y="5404516"/>
            <a:ext cx="7568856" cy="584775"/>
          </a:xfrm>
          <a:prstGeom prst="rect">
            <a:avLst/>
          </a:prstGeom>
          <a:noFill/>
        </p:spPr>
        <p:txBody>
          <a:bodyPr wrap="square" rtlCol="0">
            <a:spAutoFit/>
          </a:bodyPr>
          <a:lstStyle/>
          <a:p>
            <a:pPr algn="ctr"/>
            <a:r>
              <a:rPr lang="en-US" sz="3200" b="1" dirty="0"/>
              <a:t>Enter Guided Pathways, 2.0</a:t>
            </a:r>
          </a:p>
        </p:txBody>
      </p:sp>
    </p:spTree>
    <p:extLst>
      <p:ext uri="{BB962C8B-B14F-4D97-AF65-F5344CB8AC3E}">
        <p14:creationId xmlns:p14="http://schemas.microsoft.com/office/powerpoint/2010/main" val="237129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fltVal val="0"/>
                                          </p:val>
                                        </p:tav>
                                        <p:tav tm="100000">
                                          <p:val>
                                            <p:strVal val="#ppt_w"/>
                                          </p:val>
                                        </p:tav>
                                      </p:tavLst>
                                    </p:anim>
                                    <p:anim calcmode="lin" valueType="num">
                                      <p:cBhvr>
                                        <p:cTn id="8" dur="1000" fill="hold"/>
                                        <p:tgtEl>
                                          <p:spTgt spid="12"/>
                                        </p:tgtEl>
                                        <p:attrNameLst>
                                          <p:attrName>ppt_h</p:attrName>
                                        </p:attrNameLst>
                                      </p:cBhvr>
                                      <p:tavLst>
                                        <p:tav tm="0">
                                          <p:val>
                                            <p:fltVal val="0"/>
                                          </p:val>
                                        </p:tav>
                                        <p:tav tm="100000">
                                          <p:val>
                                            <p:strVal val="#ppt_h"/>
                                          </p:val>
                                        </p:tav>
                                      </p:tavLst>
                                    </p:anim>
                                    <p:animEffect transition="in" filter="fade">
                                      <p:cBhvr>
                                        <p:cTn id="9" dur="1000"/>
                                        <p:tgtEl>
                                          <p:spTgt spid="12"/>
                                        </p:tgtEl>
                                      </p:cBhvr>
                                    </p:animEffect>
                                  </p:childTnLst>
                                </p:cTn>
                              </p:par>
                            </p:childTnLst>
                          </p:cTn>
                        </p:par>
                        <p:par>
                          <p:cTn id="10" fill="hold">
                            <p:stCondLst>
                              <p:cond delay="1000"/>
                            </p:stCondLst>
                            <p:childTnLst>
                              <p:par>
                                <p:cTn id="11" presetID="31" presetClass="entr" presetSubtype="0"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1000" fill="hold"/>
                                        <p:tgtEl>
                                          <p:spTgt spid="13"/>
                                        </p:tgtEl>
                                        <p:attrNameLst>
                                          <p:attrName>ppt_w</p:attrName>
                                        </p:attrNameLst>
                                      </p:cBhvr>
                                      <p:tavLst>
                                        <p:tav tm="0">
                                          <p:val>
                                            <p:fltVal val="0"/>
                                          </p:val>
                                        </p:tav>
                                        <p:tav tm="100000">
                                          <p:val>
                                            <p:strVal val="#ppt_w"/>
                                          </p:val>
                                        </p:tav>
                                      </p:tavLst>
                                    </p:anim>
                                    <p:anim calcmode="lin" valueType="num">
                                      <p:cBhvr>
                                        <p:cTn id="14" dur="1000" fill="hold"/>
                                        <p:tgtEl>
                                          <p:spTgt spid="13"/>
                                        </p:tgtEl>
                                        <p:attrNameLst>
                                          <p:attrName>ppt_h</p:attrName>
                                        </p:attrNameLst>
                                      </p:cBhvr>
                                      <p:tavLst>
                                        <p:tav tm="0">
                                          <p:val>
                                            <p:fltVal val="0"/>
                                          </p:val>
                                        </p:tav>
                                        <p:tav tm="100000">
                                          <p:val>
                                            <p:strVal val="#ppt_h"/>
                                          </p:val>
                                        </p:tav>
                                      </p:tavLst>
                                    </p:anim>
                                    <p:anim calcmode="lin" valueType="num">
                                      <p:cBhvr>
                                        <p:cTn id="15" dur="1000" fill="hold"/>
                                        <p:tgtEl>
                                          <p:spTgt spid="13"/>
                                        </p:tgtEl>
                                        <p:attrNameLst>
                                          <p:attrName>style.rotation</p:attrName>
                                        </p:attrNameLst>
                                      </p:cBhvr>
                                      <p:tavLst>
                                        <p:tav tm="0">
                                          <p:val>
                                            <p:fltVal val="90"/>
                                          </p:val>
                                        </p:tav>
                                        <p:tav tm="100000">
                                          <p:val>
                                            <p:fltVal val="0"/>
                                          </p:val>
                                        </p:tav>
                                      </p:tavLst>
                                    </p:anim>
                                    <p:animEffect transition="in" filter="fade">
                                      <p:cBhvr>
                                        <p:cTn id="1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2.0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1026" name="Picture 2" descr="4 Pillars of Guided Pathways - Yuba College"/>
          <p:cNvPicPr>
            <a:picLocks noChangeAspect="1" noChangeArrowheads="1"/>
          </p:cNvPicPr>
          <p:nvPr/>
        </p:nvPicPr>
        <p:blipFill rotWithShape="1">
          <a:blip r:embed="rId3">
            <a:extLst>
              <a:ext uri="{28A0092B-C50C-407E-A947-70E740481C1C}">
                <a14:useLocalDpi xmlns:a14="http://schemas.microsoft.com/office/drawing/2010/main" val="0"/>
              </a:ext>
            </a:extLst>
          </a:blip>
          <a:srcRect l="4450" t="31505" r="4884" b="11211"/>
          <a:stretch/>
        </p:blipFill>
        <p:spPr bwMode="auto">
          <a:xfrm>
            <a:off x="975439" y="2035481"/>
            <a:ext cx="7073688" cy="3050830"/>
          </a:xfrm>
          <a:prstGeom prst="rect">
            <a:avLst/>
          </a:prstGeom>
          <a:noFill/>
          <a:extLst>
            <a:ext uri="{909E8E84-426E-40DD-AFC4-6F175D3DCCD1}">
              <a14:hiddenFill xmlns:a14="http://schemas.microsoft.com/office/drawing/2010/main">
                <a:solidFill>
                  <a:srgbClr val="FFFFFF"/>
                </a:solidFill>
              </a14:hiddenFill>
            </a:ext>
          </a:extLst>
        </p:spPr>
      </p:pic>
      <p:sp>
        <p:nvSpPr>
          <p:cNvPr id="6" name="Arrow: Right 10">
            <a:extLst>
              <a:ext uri="{FF2B5EF4-FFF2-40B4-BE49-F238E27FC236}">
                <a16:creationId xmlns:a16="http://schemas.microsoft.com/office/drawing/2014/main" id="{CEDD6808-E16E-4C5C-B9F7-847F32CA4F70}"/>
              </a:ext>
            </a:extLst>
          </p:cNvPr>
          <p:cNvSpPr/>
          <p:nvPr/>
        </p:nvSpPr>
        <p:spPr>
          <a:xfrm>
            <a:off x="1213029" y="5098591"/>
            <a:ext cx="6598508" cy="420130"/>
          </a:xfrm>
          <a:prstGeom prst="rightArrow">
            <a:avLst/>
          </a:prstGeom>
          <a:solidFill>
            <a:srgbClr val="326696"/>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7" name="Group 16"/>
          <p:cNvGrpSpPr/>
          <p:nvPr/>
        </p:nvGrpSpPr>
        <p:grpSpPr>
          <a:xfrm>
            <a:off x="1617560" y="5532401"/>
            <a:ext cx="1142456" cy="1091190"/>
            <a:chOff x="1617560" y="5532401"/>
            <a:chExt cx="1142456" cy="1091190"/>
          </a:xfrm>
        </p:grpSpPr>
        <p:pic>
          <p:nvPicPr>
            <p:cNvPr id="7" name="Picture 6">
              <a:extLst>
                <a:ext uri="{FF2B5EF4-FFF2-40B4-BE49-F238E27FC236}">
                  <a16:creationId xmlns:a16="http://schemas.microsoft.com/office/drawing/2014/main" id="{280C9CA5-D08C-41C2-A6B4-341FDB0B3855}"/>
                </a:ext>
              </a:extLst>
            </p:cNvPr>
            <p:cNvPicPr>
              <a:picLocks noChangeAspect="1"/>
            </p:cNvPicPr>
            <p:nvPr/>
          </p:nvPicPr>
          <p:blipFill rotWithShape="1">
            <a:blip r:embed="rId4"/>
            <a:srcRect l="3965" t="47878" r="88535" b="31141"/>
            <a:stretch/>
          </p:blipFill>
          <p:spPr>
            <a:xfrm>
              <a:off x="1617560" y="5544434"/>
              <a:ext cx="685807" cy="1079157"/>
            </a:xfrm>
            <a:prstGeom prst="rect">
              <a:avLst/>
            </a:prstGeom>
          </p:spPr>
        </p:pic>
        <p:pic>
          <p:nvPicPr>
            <p:cNvPr id="8" name="Picture 7">
              <a:extLst>
                <a:ext uri="{FF2B5EF4-FFF2-40B4-BE49-F238E27FC236}">
                  <a16:creationId xmlns:a16="http://schemas.microsoft.com/office/drawing/2014/main" id="{4A5F7360-F81F-422D-B7C2-E31164CBBF94}"/>
                </a:ext>
              </a:extLst>
            </p:cNvPr>
            <p:cNvPicPr>
              <a:picLocks noChangeAspect="1"/>
            </p:cNvPicPr>
            <p:nvPr/>
          </p:nvPicPr>
          <p:blipFill rotWithShape="1">
            <a:blip r:embed="rId4"/>
            <a:srcRect l="11495" t="47878" r="83643" b="31141"/>
            <a:stretch/>
          </p:blipFill>
          <p:spPr>
            <a:xfrm>
              <a:off x="2315399" y="5532401"/>
              <a:ext cx="444617" cy="1079157"/>
            </a:xfrm>
            <a:prstGeom prst="rect">
              <a:avLst/>
            </a:prstGeom>
          </p:spPr>
        </p:pic>
      </p:grpSp>
      <p:grpSp>
        <p:nvGrpSpPr>
          <p:cNvPr id="2" name="Group 1">
            <a:extLst>
              <a:ext uri="{FF2B5EF4-FFF2-40B4-BE49-F238E27FC236}">
                <a16:creationId xmlns:a16="http://schemas.microsoft.com/office/drawing/2014/main" id="{BE4A66D6-2EDC-44D9-84D7-53629468BDA9}"/>
              </a:ext>
            </a:extLst>
          </p:cNvPr>
          <p:cNvGrpSpPr/>
          <p:nvPr/>
        </p:nvGrpSpPr>
        <p:grpSpPr>
          <a:xfrm>
            <a:off x="2891869" y="5532402"/>
            <a:ext cx="1779838" cy="1110239"/>
            <a:chOff x="2891869" y="5532402"/>
            <a:chExt cx="1779838" cy="1110239"/>
          </a:xfrm>
        </p:grpSpPr>
        <p:pic>
          <p:nvPicPr>
            <p:cNvPr id="10" name="Picture 9">
              <a:extLst>
                <a:ext uri="{FF2B5EF4-FFF2-40B4-BE49-F238E27FC236}">
                  <a16:creationId xmlns:a16="http://schemas.microsoft.com/office/drawing/2014/main" id="{DD370F5B-51CB-4420-B59E-D63DBF9D7DF8}"/>
                </a:ext>
              </a:extLst>
            </p:cNvPr>
            <p:cNvPicPr>
              <a:picLocks noChangeAspect="1"/>
            </p:cNvPicPr>
            <p:nvPr/>
          </p:nvPicPr>
          <p:blipFill rotWithShape="1">
            <a:blip r:embed="rId4"/>
            <a:srcRect l="17380" t="47878" r="77482" b="31141"/>
            <a:stretch/>
          </p:blipFill>
          <p:spPr>
            <a:xfrm>
              <a:off x="2891869" y="5563484"/>
              <a:ext cx="469784" cy="1079157"/>
            </a:xfrm>
            <a:prstGeom prst="rect">
              <a:avLst/>
            </a:prstGeom>
          </p:spPr>
        </p:pic>
        <p:pic>
          <p:nvPicPr>
            <p:cNvPr id="11" name="Picture 10">
              <a:extLst>
                <a:ext uri="{FF2B5EF4-FFF2-40B4-BE49-F238E27FC236}">
                  <a16:creationId xmlns:a16="http://schemas.microsoft.com/office/drawing/2014/main" id="{60D4A2E1-6331-4A09-AAEF-644B0C50148D}"/>
                </a:ext>
              </a:extLst>
            </p:cNvPr>
            <p:cNvPicPr>
              <a:picLocks noChangeAspect="1"/>
            </p:cNvPicPr>
            <p:nvPr/>
          </p:nvPicPr>
          <p:blipFill rotWithShape="1">
            <a:blip r:embed="rId4"/>
            <a:srcRect l="22426" t="47878" r="63170" b="31141"/>
            <a:stretch/>
          </p:blipFill>
          <p:spPr>
            <a:xfrm>
              <a:off x="3354635" y="5532402"/>
              <a:ext cx="1317072" cy="1079157"/>
            </a:xfrm>
            <a:prstGeom prst="rect">
              <a:avLst/>
            </a:prstGeom>
          </p:spPr>
        </p:pic>
      </p:grpSp>
      <p:grpSp>
        <p:nvGrpSpPr>
          <p:cNvPr id="20" name="Group 19"/>
          <p:cNvGrpSpPr/>
          <p:nvPr/>
        </p:nvGrpSpPr>
        <p:grpSpPr>
          <a:xfrm>
            <a:off x="6260194" y="5749516"/>
            <a:ext cx="1049853" cy="719139"/>
            <a:chOff x="6188002" y="5749516"/>
            <a:chExt cx="1049853" cy="719139"/>
          </a:xfrm>
        </p:grpSpPr>
        <p:pic>
          <p:nvPicPr>
            <p:cNvPr id="14" name="Picture 13">
              <a:extLst>
                <a:ext uri="{FF2B5EF4-FFF2-40B4-BE49-F238E27FC236}">
                  <a16:creationId xmlns:a16="http://schemas.microsoft.com/office/drawing/2014/main" id="{3E722850-4701-48A4-9AF0-DEA79D2C1062}"/>
                </a:ext>
              </a:extLst>
            </p:cNvPr>
            <p:cNvPicPr>
              <a:picLocks noChangeAspect="1"/>
            </p:cNvPicPr>
            <p:nvPr/>
          </p:nvPicPr>
          <p:blipFill rotWithShape="1">
            <a:blip r:embed="rId5"/>
            <a:srcRect l="54195" t="51714" r="41123" b="34304"/>
            <a:stretch/>
          </p:blipFill>
          <p:spPr>
            <a:xfrm>
              <a:off x="6188002" y="5749516"/>
              <a:ext cx="428180" cy="719139"/>
            </a:xfrm>
            <a:prstGeom prst="rect">
              <a:avLst/>
            </a:prstGeom>
          </p:spPr>
        </p:pic>
        <p:pic>
          <p:nvPicPr>
            <p:cNvPr id="13" name="Picture 12">
              <a:extLst>
                <a:ext uri="{FF2B5EF4-FFF2-40B4-BE49-F238E27FC236}">
                  <a16:creationId xmlns:a16="http://schemas.microsoft.com/office/drawing/2014/main" id="{7B8E074F-47CA-4F3C-BC83-ADF762D67994}"/>
                </a:ext>
              </a:extLst>
            </p:cNvPr>
            <p:cNvPicPr>
              <a:picLocks noChangeAspect="1"/>
            </p:cNvPicPr>
            <p:nvPr/>
          </p:nvPicPr>
          <p:blipFill rotWithShape="1">
            <a:blip r:embed="rId5"/>
            <a:srcRect l="60275" t="58835" r="32844" b="34791"/>
            <a:stretch/>
          </p:blipFill>
          <p:spPr>
            <a:xfrm>
              <a:off x="6608680" y="6097053"/>
              <a:ext cx="629175" cy="327834"/>
            </a:xfrm>
            <a:prstGeom prst="rect">
              <a:avLst/>
            </a:prstGeom>
          </p:spPr>
        </p:pic>
      </p:grpSp>
      <p:grpSp>
        <p:nvGrpSpPr>
          <p:cNvPr id="19" name="Group 18"/>
          <p:cNvGrpSpPr/>
          <p:nvPr/>
        </p:nvGrpSpPr>
        <p:grpSpPr>
          <a:xfrm>
            <a:off x="4812778" y="5532400"/>
            <a:ext cx="1295133" cy="1099887"/>
            <a:chOff x="4764650" y="5532400"/>
            <a:chExt cx="1295133" cy="1099887"/>
          </a:xfrm>
        </p:grpSpPr>
        <p:pic>
          <p:nvPicPr>
            <p:cNvPr id="12" name="Picture 11">
              <a:extLst>
                <a:ext uri="{FF2B5EF4-FFF2-40B4-BE49-F238E27FC236}">
                  <a16:creationId xmlns:a16="http://schemas.microsoft.com/office/drawing/2014/main" id="{071B2BB7-6F22-494B-8468-26274B2FEB67}"/>
                </a:ext>
              </a:extLst>
            </p:cNvPr>
            <p:cNvPicPr>
              <a:picLocks noChangeAspect="1"/>
            </p:cNvPicPr>
            <p:nvPr/>
          </p:nvPicPr>
          <p:blipFill rotWithShape="1">
            <a:blip r:embed="rId4"/>
            <a:srcRect l="40775" t="47878" r="47207" b="31141"/>
            <a:stretch/>
          </p:blipFill>
          <p:spPr>
            <a:xfrm>
              <a:off x="4960825" y="5532400"/>
              <a:ext cx="1098958" cy="1079157"/>
            </a:xfrm>
            <a:prstGeom prst="rect">
              <a:avLst/>
            </a:prstGeom>
          </p:spPr>
        </p:pic>
        <p:pic>
          <p:nvPicPr>
            <p:cNvPr id="9" name="Picture 8">
              <a:extLst>
                <a:ext uri="{FF2B5EF4-FFF2-40B4-BE49-F238E27FC236}">
                  <a16:creationId xmlns:a16="http://schemas.microsoft.com/office/drawing/2014/main" id="{456A2ADE-E7A7-45E4-80C7-531EF3908533}"/>
                </a:ext>
              </a:extLst>
            </p:cNvPr>
            <p:cNvPicPr>
              <a:picLocks noChangeAspect="1"/>
            </p:cNvPicPr>
            <p:nvPr/>
          </p:nvPicPr>
          <p:blipFill rotWithShape="1">
            <a:blip r:embed="rId4"/>
            <a:srcRect l="38379" t="47878" r="58949" b="31141"/>
            <a:stretch/>
          </p:blipFill>
          <p:spPr>
            <a:xfrm>
              <a:off x="4764650" y="5553130"/>
              <a:ext cx="244303" cy="1079157"/>
            </a:xfrm>
            <a:prstGeom prst="rect">
              <a:avLst/>
            </a:prstGeom>
          </p:spPr>
        </p:pic>
      </p:grpSp>
    </p:spTree>
    <p:extLst>
      <p:ext uri="{BB962C8B-B14F-4D97-AF65-F5344CB8AC3E}">
        <p14:creationId xmlns:p14="http://schemas.microsoft.com/office/powerpoint/2010/main" val="399609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1000"/>
                                        <p:tgtEl>
                                          <p:spTgt spid="6"/>
                                        </p:tgtEl>
                                      </p:cBhvr>
                                    </p:animEffect>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wipe(left)">
                                      <p:cBhvr>
                                        <p:cTn id="16" dur="500"/>
                                        <p:tgtEl>
                                          <p:spTgt spid="17"/>
                                        </p:tgtEl>
                                      </p:cBhvr>
                                    </p:animEffect>
                                  </p:childTnLst>
                                </p:cTn>
                              </p:par>
                            </p:childTnLst>
                          </p:cTn>
                        </p:par>
                        <p:par>
                          <p:cTn id="17" fill="hold">
                            <p:stCondLst>
                              <p:cond delay="1500"/>
                            </p:stCondLst>
                            <p:childTnLst>
                              <p:par>
                                <p:cTn id="18" presetID="22" presetClass="entr" presetSubtype="8" fill="hold"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par>
                          <p:cTn id="21" fill="hold">
                            <p:stCondLst>
                              <p:cond delay="2000"/>
                            </p:stCondLst>
                            <p:childTnLst>
                              <p:par>
                                <p:cTn id="22" presetID="22" presetClass="entr" presetSubtype="8" fill="hold" nodeType="afterEffect">
                                  <p:stCondLst>
                                    <p:cond delay="500"/>
                                  </p:stCondLst>
                                  <p:childTnLst>
                                    <p:set>
                                      <p:cBhvr>
                                        <p:cTn id="23" dur="1" fill="hold">
                                          <p:stCondLst>
                                            <p:cond delay="0"/>
                                          </p:stCondLst>
                                        </p:cTn>
                                        <p:tgtEl>
                                          <p:spTgt spid="19"/>
                                        </p:tgtEl>
                                        <p:attrNameLst>
                                          <p:attrName>style.visibility</p:attrName>
                                        </p:attrNameLst>
                                      </p:cBhvr>
                                      <p:to>
                                        <p:strVal val="visible"/>
                                      </p:to>
                                    </p:set>
                                    <p:animEffect transition="in" filter="wipe(left)">
                                      <p:cBhvr>
                                        <p:cTn id="24" dur="500"/>
                                        <p:tgtEl>
                                          <p:spTgt spid="19"/>
                                        </p:tgtEl>
                                      </p:cBhvr>
                                    </p:animEffect>
                                  </p:childTnLst>
                                </p:cTn>
                              </p:par>
                            </p:childTnLst>
                          </p:cTn>
                        </p:par>
                        <p:par>
                          <p:cTn id="25" fill="hold">
                            <p:stCondLst>
                              <p:cond delay="3000"/>
                            </p:stCondLst>
                            <p:childTnLst>
                              <p:par>
                                <p:cTn id="26" presetID="22" presetClass="entr" presetSubtype="8" fill="hold" nodeType="afterEffect">
                                  <p:stCondLst>
                                    <p:cond delay="500"/>
                                  </p:stCondLst>
                                  <p:childTnLst>
                                    <p:set>
                                      <p:cBhvr>
                                        <p:cTn id="27" dur="1" fill="hold">
                                          <p:stCondLst>
                                            <p:cond delay="0"/>
                                          </p:stCondLst>
                                        </p:cTn>
                                        <p:tgtEl>
                                          <p:spTgt spid="20"/>
                                        </p:tgtEl>
                                        <p:attrNameLst>
                                          <p:attrName>style.visibility</p:attrName>
                                        </p:attrNameLst>
                                      </p:cBhvr>
                                      <p:to>
                                        <p:strVal val="visible"/>
                                      </p:to>
                                    </p:set>
                                    <p:animEffect transition="in" filter="wipe(left)">
                                      <p:cBhvr>
                                        <p:cTn id="2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2.0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21" name="Picture 20">
            <a:extLst>
              <a:ext uri="{FF2B5EF4-FFF2-40B4-BE49-F238E27FC236}">
                <a16:creationId xmlns:a16="http://schemas.microsoft.com/office/drawing/2014/main" id="{FE8162B5-2426-4F96-BCDE-52E776E8186B}"/>
              </a:ext>
            </a:extLst>
          </p:cNvPr>
          <p:cNvPicPr>
            <a:picLocks noChangeAspect="1"/>
          </p:cNvPicPr>
          <p:nvPr/>
        </p:nvPicPr>
        <p:blipFill>
          <a:blip r:embed="rId3"/>
          <a:stretch>
            <a:fillRect/>
          </a:stretch>
        </p:blipFill>
        <p:spPr>
          <a:xfrm>
            <a:off x="999040" y="1556669"/>
            <a:ext cx="6837155" cy="4947819"/>
          </a:xfrm>
          <a:prstGeom prst="rect">
            <a:avLst/>
          </a:prstGeom>
        </p:spPr>
      </p:pic>
    </p:spTree>
    <p:extLst>
      <p:ext uri="{BB962C8B-B14F-4D97-AF65-F5344CB8AC3E}">
        <p14:creationId xmlns:p14="http://schemas.microsoft.com/office/powerpoint/2010/main" val="302164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p:cNvGraphicFramePr>
            <a:graphicFrameLocks/>
          </p:cNvGraphicFramePr>
          <p:nvPr>
            <p:extLst>
              <p:ext uri="{D42A27DB-BD31-4B8C-83A1-F6EECF244321}">
                <p14:modId xmlns:p14="http://schemas.microsoft.com/office/powerpoint/2010/main" val="496064619"/>
              </p:ext>
            </p:extLst>
          </p:nvPr>
        </p:nvGraphicFramePr>
        <p:xfrm>
          <a:off x="968739" y="1865813"/>
          <a:ext cx="5378116" cy="4691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2.0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6136C7A1-F19D-4235-A347-1733DFE63637}"/>
              </a:ext>
            </a:extLst>
          </p:cNvPr>
          <p:cNvSpPr txBox="1"/>
          <p:nvPr/>
        </p:nvSpPr>
        <p:spPr>
          <a:xfrm>
            <a:off x="2759030" y="1500038"/>
            <a:ext cx="5934075" cy="523220"/>
          </a:xfrm>
          <a:prstGeom prst="rect">
            <a:avLst/>
          </a:prstGeom>
          <a:noFill/>
        </p:spPr>
        <p:txBody>
          <a:bodyPr wrap="square" rtlCol="0">
            <a:spAutoFit/>
          </a:bodyPr>
          <a:lstStyle/>
          <a:p>
            <a:r>
              <a:rPr lang="en-US" sz="2800" b="1" dirty="0"/>
              <a:t>COCC’s top 10 programs</a:t>
            </a:r>
          </a:p>
        </p:txBody>
      </p:sp>
      <p:grpSp>
        <p:nvGrpSpPr>
          <p:cNvPr id="2" name="Group 1"/>
          <p:cNvGrpSpPr/>
          <p:nvPr/>
        </p:nvGrpSpPr>
        <p:grpSpPr>
          <a:xfrm>
            <a:off x="6323377" y="2919161"/>
            <a:ext cx="2240593" cy="2584704"/>
            <a:chOff x="6414407" y="3224413"/>
            <a:chExt cx="2240593" cy="2584704"/>
          </a:xfrm>
        </p:grpSpPr>
        <p:sp>
          <p:nvSpPr>
            <p:cNvPr id="6" name="Explosion 1 5"/>
            <p:cNvSpPr/>
            <p:nvPr/>
          </p:nvSpPr>
          <p:spPr>
            <a:xfrm>
              <a:off x="6414407" y="3224413"/>
              <a:ext cx="2240593" cy="2584704"/>
            </a:xfrm>
            <a:prstGeom prst="irregularSeal1">
              <a:avLst/>
            </a:prstGeom>
            <a:solidFill>
              <a:schemeClr val="accent3">
                <a:alpha val="97000"/>
              </a:schemeClr>
            </a:solid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6587045" y="4285933"/>
              <a:ext cx="1920339" cy="461665"/>
            </a:xfrm>
            <a:prstGeom prst="rect">
              <a:avLst/>
            </a:prstGeom>
            <a:noFill/>
          </p:spPr>
          <p:txBody>
            <a:bodyPr wrap="square" rtlCol="0">
              <a:spAutoFit/>
            </a:bodyPr>
            <a:lstStyle/>
            <a:p>
              <a:pPr algn="ctr"/>
              <a:r>
                <a:rPr lang="en-US" sz="2400" b="1" dirty="0">
                  <a:solidFill>
                    <a:schemeClr val="bg1"/>
                  </a:solidFill>
                </a:rPr>
                <a:t>Undecided</a:t>
              </a:r>
            </a:p>
          </p:txBody>
        </p:sp>
      </p:grpSp>
      <p:cxnSp>
        <p:nvCxnSpPr>
          <p:cNvPr id="10" name="Straight Arrow Connector 9"/>
          <p:cNvCxnSpPr/>
          <p:nvPr/>
        </p:nvCxnSpPr>
        <p:spPr>
          <a:xfrm flipH="1">
            <a:off x="5726068" y="2279217"/>
            <a:ext cx="1865376" cy="0"/>
          </a:xfrm>
          <a:prstGeom prst="straightConnector1">
            <a:avLst/>
          </a:prstGeom>
          <a:ln w="76200">
            <a:tailEnd type="triangle"/>
          </a:ln>
          <a:effectLst/>
        </p:spPr>
        <p:style>
          <a:lnRef idx="2">
            <a:schemeClr val="accent3"/>
          </a:lnRef>
          <a:fillRef idx="0">
            <a:schemeClr val="accent3"/>
          </a:fillRef>
          <a:effectRef idx="1">
            <a:schemeClr val="accent3"/>
          </a:effectRef>
          <a:fontRef idx="minor">
            <a:schemeClr val="tx1"/>
          </a:fontRef>
        </p:style>
      </p:cxnSp>
      <p:cxnSp>
        <p:nvCxnSpPr>
          <p:cNvPr id="11" name="Straight Arrow Connector 10"/>
          <p:cNvCxnSpPr/>
          <p:nvPr/>
        </p:nvCxnSpPr>
        <p:spPr>
          <a:xfrm flipH="1">
            <a:off x="4087399" y="5690939"/>
            <a:ext cx="1865376" cy="0"/>
          </a:xfrm>
          <a:prstGeom prst="straightConnector1">
            <a:avLst/>
          </a:prstGeom>
          <a:ln w="76200">
            <a:tailEnd type="triangle"/>
          </a:ln>
          <a:effectLst/>
        </p:spPr>
        <p:style>
          <a:lnRef idx="2">
            <a:schemeClr val="accent3"/>
          </a:lnRef>
          <a:fillRef idx="0">
            <a:schemeClr val="accent3"/>
          </a:fillRef>
          <a:effectRef idx="1">
            <a:schemeClr val="accent3"/>
          </a:effectRef>
          <a:fontRef idx="minor">
            <a:schemeClr val="tx1"/>
          </a:fontRef>
        </p:style>
      </p:cxnSp>
      <p:cxnSp>
        <p:nvCxnSpPr>
          <p:cNvPr id="12" name="Straight Arrow Connector 11"/>
          <p:cNvCxnSpPr/>
          <p:nvPr/>
        </p:nvCxnSpPr>
        <p:spPr>
          <a:xfrm flipH="1">
            <a:off x="4087399" y="3987379"/>
            <a:ext cx="1865376" cy="0"/>
          </a:xfrm>
          <a:prstGeom prst="straightConnector1">
            <a:avLst/>
          </a:prstGeom>
          <a:ln w="76200">
            <a:tailEnd type="triangle"/>
          </a:ln>
          <a:effectLst/>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3589675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right)">
                                      <p:cBhvr>
                                        <p:cTn id="15" dur="750"/>
                                        <p:tgtEl>
                                          <p:spTgt spid="10"/>
                                        </p:tgtEl>
                                      </p:cBhvr>
                                    </p:animEffect>
                                  </p:childTnLst>
                                </p:cTn>
                              </p:par>
                              <p:par>
                                <p:cTn id="16" presetID="22" presetClass="entr" presetSubtype="2"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right)">
                                      <p:cBhvr>
                                        <p:cTn id="18" dur="750"/>
                                        <p:tgtEl>
                                          <p:spTgt spid="11"/>
                                        </p:tgtEl>
                                      </p:cBhvr>
                                    </p:animEffect>
                                  </p:childTnLst>
                                </p:cTn>
                              </p:par>
                              <p:par>
                                <p:cTn id="19" presetID="22" presetClass="entr" presetSubtype="2"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wipe(right)">
                                      <p:cBhvr>
                                        <p:cTn id="21" dur="750"/>
                                        <p:tgtEl>
                                          <p:spTgt spid="12"/>
                                        </p:tgtEl>
                                      </p:cBhvr>
                                    </p:animEffect>
                                  </p:childTnLst>
                                </p:cTn>
                              </p:par>
                            </p:childTnLst>
                          </p:cTn>
                        </p:par>
                        <p:par>
                          <p:cTn id="22" fill="hold">
                            <p:stCondLst>
                              <p:cond delay="750"/>
                            </p:stCondLst>
                            <p:childTnLst>
                              <p:par>
                                <p:cTn id="23" presetID="6" presetClass="entr" presetSubtype="32" fill="hold" nodeType="after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circle(out)">
                                      <p:cBhvr>
                                        <p:cTn id="25"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492121"/>
            <a:ext cx="4861932" cy="861774"/>
          </a:xfrm>
          <a:prstGeom prst="rect">
            <a:avLst/>
          </a:prstGeom>
          <a:noFill/>
        </p:spPr>
        <p:txBody>
          <a:bodyPr wrap="square" rtlCol="0">
            <a:spAutoFit/>
          </a:bodyPr>
          <a:lstStyle/>
          <a:p>
            <a:pPr algn="r"/>
            <a:r>
              <a:rPr lang="en-US" sz="3200" b="1" dirty="0"/>
              <a:t>Guided Pathways, 2.0</a:t>
            </a:r>
          </a:p>
          <a:p>
            <a:endParaRPr lang="en-US" dirty="0"/>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3313972298"/>
              </p:ext>
            </p:extLst>
          </p:nvPr>
        </p:nvGraphicFramePr>
        <p:xfrm>
          <a:off x="1395664" y="2292354"/>
          <a:ext cx="6394700" cy="3718169"/>
        </p:xfrm>
        <a:graphic>
          <a:graphicData uri="http://schemas.openxmlformats.org/drawingml/2006/table">
            <a:tbl>
              <a:tblPr firstRow="1" firstCol="1" bandRow="1">
                <a:tableStyleId>{5C22544A-7EE6-4342-B048-85BDC9FD1C3A}</a:tableStyleId>
              </a:tblPr>
              <a:tblGrid>
                <a:gridCol w="804956">
                  <a:extLst>
                    <a:ext uri="{9D8B030D-6E8A-4147-A177-3AD203B41FA5}">
                      <a16:colId xmlns:a16="http://schemas.microsoft.com/office/drawing/2014/main" val="3936818987"/>
                    </a:ext>
                  </a:extLst>
                </a:gridCol>
                <a:gridCol w="2868421">
                  <a:extLst>
                    <a:ext uri="{9D8B030D-6E8A-4147-A177-3AD203B41FA5}">
                      <a16:colId xmlns:a16="http://schemas.microsoft.com/office/drawing/2014/main" val="3718704354"/>
                    </a:ext>
                  </a:extLst>
                </a:gridCol>
                <a:gridCol w="1397436">
                  <a:extLst>
                    <a:ext uri="{9D8B030D-6E8A-4147-A177-3AD203B41FA5}">
                      <a16:colId xmlns:a16="http://schemas.microsoft.com/office/drawing/2014/main" val="661379379"/>
                    </a:ext>
                  </a:extLst>
                </a:gridCol>
                <a:gridCol w="1323887">
                  <a:extLst>
                    <a:ext uri="{9D8B030D-6E8A-4147-A177-3AD203B41FA5}">
                      <a16:colId xmlns:a16="http://schemas.microsoft.com/office/drawing/2014/main" val="3564440046"/>
                    </a:ext>
                  </a:extLst>
                </a:gridCol>
              </a:tblGrid>
              <a:tr h="583191">
                <a:tc>
                  <a:txBody>
                    <a:bodyPr/>
                    <a:lstStyle/>
                    <a:p>
                      <a:pPr marL="0" marR="0" algn="ctr">
                        <a:lnSpc>
                          <a:spcPct val="107000"/>
                        </a:lnSpc>
                        <a:spcBef>
                          <a:spcPts val="0"/>
                        </a:spcBef>
                        <a:spcAft>
                          <a:spcPts val="0"/>
                        </a:spcAft>
                      </a:pPr>
                      <a:r>
                        <a:rPr lang="en-US" sz="1600" dirty="0">
                          <a:effectLst/>
                        </a:rPr>
                        <a:t>Rank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87B917"/>
                    </a:solidFill>
                  </a:tcPr>
                </a:tc>
                <a:tc>
                  <a:txBody>
                    <a:bodyPr/>
                    <a:lstStyle/>
                    <a:p>
                      <a:pPr marL="0" marR="0" algn="ctr">
                        <a:lnSpc>
                          <a:spcPct val="107000"/>
                        </a:lnSpc>
                        <a:spcBef>
                          <a:spcPts val="0"/>
                        </a:spcBef>
                        <a:spcAft>
                          <a:spcPts val="0"/>
                        </a:spcAft>
                      </a:pPr>
                      <a:r>
                        <a:rPr lang="en-US" sz="1600" dirty="0">
                          <a:effectLst/>
                        </a:rPr>
                        <a:t>Course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87B917"/>
                    </a:solidFill>
                  </a:tcPr>
                </a:tc>
                <a:tc>
                  <a:txBody>
                    <a:bodyPr/>
                    <a:lstStyle/>
                    <a:p>
                      <a:pPr marL="0" marR="0" algn="ctr">
                        <a:lnSpc>
                          <a:spcPct val="107000"/>
                        </a:lnSpc>
                        <a:spcBef>
                          <a:spcPts val="0"/>
                        </a:spcBef>
                        <a:spcAft>
                          <a:spcPts val="0"/>
                        </a:spcAft>
                      </a:pPr>
                      <a:r>
                        <a:rPr lang="en-US" sz="1600" dirty="0">
                          <a:effectLst/>
                        </a:rPr>
                        <a:t># Program Students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87B917"/>
                    </a:solidFill>
                  </a:tcPr>
                </a:tc>
                <a:tc>
                  <a:txBody>
                    <a:bodyPr/>
                    <a:lstStyle/>
                    <a:p>
                      <a:pPr marL="0" marR="0" algn="ctr">
                        <a:lnSpc>
                          <a:spcPct val="107000"/>
                        </a:lnSpc>
                        <a:spcBef>
                          <a:spcPts val="0"/>
                        </a:spcBef>
                        <a:spcAft>
                          <a:spcPts val="0"/>
                        </a:spcAft>
                      </a:pPr>
                      <a:r>
                        <a:rPr lang="en-US" sz="1600" dirty="0">
                          <a:effectLst/>
                        </a:rPr>
                        <a:t>% Program Students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rgbClr val="87B917"/>
                    </a:solidFill>
                  </a:tcPr>
                </a:tc>
                <a:extLst>
                  <a:ext uri="{0D108BD9-81ED-4DB2-BD59-A6C34878D82A}">
                    <a16:rowId xmlns:a16="http://schemas.microsoft.com/office/drawing/2014/main" val="1829633254"/>
                  </a:ext>
                </a:extLst>
              </a:tr>
              <a:tr h="284998">
                <a:tc>
                  <a:txBody>
                    <a:bodyPr/>
                    <a:lstStyle/>
                    <a:p>
                      <a:pPr marL="0" marR="0" algn="ctr">
                        <a:lnSpc>
                          <a:spcPct val="107000"/>
                        </a:lnSpc>
                        <a:spcBef>
                          <a:spcPts val="0"/>
                        </a:spcBef>
                        <a:spcAft>
                          <a:spcPts val="0"/>
                        </a:spcAft>
                      </a:pPr>
                      <a:r>
                        <a:rPr lang="en-US" sz="1600" b="0" dirty="0">
                          <a:solidFill>
                            <a:schemeClr val="tx1"/>
                          </a:solidFill>
                          <a:effectLst/>
                        </a:rPr>
                        <a:t>1</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WR 121:  English Comp</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48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32%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1054894767"/>
                  </a:ext>
                </a:extLst>
              </a:tr>
              <a:tr h="284998">
                <a:tc>
                  <a:txBody>
                    <a:bodyPr/>
                    <a:lstStyle/>
                    <a:p>
                      <a:pPr marL="0" marR="0" algn="ctr">
                        <a:lnSpc>
                          <a:spcPct val="107000"/>
                        </a:lnSpc>
                        <a:spcBef>
                          <a:spcPts val="0"/>
                        </a:spcBef>
                        <a:spcAft>
                          <a:spcPts val="0"/>
                        </a:spcAft>
                      </a:pPr>
                      <a:r>
                        <a:rPr lang="en-US" sz="1600" b="0" dirty="0">
                          <a:solidFill>
                            <a:schemeClr val="tx1"/>
                          </a:solidFill>
                          <a:effectLst/>
                        </a:rPr>
                        <a:t>2</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HD 100CS:  College Success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31%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3623987275"/>
                  </a:ext>
                </a:extLst>
              </a:tr>
              <a:tr h="284998">
                <a:tc>
                  <a:txBody>
                    <a:bodyPr/>
                    <a:lstStyle/>
                    <a:p>
                      <a:pPr marL="0" marR="0" algn="ctr">
                        <a:lnSpc>
                          <a:spcPct val="107000"/>
                        </a:lnSpc>
                        <a:spcBef>
                          <a:spcPts val="0"/>
                        </a:spcBef>
                        <a:spcAft>
                          <a:spcPts val="0"/>
                        </a:spcAft>
                      </a:pPr>
                      <a:r>
                        <a:rPr lang="en-US" sz="1600" b="0" dirty="0">
                          <a:solidFill>
                            <a:schemeClr val="tx1"/>
                          </a:solidFill>
                          <a:effectLst/>
                        </a:rPr>
                        <a:t>3</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MTH 95: Inter. Algebra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572158013"/>
                  </a:ext>
                </a:extLst>
              </a:tr>
              <a:tr h="284998">
                <a:tc>
                  <a:txBody>
                    <a:bodyPr/>
                    <a:lstStyle/>
                    <a:p>
                      <a:pPr marL="0" marR="0" algn="ctr">
                        <a:lnSpc>
                          <a:spcPct val="107000"/>
                        </a:lnSpc>
                        <a:spcBef>
                          <a:spcPts val="0"/>
                        </a:spcBef>
                        <a:spcAft>
                          <a:spcPts val="0"/>
                        </a:spcAft>
                      </a:pPr>
                      <a:r>
                        <a:rPr lang="en-US" sz="1600" b="0" dirty="0">
                          <a:solidFill>
                            <a:schemeClr val="tx1"/>
                          </a:solidFill>
                          <a:effectLst/>
                        </a:rPr>
                        <a:t>4</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MTH 111: College Algebra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1817505467"/>
                  </a:ext>
                </a:extLst>
              </a:tr>
              <a:tr h="284998">
                <a:tc>
                  <a:txBody>
                    <a:bodyPr/>
                    <a:lstStyle/>
                    <a:p>
                      <a:pPr marL="0" marR="0" algn="ctr">
                        <a:lnSpc>
                          <a:spcPct val="107000"/>
                        </a:lnSpc>
                        <a:spcBef>
                          <a:spcPts val="0"/>
                        </a:spcBef>
                        <a:spcAft>
                          <a:spcPts val="0"/>
                        </a:spcAft>
                      </a:pPr>
                      <a:r>
                        <a:rPr lang="en-US" sz="1600" b="0" dirty="0">
                          <a:solidFill>
                            <a:schemeClr val="tx1"/>
                          </a:solidFill>
                          <a:effectLst/>
                        </a:rPr>
                        <a:t>5</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SP 111:  Public Speaking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4219814358"/>
                  </a:ext>
                </a:extLst>
              </a:tr>
              <a:tr h="284998">
                <a:tc>
                  <a:txBody>
                    <a:bodyPr/>
                    <a:lstStyle/>
                    <a:p>
                      <a:pPr marL="0" marR="0" algn="ctr">
                        <a:lnSpc>
                          <a:spcPct val="107000"/>
                        </a:lnSpc>
                        <a:spcBef>
                          <a:spcPts val="0"/>
                        </a:spcBef>
                        <a:spcAft>
                          <a:spcPts val="0"/>
                        </a:spcAft>
                      </a:pPr>
                      <a:r>
                        <a:rPr lang="en-US" sz="1600" b="0" dirty="0">
                          <a:solidFill>
                            <a:schemeClr val="tx1"/>
                          </a:solidFill>
                          <a:effectLst/>
                        </a:rPr>
                        <a:t>6</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WR 65: </a:t>
                      </a:r>
                      <a:r>
                        <a:rPr lang="en-US" sz="1600" dirty="0" err="1">
                          <a:effectLst/>
                        </a:rPr>
                        <a:t>Rhet</a:t>
                      </a:r>
                      <a:r>
                        <a:rPr lang="en-US" sz="1600" dirty="0">
                          <a:effectLst/>
                        </a:rPr>
                        <a:t>/</a:t>
                      </a:r>
                      <a:r>
                        <a:rPr lang="en-US" sz="1600" dirty="0" err="1">
                          <a:effectLst/>
                        </a:rPr>
                        <a:t>Crit</a:t>
                      </a:r>
                      <a:r>
                        <a:rPr lang="en-US" sz="1600" dirty="0">
                          <a:effectLst/>
                        </a:rPr>
                        <a:t> Thinking II</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2801223064"/>
                  </a:ext>
                </a:extLst>
              </a:tr>
              <a:tr h="284998">
                <a:tc>
                  <a:txBody>
                    <a:bodyPr/>
                    <a:lstStyle/>
                    <a:p>
                      <a:pPr marL="0" marR="0" algn="ctr">
                        <a:lnSpc>
                          <a:spcPct val="107000"/>
                        </a:lnSpc>
                        <a:spcBef>
                          <a:spcPts val="0"/>
                        </a:spcBef>
                        <a:spcAft>
                          <a:spcPts val="0"/>
                        </a:spcAft>
                      </a:pPr>
                      <a:r>
                        <a:rPr lang="en-US" sz="1600" b="0" dirty="0">
                          <a:solidFill>
                            <a:schemeClr val="tx1"/>
                          </a:solidFill>
                          <a:effectLst/>
                        </a:rPr>
                        <a:t>7</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SP 218: Interpersonal Comm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11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3488657563"/>
                  </a:ext>
                </a:extLst>
              </a:tr>
              <a:tr h="284998">
                <a:tc>
                  <a:txBody>
                    <a:bodyPr/>
                    <a:lstStyle/>
                    <a:p>
                      <a:pPr marL="0" marR="0" algn="ctr">
                        <a:lnSpc>
                          <a:spcPct val="107000"/>
                        </a:lnSpc>
                        <a:spcBef>
                          <a:spcPts val="0"/>
                        </a:spcBef>
                        <a:spcAft>
                          <a:spcPts val="0"/>
                        </a:spcAft>
                      </a:pPr>
                      <a:r>
                        <a:rPr lang="en-US" sz="1600" b="0" dirty="0">
                          <a:solidFill>
                            <a:schemeClr val="tx1"/>
                          </a:solidFill>
                          <a:effectLst/>
                        </a:rPr>
                        <a:t>8</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HHP 185: Weight Training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4062734135"/>
                  </a:ext>
                </a:extLst>
              </a:tr>
              <a:tr h="284998">
                <a:tc>
                  <a:txBody>
                    <a:bodyPr/>
                    <a:lstStyle/>
                    <a:p>
                      <a:pPr marL="0" marR="0" algn="ctr">
                        <a:lnSpc>
                          <a:spcPct val="107000"/>
                        </a:lnSpc>
                        <a:spcBef>
                          <a:spcPts val="0"/>
                        </a:spcBef>
                        <a:spcAft>
                          <a:spcPts val="0"/>
                        </a:spcAft>
                      </a:pPr>
                      <a:r>
                        <a:rPr lang="en-US" sz="1600" b="0" dirty="0">
                          <a:solidFill>
                            <a:schemeClr val="tx1"/>
                          </a:solidFill>
                          <a:effectLst/>
                        </a:rPr>
                        <a:t>9</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BA 101: Intro to Business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494501330"/>
                  </a:ext>
                </a:extLst>
              </a:tr>
              <a:tr h="284998">
                <a:tc>
                  <a:txBody>
                    <a:bodyPr/>
                    <a:lstStyle/>
                    <a:p>
                      <a:pPr marL="0" marR="0" algn="ctr">
                        <a:lnSpc>
                          <a:spcPct val="107000"/>
                        </a:lnSpc>
                        <a:spcBef>
                          <a:spcPts val="0"/>
                        </a:spcBef>
                        <a:spcAft>
                          <a:spcPts val="0"/>
                        </a:spcAft>
                      </a:pPr>
                      <a:r>
                        <a:rPr lang="en-US" sz="1600" b="0" dirty="0">
                          <a:solidFill>
                            <a:schemeClr val="tx1"/>
                          </a:solidFill>
                          <a:effectLst/>
                        </a:rPr>
                        <a:t>10</a:t>
                      </a:r>
                      <a:endParaRPr lang="en-US"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nSpc>
                          <a:spcPct val="107000"/>
                        </a:lnSpc>
                        <a:spcBef>
                          <a:spcPts val="0"/>
                        </a:spcBef>
                        <a:spcAft>
                          <a:spcPts val="0"/>
                        </a:spcAft>
                      </a:pPr>
                      <a:r>
                        <a:rPr lang="en-US" sz="1600" dirty="0">
                          <a:effectLst/>
                        </a:rPr>
                        <a:t>HD 110: Career Planning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marL="0" marR="0" algn="ctr">
                        <a:lnSpc>
                          <a:spcPct val="107000"/>
                        </a:lnSpc>
                        <a:spcBef>
                          <a:spcPts val="0"/>
                        </a:spcBef>
                        <a:spcAft>
                          <a:spcPts val="0"/>
                        </a:spcAft>
                      </a:pPr>
                      <a:r>
                        <a:rPr lang="en-US" sz="1600" dirty="0">
                          <a:effectLst/>
                        </a:rPr>
                        <a:t>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843248815"/>
                  </a:ext>
                </a:extLst>
              </a:tr>
              <a:tr h="284998">
                <a:tc>
                  <a:txBody>
                    <a:bodyPr/>
                    <a:lstStyle/>
                    <a:p>
                      <a:pPr marL="0" marR="0" algn="ctr">
                        <a:lnSpc>
                          <a:spcPct val="107000"/>
                        </a:lnSpc>
                        <a:spcBef>
                          <a:spcPts val="0"/>
                        </a:spcBef>
                        <a:spcAft>
                          <a:spcPts val="0"/>
                        </a:spcAft>
                      </a:pPr>
                      <a:r>
                        <a:rPr lang="en-US" sz="1600" dirty="0">
                          <a:effectLst/>
                        </a:rPr>
                        <a:t>&gt;10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87B917"/>
                    </a:solidFill>
                  </a:tcPr>
                </a:tc>
                <a:tc gridSpan="3">
                  <a:txBody>
                    <a:bodyPr/>
                    <a:lstStyle/>
                    <a:p>
                      <a:pPr marL="0" marR="0">
                        <a:lnSpc>
                          <a:spcPct val="107000"/>
                        </a:lnSpc>
                        <a:spcBef>
                          <a:spcPts val="0"/>
                        </a:spcBef>
                        <a:spcAft>
                          <a:spcPts val="0"/>
                        </a:spcAft>
                      </a:pPr>
                      <a:r>
                        <a:rPr lang="en-US" sz="1600" dirty="0">
                          <a:effectLst/>
                        </a:rPr>
                        <a:t>121 other courses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87B917"/>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0569660"/>
                  </a:ext>
                </a:extLst>
              </a:tr>
            </a:tbl>
          </a:graphicData>
        </a:graphic>
      </p:graphicFrame>
      <p:sp>
        <p:nvSpPr>
          <p:cNvPr id="8" name="TextBox 7">
            <a:extLst>
              <a:ext uri="{FF2B5EF4-FFF2-40B4-BE49-F238E27FC236}">
                <a16:creationId xmlns:a16="http://schemas.microsoft.com/office/drawing/2014/main" id="{6136C7A1-F19D-4235-A347-1733DFE63637}"/>
              </a:ext>
            </a:extLst>
          </p:cNvPr>
          <p:cNvSpPr txBox="1"/>
          <p:nvPr/>
        </p:nvSpPr>
        <p:spPr>
          <a:xfrm>
            <a:off x="2157451" y="1646133"/>
            <a:ext cx="5934075" cy="523220"/>
          </a:xfrm>
          <a:prstGeom prst="rect">
            <a:avLst/>
          </a:prstGeom>
          <a:noFill/>
        </p:spPr>
        <p:txBody>
          <a:bodyPr wrap="square" rtlCol="0">
            <a:spAutoFit/>
          </a:bodyPr>
          <a:lstStyle/>
          <a:p>
            <a:r>
              <a:rPr lang="en-US" sz="2800" b="1" dirty="0"/>
              <a:t>Exploratory Students: First Term</a:t>
            </a:r>
          </a:p>
        </p:txBody>
      </p:sp>
    </p:spTree>
    <p:extLst>
      <p:ext uri="{BB962C8B-B14F-4D97-AF65-F5344CB8AC3E}">
        <p14:creationId xmlns:p14="http://schemas.microsoft.com/office/powerpoint/2010/main" val="1874017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F18753323EBB4C86CB8E6F34279025" ma:contentTypeVersion="10" ma:contentTypeDescription="Create a new document." ma:contentTypeScope="" ma:versionID="dde9357725b60e6b2432c71a6e2c10cd">
  <xsd:schema xmlns:xsd="http://www.w3.org/2001/XMLSchema" xmlns:xs="http://www.w3.org/2001/XMLSchema" xmlns:p="http://schemas.microsoft.com/office/2006/metadata/properties" xmlns:ns2="b5a0b8af-3064-4fb0-a552-4446f3fb8755" targetNamespace="http://schemas.microsoft.com/office/2006/metadata/properties" ma:root="true" ma:fieldsID="bef471760d5a466234cf27fb63bac14b" ns2:_="">
    <xsd:import namespace="b5a0b8af-3064-4fb0-a552-4446f3fb87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0b8af-3064-4fb0-a552-4446f3fb87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D09C65-EF45-4A08-9893-0FE64D3CAA2F}">
  <ds:schemaRefs>
    <ds:schemaRef ds:uri="http://schemas.microsoft.com/sharepoint/v3/contenttype/forms"/>
  </ds:schemaRefs>
</ds:datastoreItem>
</file>

<file path=customXml/itemProps2.xml><?xml version="1.0" encoding="utf-8"?>
<ds:datastoreItem xmlns:ds="http://schemas.openxmlformats.org/officeDocument/2006/customXml" ds:itemID="{0048E57C-7541-4FD6-8DAE-F8718B217B2E}">
  <ds:schemaRefs>
    <ds:schemaRef ds:uri="http://purl.org/dc/terms/"/>
    <ds:schemaRef ds:uri="http://schemas.openxmlformats.org/package/2006/metadata/core-properties"/>
    <ds:schemaRef ds:uri="b5a0b8af-3064-4fb0-a552-4446f3fb8755"/>
    <ds:schemaRef ds:uri="http://purl.org/dc/dcmitype/"/>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1D21B636-F9E1-4FB6-80C1-F16777E92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0b8af-3064-4fb0-a552-4446f3fb87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235</TotalTime>
  <Words>1314</Words>
  <Application>Microsoft Office PowerPoint</Application>
  <PresentationFormat>On-screen Show (4:3)</PresentationFormat>
  <Paragraphs>177</Paragraphs>
  <Slides>17</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Lora Szaraniec</dc:creator>
  <cp:lastModifiedBy>Sarah Moussa-Hale</cp:lastModifiedBy>
  <cp:revision>33</cp:revision>
  <dcterms:created xsi:type="dcterms:W3CDTF">2020-09-14T19:32:46Z</dcterms:created>
  <dcterms:modified xsi:type="dcterms:W3CDTF">2025-05-21T17:05:31Z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0x010100B8F18753323EBB4C86CB8E6F34279025</vt:lpwstr>
  </property>
</Properties>
</file>